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256" r:id="rId2"/>
    <p:sldId id="405" r:id="rId3"/>
    <p:sldId id="402" r:id="rId4"/>
    <p:sldId id="403" r:id="rId5"/>
    <p:sldId id="404" r:id="rId6"/>
    <p:sldId id="313" r:id="rId7"/>
    <p:sldId id="419" r:id="rId8"/>
    <p:sldId id="420" r:id="rId9"/>
    <p:sldId id="421" r:id="rId10"/>
    <p:sldId id="317" r:id="rId11"/>
    <p:sldId id="318" r:id="rId12"/>
    <p:sldId id="319" r:id="rId13"/>
    <p:sldId id="321" r:id="rId14"/>
    <p:sldId id="322" r:id="rId15"/>
    <p:sldId id="323" r:id="rId16"/>
    <p:sldId id="324" r:id="rId17"/>
    <p:sldId id="325" r:id="rId18"/>
    <p:sldId id="326" r:id="rId19"/>
    <p:sldId id="327" r:id="rId20"/>
    <p:sldId id="406" r:id="rId21"/>
    <p:sldId id="329" r:id="rId22"/>
    <p:sldId id="332" r:id="rId23"/>
    <p:sldId id="338" r:id="rId24"/>
    <p:sldId id="341" r:id="rId25"/>
    <p:sldId id="342" r:id="rId26"/>
    <p:sldId id="343" r:id="rId27"/>
    <p:sldId id="344" r:id="rId28"/>
    <p:sldId id="407" r:id="rId29"/>
    <p:sldId id="408" r:id="rId30"/>
    <p:sldId id="347" r:id="rId31"/>
    <p:sldId id="352" r:id="rId32"/>
    <p:sldId id="353" r:id="rId33"/>
    <p:sldId id="380" r:id="rId34"/>
    <p:sldId id="382" r:id="rId35"/>
    <p:sldId id="384" r:id="rId36"/>
    <p:sldId id="386" r:id="rId37"/>
    <p:sldId id="388" r:id="rId38"/>
    <p:sldId id="390" r:id="rId39"/>
    <p:sldId id="392" r:id="rId40"/>
    <p:sldId id="393" r:id="rId41"/>
    <p:sldId id="394" r:id="rId42"/>
    <p:sldId id="395" r:id="rId43"/>
    <p:sldId id="396" r:id="rId44"/>
    <p:sldId id="409" r:id="rId45"/>
    <p:sldId id="411" r:id="rId46"/>
    <p:sldId id="412" r:id="rId47"/>
    <p:sldId id="413" r:id="rId48"/>
    <p:sldId id="414" r:id="rId49"/>
    <p:sldId id="309" r:id="rId50"/>
    <p:sldId id="416" r:id="rId51"/>
    <p:sldId id="423" r:id="rId52"/>
    <p:sldId id="285" r:id="rId53"/>
    <p:sldId id="286" r:id="rId54"/>
    <p:sldId id="287" r:id="rId55"/>
    <p:sldId id="288" r:id="rId56"/>
    <p:sldId id="289" r:id="rId57"/>
    <p:sldId id="415" r:id="rId58"/>
    <p:sldId id="424" r:id="rId59"/>
    <p:sldId id="277" r:id="rId60"/>
    <p:sldId id="278" r:id="rId61"/>
    <p:sldId id="279" r:id="rId62"/>
    <p:sldId id="280" r:id="rId63"/>
    <p:sldId id="281" r:id="rId64"/>
    <p:sldId id="282" r:id="rId65"/>
    <p:sldId id="283" r:id="rId66"/>
    <p:sldId id="284" r:id="rId67"/>
    <p:sldId id="417" r:id="rId68"/>
    <p:sldId id="422" r:id="rId69"/>
    <p:sldId id="297" r:id="rId70"/>
    <p:sldId id="298" r:id="rId71"/>
    <p:sldId id="296" r:id="rId7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mille Nixon" initials="" lastIdx="17"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D4C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50" autoAdjust="0"/>
    <p:restoredTop sz="94729"/>
  </p:normalViewPr>
  <p:slideViewPr>
    <p:cSldViewPr snapToGrid="0">
      <p:cViewPr varScale="1">
        <p:scale>
          <a:sx n="88" d="100"/>
          <a:sy n="88" d="100"/>
        </p:scale>
        <p:origin x="72"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1BF12E-0605-48DC-B1EC-CD1BA2CA1435}" type="datetimeFigureOut">
              <a:rPr lang="zh-CN" altLang="en-US" smtClean="0"/>
              <a:t>2017/11/29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936588-D6CB-429C-A318-F9867666EFFA}" type="slidenum">
              <a:rPr lang="zh-CN" altLang="en-US" smtClean="0"/>
              <a:t>‹#›</a:t>
            </a:fld>
            <a:endParaRPr lang="zh-CN" altLang="en-US"/>
          </a:p>
        </p:txBody>
      </p:sp>
    </p:spTree>
    <p:extLst>
      <p:ext uri="{BB962C8B-B14F-4D97-AF65-F5344CB8AC3E}">
        <p14:creationId xmlns:p14="http://schemas.microsoft.com/office/powerpoint/2010/main" val="3808736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0936588-D6CB-429C-A318-F9867666EFFA}" type="slidenum">
              <a:rPr lang="zh-CN" altLang="en-US" smtClean="0"/>
              <a:t>2</a:t>
            </a:fld>
            <a:endParaRPr lang="zh-CN" altLang="en-US"/>
          </a:p>
        </p:txBody>
      </p:sp>
    </p:spTree>
    <p:extLst>
      <p:ext uri="{BB962C8B-B14F-4D97-AF65-F5344CB8AC3E}">
        <p14:creationId xmlns:p14="http://schemas.microsoft.com/office/powerpoint/2010/main" val="2926257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CREATE </a:t>
            </a:r>
          </a:p>
          <a:p>
            <a:r>
              <a:rPr lang="en-US" altLang="zh-CN" dirty="0"/>
              <a:t>(</a:t>
            </a:r>
            <a:r>
              <a:rPr lang="zh-CN" altLang="en-US" dirty="0"/>
              <a:t>陈冠希</a:t>
            </a:r>
            <a:r>
              <a:rPr lang="en-US" altLang="zh-CN" dirty="0"/>
              <a:t>:</a:t>
            </a:r>
            <a:r>
              <a:rPr lang="zh-CN" altLang="en-US" dirty="0"/>
              <a:t>明星 </a:t>
            </a:r>
            <a:r>
              <a:rPr lang="en-US" altLang="zh-CN" dirty="0"/>
              <a:t>{ name: "</a:t>
            </a:r>
            <a:r>
              <a:rPr lang="zh-CN" altLang="en-US" dirty="0"/>
              <a:t>陈冠希</a:t>
            </a:r>
            <a:r>
              <a:rPr lang="en-US" altLang="zh-CN" dirty="0"/>
              <a:t>"}),</a:t>
            </a:r>
          </a:p>
          <a:p>
            <a:r>
              <a:rPr lang="en-US" altLang="zh-CN" dirty="0"/>
              <a:t>(</a:t>
            </a:r>
            <a:r>
              <a:rPr lang="zh-CN" altLang="en-US" dirty="0"/>
              <a:t>王菲</a:t>
            </a:r>
            <a:r>
              <a:rPr lang="en-US" altLang="zh-CN" dirty="0"/>
              <a:t>:</a:t>
            </a:r>
            <a:r>
              <a:rPr lang="zh-CN" altLang="en-US" dirty="0"/>
              <a:t>明星   </a:t>
            </a:r>
            <a:r>
              <a:rPr lang="en-US" altLang="zh-CN" dirty="0"/>
              <a:t>{ name: "</a:t>
            </a:r>
            <a:r>
              <a:rPr lang="zh-CN" altLang="en-US" dirty="0"/>
              <a:t>王菲</a:t>
            </a:r>
            <a:r>
              <a:rPr lang="en-US" altLang="zh-CN" dirty="0"/>
              <a:t>"}),</a:t>
            </a:r>
          </a:p>
          <a:p>
            <a:r>
              <a:rPr lang="en-US" altLang="zh-CN" dirty="0"/>
              <a:t>(</a:t>
            </a:r>
            <a:r>
              <a:rPr lang="zh-CN" altLang="en-US" dirty="0"/>
              <a:t>李亚鹏</a:t>
            </a:r>
            <a:r>
              <a:rPr lang="en-US" altLang="zh-CN" dirty="0"/>
              <a:t>:</a:t>
            </a:r>
            <a:r>
              <a:rPr lang="zh-CN" altLang="en-US" dirty="0"/>
              <a:t>明星 </a:t>
            </a:r>
            <a:r>
              <a:rPr lang="en-US" altLang="zh-CN" dirty="0"/>
              <a:t>{ name: "</a:t>
            </a:r>
            <a:r>
              <a:rPr lang="zh-CN" altLang="en-US" dirty="0"/>
              <a:t>李亚鹏</a:t>
            </a:r>
            <a:r>
              <a:rPr lang="en-US" altLang="zh-CN" dirty="0"/>
              <a:t>"}),</a:t>
            </a:r>
          </a:p>
          <a:p>
            <a:r>
              <a:rPr lang="en-US" altLang="zh-CN" dirty="0"/>
              <a:t>(</a:t>
            </a:r>
            <a:r>
              <a:rPr lang="zh-CN" altLang="en-US" dirty="0"/>
              <a:t>瞿颖</a:t>
            </a:r>
            <a:r>
              <a:rPr lang="en-US" altLang="zh-CN" dirty="0"/>
              <a:t>:</a:t>
            </a:r>
            <a:r>
              <a:rPr lang="zh-CN" altLang="en-US" dirty="0"/>
              <a:t>明星   </a:t>
            </a:r>
            <a:r>
              <a:rPr lang="en-US" altLang="zh-CN" dirty="0"/>
              <a:t>{ name: "</a:t>
            </a:r>
            <a:r>
              <a:rPr lang="zh-CN" altLang="en-US" dirty="0"/>
              <a:t>瞿颖</a:t>
            </a:r>
            <a:r>
              <a:rPr lang="en-US" altLang="zh-CN" dirty="0"/>
              <a:t>"}),</a:t>
            </a:r>
          </a:p>
          <a:p>
            <a:r>
              <a:rPr lang="en-US" altLang="zh-CN" dirty="0"/>
              <a:t>(</a:t>
            </a:r>
            <a:r>
              <a:rPr lang="zh-CN" altLang="en-US" dirty="0"/>
              <a:t>张柏芝</a:t>
            </a:r>
            <a:r>
              <a:rPr lang="en-US" altLang="zh-CN" dirty="0"/>
              <a:t>:</a:t>
            </a:r>
            <a:r>
              <a:rPr lang="zh-CN" altLang="en-US" dirty="0"/>
              <a:t>明星 </a:t>
            </a:r>
            <a:r>
              <a:rPr lang="en-US" altLang="zh-CN" dirty="0"/>
              <a:t>{ name: "</a:t>
            </a:r>
            <a:r>
              <a:rPr lang="zh-CN" altLang="en-US" dirty="0"/>
              <a:t>张柏芝</a:t>
            </a:r>
            <a:r>
              <a:rPr lang="en-US" altLang="zh-CN" dirty="0"/>
              <a:t>"}),</a:t>
            </a:r>
          </a:p>
          <a:p>
            <a:r>
              <a:rPr lang="en-US" altLang="zh-CN" dirty="0"/>
              <a:t>(</a:t>
            </a:r>
            <a:r>
              <a:rPr lang="zh-CN" altLang="en-US" dirty="0"/>
              <a:t>谢霆锋</a:t>
            </a:r>
            <a:r>
              <a:rPr lang="en-US" altLang="zh-CN" dirty="0"/>
              <a:t>:</a:t>
            </a:r>
            <a:r>
              <a:rPr lang="zh-CN" altLang="en-US" dirty="0"/>
              <a:t>明星 </a:t>
            </a:r>
            <a:r>
              <a:rPr lang="en-US" altLang="zh-CN" dirty="0"/>
              <a:t>{ name: "</a:t>
            </a:r>
            <a:r>
              <a:rPr lang="zh-CN" altLang="en-US" dirty="0"/>
              <a:t>谢霆锋</a:t>
            </a:r>
            <a:r>
              <a:rPr lang="en-US" altLang="zh-CN" dirty="0"/>
              <a:t>"}),</a:t>
            </a:r>
          </a:p>
          <a:p>
            <a:r>
              <a:rPr lang="en-US" altLang="zh-CN" dirty="0"/>
              <a:t>(</a:t>
            </a:r>
            <a:r>
              <a:rPr lang="zh-CN" altLang="en-US" dirty="0"/>
              <a:t>周迅</a:t>
            </a:r>
            <a:r>
              <a:rPr lang="en-US" altLang="zh-CN" dirty="0"/>
              <a:t>:</a:t>
            </a:r>
            <a:r>
              <a:rPr lang="zh-CN" altLang="en-US" dirty="0"/>
              <a:t>明星   </a:t>
            </a:r>
            <a:r>
              <a:rPr lang="en-US" altLang="zh-CN" dirty="0"/>
              <a:t>{ name: "</a:t>
            </a:r>
            <a:r>
              <a:rPr lang="zh-CN" altLang="en-US" dirty="0"/>
              <a:t>周迅</a:t>
            </a:r>
            <a:r>
              <a:rPr lang="en-US" altLang="zh-CN" dirty="0"/>
              <a:t>"}),</a:t>
            </a:r>
          </a:p>
          <a:p>
            <a:r>
              <a:rPr lang="en-US" altLang="zh-CN" dirty="0"/>
              <a:t>(</a:t>
            </a:r>
            <a:r>
              <a:rPr lang="zh-CN" altLang="en-US" dirty="0"/>
              <a:t>张亚东</a:t>
            </a:r>
            <a:r>
              <a:rPr lang="en-US" altLang="zh-CN" dirty="0"/>
              <a:t>:</a:t>
            </a:r>
            <a:r>
              <a:rPr lang="zh-CN" altLang="en-US" dirty="0"/>
              <a:t>明星 </a:t>
            </a:r>
            <a:r>
              <a:rPr lang="en-US" altLang="zh-CN" dirty="0"/>
              <a:t>{ name: "</a:t>
            </a:r>
            <a:r>
              <a:rPr lang="zh-CN" altLang="en-US" dirty="0"/>
              <a:t>张亚东</a:t>
            </a:r>
            <a:r>
              <a:rPr lang="en-US" altLang="zh-CN" dirty="0"/>
              <a:t>"}),</a:t>
            </a:r>
          </a:p>
          <a:p>
            <a:r>
              <a:rPr lang="en-US" altLang="zh-CN" dirty="0"/>
              <a:t>(</a:t>
            </a:r>
            <a:r>
              <a:rPr lang="zh-CN" altLang="en-US" dirty="0"/>
              <a:t>窦唯</a:t>
            </a:r>
            <a:r>
              <a:rPr lang="en-US" altLang="zh-CN" dirty="0"/>
              <a:t>:</a:t>
            </a:r>
            <a:r>
              <a:rPr lang="zh-CN" altLang="en-US" dirty="0"/>
              <a:t>明星   </a:t>
            </a:r>
            <a:r>
              <a:rPr lang="en-US" altLang="zh-CN" dirty="0"/>
              <a:t>{ name: "</a:t>
            </a:r>
            <a:r>
              <a:rPr lang="zh-CN" altLang="en-US" dirty="0"/>
              <a:t>窦唯</a:t>
            </a:r>
            <a:r>
              <a:rPr lang="en-US" altLang="zh-CN" dirty="0"/>
              <a:t>"}),</a:t>
            </a:r>
          </a:p>
          <a:p>
            <a:r>
              <a:rPr lang="en-US" altLang="zh-CN" dirty="0"/>
              <a:t>(</a:t>
            </a:r>
            <a:r>
              <a:rPr lang="zh-CN" altLang="en-US" dirty="0"/>
              <a:t>窦鹏</a:t>
            </a:r>
            <a:r>
              <a:rPr lang="en-US" altLang="zh-CN" dirty="0"/>
              <a:t>:</a:t>
            </a:r>
            <a:r>
              <a:rPr lang="zh-CN" altLang="en-US" dirty="0"/>
              <a:t>明星   </a:t>
            </a:r>
            <a:r>
              <a:rPr lang="en-US" altLang="zh-CN" dirty="0"/>
              <a:t>{ name: "</a:t>
            </a:r>
            <a:r>
              <a:rPr lang="zh-CN" altLang="en-US" dirty="0"/>
              <a:t>窦鹏</a:t>
            </a:r>
            <a:r>
              <a:rPr lang="en-US" altLang="zh-CN" dirty="0"/>
              <a:t>"}),</a:t>
            </a:r>
          </a:p>
          <a:p>
            <a:r>
              <a:rPr lang="en-US" altLang="zh-CN" dirty="0"/>
              <a:t>(</a:t>
            </a:r>
            <a:r>
              <a:rPr lang="zh-CN" altLang="en-US" dirty="0"/>
              <a:t>李大齐</a:t>
            </a:r>
            <a:r>
              <a:rPr lang="en-US" altLang="zh-CN" dirty="0"/>
              <a:t>:</a:t>
            </a:r>
            <a:r>
              <a:rPr lang="zh-CN" altLang="en-US" dirty="0"/>
              <a:t>明星 </a:t>
            </a:r>
            <a:r>
              <a:rPr lang="en-US" altLang="zh-CN" dirty="0"/>
              <a:t>{ name: "</a:t>
            </a:r>
            <a:r>
              <a:rPr lang="zh-CN" altLang="en-US" dirty="0"/>
              <a:t>李大齐</a:t>
            </a:r>
            <a:r>
              <a:rPr lang="en-US" altLang="zh-CN" dirty="0"/>
              <a:t>"}),</a:t>
            </a:r>
          </a:p>
          <a:p>
            <a:r>
              <a:rPr lang="en-US" altLang="zh-CN" dirty="0"/>
              <a:t>(</a:t>
            </a:r>
            <a:r>
              <a:rPr lang="zh-CN" altLang="en-US" dirty="0"/>
              <a:t>朴树</a:t>
            </a:r>
            <a:r>
              <a:rPr lang="en-US" altLang="zh-CN" dirty="0"/>
              <a:t>:</a:t>
            </a:r>
            <a:r>
              <a:rPr lang="zh-CN" altLang="en-US" dirty="0"/>
              <a:t>明星   </a:t>
            </a:r>
            <a:r>
              <a:rPr lang="en-US" altLang="zh-CN" dirty="0"/>
              <a:t>{ name: "</a:t>
            </a:r>
            <a:r>
              <a:rPr lang="zh-CN" altLang="en-US" dirty="0"/>
              <a:t>朴树</a:t>
            </a:r>
            <a:r>
              <a:rPr lang="en-US" altLang="zh-CN" dirty="0"/>
              <a:t>"}),</a:t>
            </a:r>
          </a:p>
          <a:p>
            <a:r>
              <a:rPr lang="en-US" altLang="zh-CN" dirty="0"/>
              <a:t>(</a:t>
            </a:r>
            <a:r>
              <a:rPr lang="zh-CN" altLang="en-US" dirty="0"/>
              <a:t>窦颖</a:t>
            </a:r>
            <a:r>
              <a:rPr lang="en-US" altLang="zh-CN" dirty="0"/>
              <a:t>:</a:t>
            </a:r>
            <a:r>
              <a:rPr lang="zh-CN" altLang="en-US" dirty="0"/>
              <a:t>明星   </a:t>
            </a:r>
            <a:r>
              <a:rPr lang="en-US" altLang="zh-CN" dirty="0"/>
              <a:t>{ name: "</a:t>
            </a:r>
            <a:r>
              <a:rPr lang="zh-CN" altLang="en-US" dirty="0"/>
              <a:t>窦颖</a:t>
            </a:r>
            <a:r>
              <a:rPr lang="en-US" altLang="zh-CN" dirty="0"/>
              <a:t>"}),</a:t>
            </a:r>
          </a:p>
          <a:p>
            <a:r>
              <a:rPr lang="en-US" altLang="zh-CN" dirty="0"/>
              <a:t>(</a:t>
            </a:r>
            <a:r>
              <a:rPr lang="zh-CN" altLang="en-US" dirty="0"/>
              <a:t>梁朝伟</a:t>
            </a:r>
            <a:r>
              <a:rPr lang="en-US" altLang="zh-CN" dirty="0"/>
              <a:t>:</a:t>
            </a:r>
            <a:r>
              <a:rPr lang="zh-CN" altLang="en-US" dirty="0"/>
              <a:t>明星 </a:t>
            </a:r>
            <a:r>
              <a:rPr lang="en-US" altLang="zh-CN" dirty="0"/>
              <a:t>{ name: "</a:t>
            </a:r>
            <a:r>
              <a:rPr lang="zh-CN" altLang="en-US" dirty="0"/>
              <a:t>梁朝伟</a:t>
            </a:r>
            <a:r>
              <a:rPr lang="en-US" altLang="zh-CN" dirty="0"/>
              <a:t>"}),</a:t>
            </a:r>
          </a:p>
          <a:p>
            <a:r>
              <a:rPr lang="en-US" altLang="zh-CN" dirty="0"/>
              <a:t>(</a:t>
            </a:r>
            <a:r>
              <a:rPr lang="zh-CN" altLang="en-US" dirty="0"/>
              <a:t>刘嘉玲</a:t>
            </a:r>
            <a:r>
              <a:rPr lang="en-US" altLang="zh-CN" dirty="0"/>
              <a:t>:</a:t>
            </a:r>
            <a:r>
              <a:rPr lang="zh-CN" altLang="en-US" dirty="0"/>
              <a:t>明星 </a:t>
            </a:r>
            <a:r>
              <a:rPr lang="en-US" altLang="zh-CN" dirty="0"/>
              <a:t>{ name: "</a:t>
            </a:r>
            <a:r>
              <a:rPr lang="zh-CN" altLang="en-US" dirty="0"/>
              <a:t>刘嘉玲</a:t>
            </a:r>
            <a:r>
              <a:rPr lang="en-US" altLang="zh-CN" dirty="0"/>
              <a:t>"}),</a:t>
            </a:r>
          </a:p>
          <a:p>
            <a:r>
              <a:rPr lang="en-US" altLang="zh-CN" dirty="0"/>
              <a:t>(</a:t>
            </a:r>
            <a:r>
              <a:rPr lang="zh-CN" altLang="en-US" dirty="0"/>
              <a:t>周迅</a:t>
            </a:r>
            <a:r>
              <a:rPr lang="en-US" altLang="zh-CN" dirty="0"/>
              <a:t>)-[:</a:t>
            </a:r>
            <a:r>
              <a:rPr lang="zh-CN" altLang="en-US" dirty="0"/>
              <a:t>旧爱</a:t>
            </a:r>
            <a:r>
              <a:rPr lang="en-US" altLang="zh-CN" dirty="0"/>
              <a:t>]-&gt;(</a:t>
            </a:r>
            <a:r>
              <a:rPr lang="zh-CN" altLang="en-US" dirty="0"/>
              <a:t>窦鹏</a:t>
            </a:r>
            <a:r>
              <a:rPr lang="en-US" altLang="zh-CN" dirty="0"/>
              <a:t>),</a:t>
            </a:r>
          </a:p>
          <a:p>
            <a:r>
              <a:rPr lang="en-US" altLang="zh-CN" dirty="0"/>
              <a:t>(</a:t>
            </a:r>
            <a:r>
              <a:rPr lang="zh-CN" altLang="en-US" dirty="0"/>
              <a:t>周迅</a:t>
            </a:r>
            <a:r>
              <a:rPr lang="en-US" altLang="zh-CN" dirty="0"/>
              <a:t>)-[:</a:t>
            </a:r>
            <a:r>
              <a:rPr lang="zh-CN" altLang="en-US" dirty="0"/>
              <a:t>旧爱</a:t>
            </a:r>
            <a:r>
              <a:rPr lang="en-US" altLang="zh-CN" dirty="0"/>
              <a:t>]-&gt;(</a:t>
            </a:r>
            <a:r>
              <a:rPr lang="zh-CN" altLang="en-US" dirty="0"/>
              <a:t>李大齐</a:t>
            </a:r>
            <a:r>
              <a:rPr lang="en-US" altLang="zh-CN" dirty="0"/>
              <a:t>),</a:t>
            </a:r>
          </a:p>
          <a:p>
            <a:r>
              <a:rPr lang="en-US" altLang="zh-CN" dirty="0"/>
              <a:t>(</a:t>
            </a:r>
            <a:r>
              <a:rPr lang="zh-CN" altLang="en-US" dirty="0"/>
              <a:t>周迅</a:t>
            </a:r>
            <a:r>
              <a:rPr lang="en-US" altLang="zh-CN" dirty="0"/>
              <a:t>)-[:</a:t>
            </a:r>
            <a:r>
              <a:rPr lang="zh-CN" altLang="en-US" dirty="0"/>
              <a:t>旧爱</a:t>
            </a:r>
            <a:r>
              <a:rPr lang="en-US" altLang="zh-CN" dirty="0"/>
              <a:t>]-&gt;(</a:t>
            </a:r>
            <a:r>
              <a:rPr lang="zh-CN" altLang="en-US" dirty="0"/>
              <a:t>朴树</a:t>
            </a:r>
            <a:r>
              <a:rPr lang="en-US" altLang="zh-CN" dirty="0"/>
              <a:t>),</a:t>
            </a:r>
          </a:p>
          <a:p>
            <a:r>
              <a:rPr lang="en-US" altLang="zh-CN" dirty="0"/>
              <a:t>(</a:t>
            </a:r>
            <a:r>
              <a:rPr lang="zh-CN" altLang="en-US" dirty="0"/>
              <a:t>周迅</a:t>
            </a:r>
            <a:r>
              <a:rPr lang="en-US" altLang="zh-CN" dirty="0"/>
              <a:t>)-[:</a:t>
            </a:r>
            <a:r>
              <a:rPr lang="zh-CN" altLang="en-US" dirty="0"/>
              <a:t>旧爱</a:t>
            </a:r>
            <a:r>
              <a:rPr lang="en-US" altLang="zh-CN" dirty="0"/>
              <a:t>]-&gt;(</a:t>
            </a:r>
            <a:r>
              <a:rPr lang="zh-CN" altLang="en-US" dirty="0"/>
              <a:t>李亚鹏</a:t>
            </a:r>
            <a:r>
              <a:rPr lang="en-US" altLang="zh-CN" dirty="0"/>
              <a:t>),</a:t>
            </a:r>
          </a:p>
          <a:p>
            <a:r>
              <a:rPr lang="en-US" altLang="zh-CN" dirty="0"/>
              <a:t>(</a:t>
            </a:r>
            <a:r>
              <a:rPr lang="zh-CN" altLang="en-US" dirty="0"/>
              <a:t>周迅</a:t>
            </a:r>
            <a:r>
              <a:rPr lang="en-US" altLang="zh-CN" dirty="0"/>
              <a:t>)-[:</a:t>
            </a:r>
            <a:r>
              <a:rPr lang="zh-CN" altLang="en-US" dirty="0"/>
              <a:t>绯闻</a:t>
            </a:r>
            <a:r>
              <a:rPr lang="en-US" altLang="zh-CN" dirty="0"/>
              <a:t>]-&gt;(</a:t>
            </a:r>
            <a:r>
              <a:rPr lang="zh-CN" altLang="en-US" dirty="0"/>
              <a:t>梁朝伟</a:t>
            </a:r>
            <a:r>
              <a:rPr lang="en-US" altLang="zh-CN" dirty="0"/>
              <a:t>),</a:t>
            </a:r>
          </a:p>
          <a:p>
            <a:r>
              <a:rPr lang="en-US" altLang="zh-CN" dirty="0"/>
              <a:t>(</a:t>
            </a:r>
            <a:r>
              <a:rPr lang="zh-CN" altLang="en-US" dirty="0"/>
              <a:t>周迅</a:t>
            </a:r>
            <a:r>
              <a:rPr lang="en-US" altLang="zh-CN" dirty="0"/>
              <a:t>)-[:</a:t>
            </a:r>
            <a:r>
              <a:rPr lang="zh-CN" altLang="en-US" dirty="0"/>
              <a:t>绯闻</a:t>
            </a:r>
            <a:r>
              <a:rPr lang="en-US" altLang="zh-CN" dirty="0"/>
              <a:t>]-&gt;(</a:t>
            </a:r>
            <a:r>
              <a:rPr lang="zh-CN" altLang="en-US" dirty="0"/>
              <a:t>谢霆锋</a:t>
            </a:r>
            <a:r>
              <a:rPr lang="en-US" altLang="zh-CN" dirty="0"/>
              <a:t>),</a:t>
            </a:r>
          </a:p>
          <a:p>
            <a:r>
              <a:rPr lang="en-US" altLang="zh-CN" dirty="0"/>
              <a:t>(</a:t>
            </a:r>
            <a:r>
              <a:rPr lang="zh-CN" altLang="en-US" dirty="0"/>
              <a:t>王菲</a:t>
            </a:r>
            <a:r>
              <a:rPr lang="en-US" altLang="zh-CN" dirty="0"/>
              <a:t>)-[:</a:t>
            </a:r>
            <a:r>
              <a:rPr lang="zh-CN" altLang="en-US" dirty="0"/>
              <a:t>离异</a:t>
            </a:r>
            <a:r>
              <a:rPr lang="en-US" altLang="zh-CN" dirty="0"/>
              <a:t>]-&gt;(</a:t>
            </a:r>
            <a:r>
              <a:rPr lang="zh-CN" altLang="en-US" dirty="0"/>
              <a:t>李亚鹏</a:t>
            </a:r>
            <a:r>
              <a:rPr lang="en-US" altLang="zh-CN" dirty="0"/>
              <a:t>),</a:t>
            </a:r>
          </a:p>
          <a:p>
            <a:r>
              <a:rPr lang="en-US" altLang="zh-CN" dirty="0"/>
              <a:t>(</a:t>
            </a:r>
            <a:r>
              <a:rPr lang="zh-CN" altLang="en-US" dirty="0"/>
              <a:t>王菲</a:t>
            </a:r>
            <a:r>
              <a:rPr lang="en-US" altLang="zh-CN" dirty="0"/>
              <a:t>)-[:</a:t>
            </a:r>
            <a:r>
              <a:rPr lang="zh-CN" altLang="en-US" dirty="0"/>
              <a:t>旧爱</a:t>
            </a:r>
            <a:r>
              <a:rPr lang="en-US" altLang="zh-CN" dirty="0"/>
              <a:t>]-&gt;(</a:t>
            </a:r>
            <a:r>
              <a:rPr lang="zh-CN" altLang="en-US" dirty="0"/>
              <a:t>谢霆锋</a:t>
            </a:r>
            <a:r>
              <a:rPr lang="en-US" altLang="zh-CN" dirty="0"/>
              <a:t>),</a:t>
            </a:r>
          </a:p>
          <a:p>
            <a:r>
              <a:rPr lang="en-US" altLang="zh-CN" dirty="0"/>
              <a:t>(</a:t>
            </a:r>
            <a:r>
              <a:rPr lang="zh-CN" altLang="en-US" dirty="0"/>
              <a:t>王菲</a:t>
            </a:r>
            <a:r>
              <a:rPr lang="en-US" altLang="zh-CN" dirty="0"/>
              <a:t>)-[:</a:t>
            </a:r>
            <a:r>
              <a:rPr lang="zh-CN" altLang="en-US" dirty="0"/>
              <a:t>离异</a:t>
            </a:r>
            <a:r>
              <a:rPr lang="en-US" altLang="zh-CN" dirty="0"/>
              <a:t>]-&gt;(</a:t>
            </a:r>
            <a:r>
              <a:rPr lang="zh-CN" altLang="en-US" dirty="0"/>
              <a:t>窦唯</a:t>
            </a:r>
            <a:r>
              <a:rPr lang="en-US" altLang="zh-CN" dirty="0"/>
              <a:t>),</a:t>
            </a:r>
          </a:p>
          <a:p>
            <a:r>
              <a:rPr lang="en-US" altLang="zh-CN" dirty="0"/>
              <a:t>(</a:t>
            </a:r>
            <a:r>
              <a:rPr lang="zh-CN" altLang="en-US" dirty="0"/>
              <a:t>谢霆锋</a:t>
            </a:r>
            <a:r>
              <a:rPr lang="en-US" altLang="zh-CN" dirty="0"/>
              <a:t>)-[:</a:t>
            </a:r>
            <a:r>
              <a:rPr lang="zh-CN" altLang="en-US" dirty="0"/>
              <a:t>旧友</a:t>
            </a:r>
            <a:r>
              <a:rPr lang="en-US" altLang="zh-CN" dirty="0"/>
              <a:t>]-&gt;(</a:t>
            </a:r>
            <a:r>
              <a:rPr lang="zh-CN" altLang="en-US" dirty="0"/>
              <a:t>陈冠希</a:t>
            </a:r>
            <a:r>
              <a:rPr lang="en-US" altLang="zh-CN" dirty="0"/>
              <a:t>),</a:t>
            </a:r>
          </a:p>
          <a:p>
            <a:r>
              <a:rPr lang="en-US" altLang="zh-CN" dirty="0"/>
              <a:t>(</a:t>
            </a:r>
            <a:r>
              <a:rPr lang="zh-CN" altLang="en-US" dirty="0"/>
              <a:t>谢霆锋</a:t>
            </a:r>
            <a:r>
              <a:rPr lang="en-US" altLang="zh-CN" dirty="0"/>
              <a:t>)-[:</a:t>
            </a:r>
            <a:r>
              <a:rPr lang="zh-CN" altLang="en-US" dirty="0"/>
              <a:t>离异</a:t>
            </a:r>
            <a:r>
              <a:rPr lang="en-US" altLang="zh-CN" dirty="0"/>
              <a:t>]-&gt;(</a:t>
            </a:r>
            <a:r>
              <a:rPr lang="zh-CN" altLang="en-US" dirty="0"/>
              <a:t>张柏芝</a:t>
            </a:r>
            <a:r>
              <a:rPr lang="en-US" altLang="zh-CN" dirty="0"/>
              <a:t>),</a:t>
            </a:r>
          </a:p>
          <a:p>
            <a:r>
              <a:rPr lang="en-US" altLang="zh-CN" dirty="0"/>
              <a:t>(</a:t>
            </a:r>
            <a:r>
              <a:rPr lang="zh-CN" altLang="en-US" dirty="0"/>
              <a:t>张亚东</a:t>
            </a:r>
            <a:r>
              <a:rPr lang="en-US" altLang="zh-CN" dirty="0"/>
              <a:t>)-[:</a:t>
            </a:r>
            <a:r>
              <a:rPr lang="zh-CN" altLang="en-US" dirty="0"/>
              <a:t>制作人</a:t>
            </a:r>
            <a:r>
              <a:rPr lang="en-US" altLang="zh-CN" dirty="0"/>
              <a:t>]-&gt;(</a:t>
            </a:r>
            <a:r>
              <a:rPr lang="zh-CN" altLang="en-US" dirty="0"/>
              <a:t>朴树</a:t>
            </a:r>
            <a:r>
              <a:rPr lang="en-US" altLang="zh-CN" dirty="0"/>
              <a:t>),</a:t>
            </a:r>
          </a:p>
          <a:p>
            <a:r>
              <a:rPr lang="en-US" altLang="zh-CN" dirty="0"/>
              <a:t>(</a:t>
            </a:r>
            <a:r>
              <a:rPr lang="zh-CN" altLang="en-US" dirty="0"/>
              <a:t>张亚东</a:t>
            </a:r>
            <a:r>
              <a:rPr lang="en-US" altLang="zh-CN" dirty="0"/>
              <a:t>)-[:</a:t>
            </a:r>
            <a:r>
              <a:rPr lang="zh-CN" altLang="en-US" dirty="0"/>
              <a:t>离异</a:t>
            </a:r>
            <a:r>
              <a:rPr lang="en-US" altLang="zh-CN" dirty="0"/>
              <a:t>]-&gt;(</a:t>
            </a:r>
            <a:r>
              <a:rPr lang="zh-CN" altLang="en-US" dirty="0"/>
              <a:t>窦颖</a:t>
            </a:r>
            <a:r>
              <a:rPr lang="en-US" altLang="zh-CN" dirty="0"/>
              <a:t>),</a:t>
            </a:r>
          </a:p>
          <a:p>
            <a:r>
              <a:rPr lang="en-US" altLang="zh-CN" dirty="0"/>
              <a:t>(</a:t>
            </a:r>
            <a:r>
              <a:rPr lang="zh-CN" altLang="en-US" dirty="0"/>
              <a:t>张亚东</a:t>
            </a:r>
            <a:r>
              <a:rPr lang="en-US" altLang="zh-CN" dirty="0"/>
              <a:t>)-[:</a:t>
            </a:r>
            <a:r>
              <a:rPr lang="zh-CN" altLang="en-US" dirty="0"/>
              <a:t>制作人</a:t>
            </a:r>
            <a:r>
              <a:rPr lang="en-US" altLang="zh-CN" dirty="0"/>
              <a:t>]-&gt;(</a:t>
            </a:r>
            <a:r>
              <a:rPr lang="zh-CN" altLang="en-US" dirty="0"/>
              <a:t>王菲</a:t>
            </a:r>
            <a:r>
              <a:rPr lang="en-US" altLang="zh-CN" dirty="0"/>
              <a:t>),</a:t>
            </a:r>
          </a:p>
          <a:p>
            <a:r>
              <a:rPr lang="en-US" altLang="zh-CN" dirty="0"/>
              <a:t>(</a:t>
            </a:r>
            <a:r>
              <a:rPr lang="zh-CN" altLang="en-US" dirty="0"/>
              <a:t>李亚鹏</a:t>
            </a:r>
            <a:r>
              <a:rPr lang="en-US" altLang="zh-CN" dirty="0"/>
              <a:t>)-[:</a:t>
            </a:r>
            <a:r>
              <a:rPr lang="zh-CN" altLang="en-US" dirty="0"/>
              <a:t>旧爱</a:t>
            </a:r>
            <a:r>
              <a:rPr lang="en-US" altLang="zh-CN" dirty="0"/>
              <a:t>]-&gt;(</a:t>
            </a:r>
            <a:r>
              <a:rPr lang="zh-CN" altLang="en-US" dirty="0"/>
              <a:t>瞿颖</a:t>
            </a:r>
            <a:r>
              <a:rPr lang="en-US" altLang="zh-CN" dirty="0"/>
              <a:t>),</a:t>
            </a:r>
          </a:p>
          <a:p>
            <a:r>
              <a:rPr lang="en-US" altLang="zh-CN" dirty="0"/>
              <a:t>(</a:t>
            </a:r>
            <a:r>
              <a:rPr lang="zh-CN" altLang="en-US" dirty="0"/>
              <a:t>陈冠希</a:t>
            </a:r>
            <a:r>
              <a:rPr lang="en-US" altLang="zh-CN" dirty="0"/>
              <a:t>)-[:</a:t>
            </a:r>
            <a:r>
              <a:rPr lang="zh-CN" altLang="en-US" dirty="0"/>
              <a:t>旧爱</a:t>
            </a:r>
            <a:r>
              <a:rPr lang="en-US" altLang="zh-CN" dirty="0"/>
              <a:t>]-&gt;(</a:t>
            </a:r>
            <a:r>
              <a:rPr lang="zh-CN" altLang="en-US" dirty="0"/>
              <a:t>张柏芝</a:t>
            </a:r>
            <a:r>
              <a:rPr lang="en-US" altLang="zh-CN" dirty="0"/>
              <a:t>),</a:t>
            </a:r>
          </a:p>
          <a:p>
            <a:r>
              <a:rPr lang="en-US" altLang="zh-CN" dirty="0"/>
              <a:t>(</a:t>
            </a:r>
            <a:r>
              <a:rPr lang="zh-CN" altLang="en-US" dirty="0"/>
              <a:t>瞿颖</a:t>
            </a:r>
            <a:r>
              <a:rPr lang="en-US" altLang="zh-CN" dirty="0"/>
              <a:t>)-[:</a:t>
            </a:r>
            <a:r>
              <a:rPr lang="zh-CN" altLang="en-US" dirty="0"/>
              <a:t>旧爱</a:t>
            </a:r>
            <a:r>
              <a:rPr lang="en-US" altLang="zh-CN" dirty="0"/>
              <a:t>]-&gt;(</a:t>
            </a:r>
            <a:r>
              <a:rPr lang="zh-CN" altLang="en-US" dirty="0"/>
              <a:t>张亚东</a:t>
            </a:r>
            <a:r>
              <a:rPr lang="en-US" altLang="zh-CN" dirty="0"/>
              <a:t>),</a:t>
            </a:r>
          </a:p>
          <a:p>
            <a:r>
              <a:rPr lang="en-US" altLang="zh-CN" dirty="0"/>
              <a:t>(</a:t>
            </a:r>
            <a:r>
              <a:rPr lang="zh-CN" altLang="en-US" dirty="0"/>
              <a:t>窦唯</a:t>
            </a:r>
            <a:r>
              <a:rPr lang="en-US" altLang="zh-CN" dirty="0"/>
              <a:t>)-[:</a:t>
            </a:r>
            <a:r>
              <a:rPr lang="zh-CN" altLang="en-US" dirty="0"/>
              <a:t>堂兄弟</a:t>
            </a:r>
            <a:r>
              <a:rPr lang="en-US" altLang="zh-CN" dirty="0"/>
              <a:t>]-&gt;(</a:t>
            </a:r>
            <a:r>
              <a:rPr lang="zh-CN" altLang="en-US" dirty="0"/>
              <a:t>窦鹏</a:t>
            </a:r>
            <a:r>
              <a:rPr lang="en-US" altLang="zh-CN" dirty="0"/>
              <a:t>),</a:t>
            </a:r>
          </a:p>
          <a:p>
            <a:r>
              <a:rPr lang="en-US" altLang="zh-CN" dirty="0"/>
              <a:t>(</a:t>
            </a:r>
            <a:r>
              <a:rPr lang="zh-CN" altLang="en-US" dirty="0"/>
              <a:t>窦唯</a:t>
            </a:r>
            <a:r>
              <a:rPr lang="en-US" altLang="zh-CN" dirty="0"/>
              <a:t>)-[:</a:t>
            </a:r>
            <a:r>
              <a:rPr lang="zh-CN" altLang="en-US" dirty="0"/>
              <a:t>兄妹</a:t>
            </a:r>
            <a:r>
              <a:rPr lang="en-US" altLang="zh-CN" dirty="0"/>
              <a:t>]-&gt;(</a:t>
            </a:r>
            <a:r>
              <a:rPr lang="zh-CN" altLang="en-US" dirty="0"/>
              <a:t>窦颖</a:t>
            </a:r>
            <a:r>
              <a:rPr lang="en-US" altLang="zh-CN" dirty="0"/>
              <a:t>),</a:t>
            </a:r>
          </a:p>
          <a:p>
            <a:r>
              <a:rPr lang="en-US" altLang="zh-CN" dirty="0"/>
              <a:t>(</a:t>
            </a:r>
            <a:r>
              <a:rPr lang="zh-CN" altLang="en-US" dirty="0"/>
              <a:t>梁朝伟</a:t>
            </a:r>
            <a:r>
              <a:rPr lang="en-US" altLang="zh-CN" dirty="0"/>
              <a:t>)-[:</a:t>
            </a:r>
            <a:r>
              <a:rPr lang="zh-CN" altLang="en-US" dirty="0"/>
              <a:t>夫妻</a:t>
            </a:r>
            <a:r>
              <a:rPr lang="en-US" altLang="zh-CN" dirty="0"/>
              <a:t>]-&gt;(</a:t>
            </a:r>
            <a:r>
              <a:rPr lang="zh-CN" altLang="en-US" dirty="0"/>
              <a:t>刘嘉玲</a:t>
            </a:r>
            <a:r>
              <a:rPr lang="en-US" altLang="zh-CN" dirty="0"/>
              <a:t>),</a:t>
            </a:r>
          </a:p>
          <a:p>
            <a:r>
              <a:rPr lang="en-US" altLang="zh-CN" dirty="0"/>
              <a:t>(</a:t>
            </a:r>
            <a:r>
              <a:rPr lang="zh-CN" altLang="en-US" dirty="0"/>
              <a:t>王菲</a:t>
            </a:r>
            <a:r>
              <a:rPr lang="en-US" altLang="zh-CN" dirty="0"/>
              <a:t>)-[:</a:t>
            </a:r>
            <a:r>
              <a:rPr lang="zh-CN" altLang="en-US" dirty="0"/>
              <a:t>好友</a:t>
            </a:r>
            <a:r>
              <a:rPr lang="en-US" altLang="zh-CN" dirty="0"/>
              <a:t>]-&gt;(</a:t>
            </a:r>
            <a:r>
              <a:rPr lang="zh-CN" altLang="en-US" dirty="0"/>
              <a:t>刘嘉玲</a:t>
            </a:r>
            <a:r>
              <a:rPr lang="en-US" altLang="zh-CN" dirty="0"/>
              <a:t>)</a:t>
            </a:r>
          </a:p>
          <a:p>
            <a:endParaRPr lang="zh-CN" altLang="en-US" dirty="0"/>
          </a:p>
        </p:txBody>
      </p:sp>
      <p:sp>
        <p:nvSpPr>
          <p:cNvPr id="4" name="灯片编号占位符 3"/>
          <p:cNvSpPr>
            <a:spLocks noGrp="1"/>
          </p:cNvSpPr>
          <p:nvPr>
            <p:ph type="sldNum" sz="quarter" idx="10"/>
          </p:nvPr>
        </p:nvSpPr>
        <p:spPr/>
        <p:txBody>
          <a:bodyPr/>
          <a:lstStyle/>
          <a:p>
            <a:fld id="{22BF13D9-F1E9-49F6-9107-75CC0EE4705E}" type="slidenum">
              <a:rPr lang="zh-CN" altLang="en-US" smtClean="0"/>
              <a:t>25</a:t>
            </a:fld>
            <a:endParaRPr lang="zh-CN" altLang="en-US"/>
          </a:p>
        </p:txBody>
      </p:sp>
    </p:spTree>
    <p:extLst>
      <p:ext uri="{BB962C8B-B14F-4D97-AF65-F5344CB8AC3E}">
        <p14:creationId xmlns:p14="http://schemas.microsoft.com/office/powerpoint/2010/main" val="2695017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2BF13D9-F1E9-49F6-9107-75CC0EE4705E}" type="slidenum">
              <a:rPr lang="zh-CN" altLang="en-US" smtClean="0"/>
              <a:t>33</a:t>
            </a:fld>
            <a:endParaRPr lang="zh-CN" altLang="en-US"/>
          </a:p>
        </p:txBody>
      </p:sp>
    </p:spTree>
    <p:extLst>
      <p:ext uri="{BB962C8B-B14F-4D97-AF65-F5344CB8AC3E}">
        <p14:creationId xmlns:p14="http://schemas.microsoft.com/office/powerpoint/2010/main" val="3504939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1" name="Shape 2171"/>
          <p:cNvSpPr>
            <a:spLocks noGrp="1" noRot="1" noChangeAspect="1"/>
          </p:cNvSpPr>
          <p:nvPr>
            <p:ph type="sldImg"/>
          </p:nvPr>
        </p:nvSpPr>
        <p:spPr>
          <a:xfrm>
            <a:off x="2697163" y="509588"/>
            <a:ext cx="4533900" cy="2549525"/>
          </a:xfrm>
          <a:prstGeom prst="rect">
            <a:avLst/>
          </a:prstGeom>
        </p:spPr>
        <p:txBody>
          <a:bodyPr/>
          <a:lstStyle/>
          <a:p>
            <a:endParaRPr/>
          </a:p>
        </p:txBody>
      </p:sp>
      <p:sp>
        <p:nvSpPr>
          <p:cNvPr id="2172" name="Shape 2172"/>
          <p:cNvSpPr>
            <a:spLocks noGrp="1"/>
          </p:cNvSpPr>
          <p:nvPr>
            <p:ph type="body" sz="quarter" idx="1"/>
          </p:nvPr>
        </p:nvSpPr>
        <p:spPr>
          <a:prstGeom prst="rect">
            <a:avLst/>
          </a:prstGeom>
        </p:spPr>
        <p:txBody>
          <a:bodyPr/>
          <a:lstStyle/>
          <a:p>
            <a:r>
              <a:t>The important thing to remember is, the more you know about your consumer, the more relevant your recommendations will be, the better the chance is that you’ll actually be able to make a sale. And this is a numbers game – and once you start doing this on scale…</a:t>
            </a:r>
          </a:p>
        </p:txBody>
      </p:sp>
    </p:spTree>
    <p:extLst>
      <p:ext uri="{BB962C8B-B14F-4D97-AF65-F5344CB8AC3E}">
        <p14:creationId xmlns:p14="http://schemas.microsoft.com/office/powerpoint/2010/main" val="1524394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204D65-2F72-5A46-9C4F-2AE9523D1914}" type="slidenum">
              <a:rPr lang="en-US" smtClean="0"/>
              <a:t>40</a:t>
            </a:fld>
            <a:endParaRPr lang="en-US"/>
          </a:p>
        </p:txBody>
      </p:sp>
    </p:spTree>
    <p:extLst>
      <p:ext uri="{BB962C8B-B14F-4D97-AF65-F5344CB8AC3E}">
        <p14:creationId xmlns:p14="http://schemas.microsoft.com/office/powerpoint/2010/main" val="2765305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204D65-2F72-5A46-9C4F-2AE9523D1914}" type="slidenum">
              <a:rPr lang="en-US" smtClean="0"/>
              <a:t>41</a:t>
            </a:fld>
            <a:endParaRPr lang="en-US"/>
          </a:p>
        </p:txBody>
      </p:sp>
    </p:spTree>
    <p:extLst>
      <p:ext uri="{BB962C8B-B14F-4D97-AF65-F5344CB8AC3E}">
        <p14:creationId xmlns:p14="http://schemas.microsoft.com/office/powerpoint/2010/main" val="1817168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0936588-D6CB-429C-A318-F9867666EFFA}" type="slidenum">
              <a:rPr lang="zh-CN" altLang="en-US" smtClean="0"/>
              <a:t>44</a:t>
            </a:fld>
            <a:endParaRPr lang="zh-CN" altLang="en-US"/>
          </a:p>
        </p:txBody>
      </p:sp>
    </p:spTree>
    <p:extLst>
      <p:ext uri="{BB962C8B-B14F-4D97-AF65-F5344CB8AC3E}">
        <p14:creationId xmlns:p14="http://schemas.microsoft.com/office/powerpoint/2010/main" val="3223985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a:ln/>
        </p:spPr>
      </p:sp>
      <p:sp>
        <p:nvSpPr>
          <p:cNvPr id="51202" name="Notes Placeholder 2"/>
          <p:cNvSpPr>
            <a:spLocks noGrp="1"/>
          </p:cNvSpPr>
          <p:nvPr>
            <p:ph type="body" idx="1"/>
          </p:nvPr>
        </p:nvSpPr>
        <p:spPr>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dirty="0" smtClean="0"/>
              <a:t>82X is based on IBM internal tests as of April 17, 2014 comparing IBM DB2 with BLU Acceleration on Power with a comparably tuned competitor row store database server on x86 executing a materially identical 2.6TB BI workload in a controlled laboratory environment. Test measured 60 concurrent user report throughput executing identical </a:t>
            </a:r>
            <a:r>
              <a:rPr lang="en-US" sz="600" dirty="0" err="1" smtClean="0"/>
              <a:t>Cognos</a:t>
            </a:r>
            <a:r>
              <a:rPr lang="en-US" sz="600" dirty="0" smtClean="0"/>
              <a:t> report workloads. Competitor configuration: HP DL380p, 24 cores, 256GB RAM, Competitor row-store database, </a:t>
            </a:r>
            <a:r>
              <a:rPr lang="en-US" sz="600" dirty="0" err="1" smtClean="0"/>
              <a:t>SuSE</a:t>
            </a:r>
            <a:r>
              <a:rPr lang="en-US" sz="600" dirty="0" smtClean="0"/>
              <a:t> Linux 11SP3 (Database) and HP DL380p, 16 cores, 384GB RAM, </a:t>
            </a:r>
            <a:r>
              <a:rPr lang="en-US" sz="600" dirty="0" err="1" smtClean="0"/>
              <a:t>Cognos</a:t>
            </a:r>
            <a:r>
              <a:rPr lang="en-US" sz="600" dirty="0" smtClean="0"/>
              <a:t> 10.2.1.1, </a:t>
            </a:r>
            <a:r>
              <a:rPr lang="en-US" sz="600" dirty="0" err="1" smtClean="0"/>
              <a:t>SuSE</a:t>
            </a:r>
            <a:r>
              <a:rPr lang="en-US" sz="600" dirty="0" smtClean="0"/>
              <a:t> Linux 11SP3 (</a:t>
            </a:r>
            <a:r>
              <a:rPr lang="en-US" sz="600" dirty="0" err="1" smtClean="0"/>
              <a:t>Cognos</a:t>
            </a:r>
            <a:r>
              <a:rPr lang="en-US" sz="600" dirty="0" smtClean="0"/>
              <a:t>). IBM configuration: IBM S824, 24 cores, 256GB RAM, DB2 10.5, AIX 7.1 TL2 (Database) and IBM S822L, 16 of 20 cores activated, 384GB RAM, </a:t>
            </a:r>
            <a:r>
              <a:rPr lang="en-US" sz="600" dirty="0" err="1" smtClean="0"/>
              <a:t>Cognos</a:t>
            </a:r>
            <a:r>
              <a:rPr lang="en-US" sz="600" dirty="0" smtClean="0"/>
              <a:t> 10.2.1.1, </a:t>
            </a:r>
            <a:r>
              <a:rPr lang="en-US" sz="600" dirty="0" err="1" smtClean="0"/>
              <a:t>SuSE</a:t>
            </a:r>
            <a:r>
              <a:rPr lang="en-US" sz="600" dirty="0" smtClean="0"/>
              <a:t> Linux 11SP3 (</a:t>
            </a:r>
            <a:r>
              <a:rPr lang="en-US" sz="600" dirty="0" err="1" smtClean="0"/>
              <a:t>Cognos</a:t>
            </a:r>
            <a:r>
              <a:rPr lang="en-US" sz="600" dirty="0" smtClean="0"/>
              <a:t>).  Results may not be typical and will vary based on actual workload, configuration, applications, queries and other variables in a production environment.</a:t>
            </a:r>
          </a:p>
          <a:p>
            <a:endParaRPr lang="en-US" sz="900" dirty="0"/>
          </a:p>
        </p:txBody>
      </p:sp>
      <p:sp>
        <p:nvSpPr>
          <p:cNvPr id="51203" name="Slide Number Placeholder 3"/>
          <p:cNvSpPr txBox="1">
            <a:spLocks noGrp="1"/>
          </p:cNvSpPr>
          <p:nvPr/>
        </p:nvSpPr>
        <p:spPr bwMode="auto">
          <a:xfrm>
            <a:off x="3884414" y="8685894"/>
            <a:ext cx="2972098" cy="456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13" rIns="91425" bIns="45713" anchor="b"/>
          <a:lstStyle>
            <a:lvl1pPr defTabSz="922338" eaLnBrk="0" hangingPunct="0">
              <a:defRPr sz="2400">
                <a:solidFill>
                  <a:schemeClr val="tx1"/>
                </a:solidFill>
                <a:latin typeface="Arial" charset="0"/>
                <a:ea typeface="ヒラギノ角ゴ Pro W3" charset="0"/>
                <a:cs typeface="ヒラギノ角ゴ Pro W3" charset="0"/>
              </a:defRPr>
            </a:lvl1pPr>
            <a:lvl2pPr marL="742950" indent="-285750" defTabSz="922338" eaLnBrk="0" hangingPunct="0">
              <a:defRPr sz="2400">
                <a:solidFill>
                  <a:schemeClr val="tx1"/>
                </a:solidFill>
                <a:latin typeface="Arial" charset="0"/>
                <a:ea typeface="ヒラギノ角ゴ Pro W3" charset="0"/>
                <a:cs typeface="ヒラギノ角ゴ Pro W3" charset="0"/>
              </a:defRPr>
            </a:lvl2pPr>
            <a:lvl3pPr marL="1143000" indent="-228600" defTabSz="922338" eaLnBrk="0" hangingPunct="0">
              <a:defRPr sz="2400">
                <a:solidFill>
                  <a:schemeClr val="tx1"/>
                </a:solidFill>
                <a:latin typeface="Arial" charset="0"/>
                <a:ea typeface="ヒラギノ角ゴ Pro W3" charset="0"/>
                <a:cs typeface="ヒラギノ角ゴ Pro W3" charset="0"/>
              </a:defRPr>
            </a:lvl3pPr>
            <a:lvl4pPr marL="1600200" indent="-228600" defTabSz="922338" eaLnBrk="0" hangingPunct="0">
              <a:defRPr sz="2400">
                <a:solidFill>
                  <a:schemeClr val="tx1"/>
                </a:solidFill>
                <a:latin typeface="Arial" charset="0"/>
                <a:ea typeface="ヒラギノ角ゴ Pro W3" charset="0"/>
                <a:cs typeface="ヒラギノ角ゴ Pro W3" charset="0"/>
              </a:defRPr>
            </a:lvl4pPr>
            <a:lvl5pPr marL="2057400" indent="-228600" defTabSz="922338" eaLnBrk="0" hangingPunct="0">
              <a:defRPr sz="2400">
                <a:solidFill>
                  <a:schemeClr val="tx1"/>
                </a:solidFill>
                <a:latin typeface="Arial" charset="0"/>
                <a:ea typeface="ヒラギノ角ゴ Pro W3" charset="0"/>
                <a:cs typeface="ヒラギノ角ゴ Pro W3" charset="0"/>
              </a:defRPr>
            </a:lvl5pPr>
            <a:lvl6pPr marL="2514600" indent="-228600" defTabSz="922338"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defTabSz="922338"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defTabSz="922338"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defTabSz="922338"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fld id="{5D902DB6-5981-6147-81AF-F90699685BA9}" type="slidenum">
              <a:rPr lang="en-US" sz="1200"/>
              <a:pPr algn="r" eaLnBrk="1" hangingPunct="1"/>
              <a:t>45</a:t>
            </a:fld>
            <a:endParaRPr lang="en-US" sz="1200"/>
          </a:p>
        </p:txBody>
      </p:sp>
    </p:spTree>
    <p:extLst>
      <p:ext uri="{BB962C8B-B14F-4D97-AF65-F5344CB8AC3E}">
        <p14:creationId xmlns:p14="http://schemas.microsoft.com/office/powerpoint/2010/main" val="3317355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Real-time Recommendations: </a:t>
            </a:r>
            <a:br>
              <a:rPr lang="en-US" dirty="0" smtClean="0"/>
            </a:br>
            <a:r>
              <a:rPr lang="en-US" dirty="0" smtClean="0"/>
              <a:t>Power real-time</a:t>
            </a:r>
            <a:r>
              <a:rPr lang="en-US" baseline="0" dirty="0" smtClean="0"/>
              <a:t> recommendations that incorporate current session and historical data, even from multiple data sources.</a:t>
            </a:r>
          </a:p>
        </p:txBody>
      </p:sp>
    </p:spTree>
    <p:extLst>
      <p:ext uri="{BB962C8B-B14F-4D97-AF65-F5344CB8AC3E}">
        <p14:creationId xmlns:p14="http://schemas.microsoft.com/office/powerpoint/2010/main" val="3721536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2"/>
          </p:nvPr>
        </p:nvSpPr>
        <p:spPr>
          <a:xfrm>
            <a:off x="0" y="8685213"/>
            <a:ext cx="2971800" cy="457200"/>
          </a:xfrm>
          <a:prstGeom prst="rect">
            <a:avLst/>
          </a:prstGeom>
        </p:spPr>
        <p:txBody>
          <a:bodyPr/>
          <a:lstStyle/>
          <a:p>
            <a:pPr marL="0" marR="0" lvl="0" indent="0" algn="l" defTabSz="685487"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Segoe" pitchFamily="34" charset="0"/>
              <a:ea typeface="+mn-ea"/>
              <a:cs typeface="+mn-cs"/>
              <a:sym typeface="Helvetica Neue"/>
            </a:endParaRPr>
          </a:p>
        </p:txBody>
      </p:sp>
      <p:sp>
        <p:nvSpPr>
          <p:cNvPr id="7" name="Slide Number Placeholder 6"/>
          <p:cNvSpPr>
            <a:spLocks noGrp="1"/>
          </p:cNvSpPr>
          <p:nvPr>
            <p:ph type="sldNum" sz="quarter" idx="13"/>
          </p:nvPr>
        </p:nvSpPr>
        <p:spPr/>
        <p:txBody>
          <a:bodyPr/>
          <a:lstStyle/>
          <a:p>
            <a:pPr marL="0" marR="0" lvl="0" indent="0" algn="r" defTabSz="685487" rtl="0" eaLnBrk="1" fontAlgn="auto" latinLnBrk="0" hangingPunct="1">
              <a:lnSpc>
                <a:spcPct val="100000"/>
              </a:lnSpc>
              <a:spcBef>
                <a:spcPts val="0"/>
              </a:spcBef>
              <a:spcAft>
                <a:spcPts val="0"/>
              </a:spcAft>
              <a:buClrTx/>
              <a:buSzTx/>
              <a:buFontTx/>
              <a:buNone/>
              <a:tabLst/>
              <a:defRPr/>
            </a:pPr>
            <a:fld id="{26921066-999A-4F94-8750-23B55137A9B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sym typeface="Helvetica Neue"/>
              </a:rPr>
              <a:pPr marL="0" marR="0" lvl="0" indent="0" algn="r" defTabSz="685487"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sym typeface="Helvetica Neue"/>
            </a:endParaRPr>
          </a:p>
        </p:txBody>
      </p:sp>
      <p:sp>
        <p:nvSpPr>
          <p:cNvPr id="12" name="Slide Image Placeholder 11"/>
          <p:cNvSpPr>
            <a:spLocks noGrp="1" noRot="1" noChangeAspect="1"/>
          </p:cNvSpPr>
          <p:nvPr>
            <p:ph type="sldImg"/>
          </p:nvPr>
        </p:nvSpPr>
        <p:spPr>
          <a:xfrm>
            <a:off x="381000" y="685800"/>
            <a:ext cx="6096000" cy="3429000"/>
          </a:xfrm>
        </p:spPr>
      </p:sp>
      <p:sp>
        <p:nvSpPr>
          <p:cNvPr id="13" name="Notes Placeholder 12"/>
          <p:cNvSpPr>
            <a:spLocks noGrp="1"/>
          </p:cNvSpPr>
          <p:nvPr>
            <p:ph type="body" idx="1"/>
          </p:nvPr>
        </p:nvSpPr>
        <p:spPr/>
        <p:txBody>
          <a:bodyPr/>
          <a:lstStyle/>
          <a:p>
            <a:endParaRPr lang="en-US" dirty="0"/>
          </a:p>
        </p:txBody>
      </p:sp>
      <p:sp>
        <p:nvSpPr>
          <p:cNvPr id="10" name="TextBox 9"/>
          <p:cNvSpPr txBox="1"/>
          <p:nvPr/>
        </p:nvSpPr>
        <p:spPr>
          <a:xfrm>
            <a:off x="4495800" y="152400"/>
            <a:ext cx="1821332" cy="253916"/>
          </a:xfrm>
          <a:prstGeom prst="rect">
            <a:avLst/>
          </a:prstGeom>
          <a:noFill/>
        </p:spPr>
        <p:txBody>
          <a:bodyPr wrap="none" rtlCol="0">
            <a:spAutoFit/>
          </a:bodyPr>
          <a:lstStyle/>
          <a:p>
            <a:pPr marL="0" marR="0" lvl="0" indent="0" algn="l" defTabSz="685835"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black"/>
                </a:solidFill>
                <a:effectLst/>
                <a:uLnTx/>
                <a:uFillTx/>
                <a:latin typeface="Calibri"/>
                <a:ea typeface="+mn-ea"/>
                <a:cs typeface="+mn-cs"/>
                <a:sym typeface="Helvetica Neue"/>
              </a:rPr>
              <a:t>NDA   - Microsoft Confidential</a:t>
            </a:r>
            <a:endParaRPr kumimoji="0" lang="en-US" sz="1050" b="0" i="0" u="none" strike="noStrike" kern="1200" cap="none" spc="0" normalizeH="0" baseline="0" noProof="0" dirty="0">
              <a:ln>
                <a:noFill/>
              </a:ln>
              <a:solidFill>
                <a:prstClr val="black"/>
              </a:solidFill>
              <a:effectLst/>
              <a:uLnTx/>
              <a:uFillTx/>
              <a:latin typeface="Calibri"/>
              <a:ea typeface="+mn-ea"/>
              <a:cs typeface="+mn-cs"/>
              <a:sym typeface="Helvetica Neue"/>
            </a:endParaRPr>
          </a:p>
        </p:txBody>
      </p:sp>
      <p:sp>
        <p:nvSpPr>
          <p:cNvPr id="11" name="TextBox 10"/>
          <p:cNvSpPr txBox="1"/>
          <p:nvPr/>
        </p:nvSpPr>
        <p:spPr>
          <a:xfrm>
            <a:off x="304800" y="152400"/>
            <a:ext cx="2127505" cy="253916"/>
          </a:xfrm>
          <a:prstGeom prst="rect">
            <a:avLst/>
          </a:prstGeom>
          <a:noFill/>
        </p:spPr>
        <p:txBody>
          <a:bodyPr wrap="none" rtlCol="0">
            <a:spAutoFit/>
          </a:bodyPr>
          <a:lstStyle/>
          <a:p>
            <a:pPr marL="0" marR="0" lvl="0" indent="0" algn="l" defTabSz="685835"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black"/>
                </a:solidFill>
                <a:effectLst/>
                <a:uLnTx/>
                <a:uFillTx/>
                <a:latin typeface="Calibri"/>
                <a:ea typeface="+mn-ea"/>
                <a:cs typeface="+mn-cs"/>
                <a:sym typeface="Helvetica Neue"/>
              </a:rPr>
              <a:t>Microsoft Security Strategy Briefing</a:t>
            </a:r>
            <a:endParaRPr kumimoji="0" lang="en-US" sz="1050" b="0" i="0" u="none" strike="noStrike" kern="1200" cap="none" spc="0" normalizeH="0" baseline="0" noProof="0" dirty="0">
              <a:ln>
                <a:noFill/>
              </a:ln>
              <a:solidFill>
                <a:prstClr val="black"/>
              </a:solidFill>
              <a:effectLst/>
              <a:uLnTx/>
              <a:uFillTx/>
              <a:latin typeface="Calibri"/>
              <a:ea typeface="+mn-ea"/>
              <a:cs typeface="+mn-cs"/>
              <a:sym typeface="Helvetica Neue"/>
            </a:endParaRPr>
          </a:p>
        </p:txBody>
      </p:sp>
    </p:spTree>
    <p:extLst>
      <p:ext uri="{BB962C8B-B14F-4D97-AF65-F5344CB8AC3E}">
        <p14:creationId xmlns:p14="http://schemas.microsoft.com/office/powerpoint/2010/main" val="24469118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2"/>
          </p:nvPr>
        </p:nvSpPr>
        <p:spPr>
          <a:xfrm>
            <a:off x="0" y="8685213"/>
            <a:ext cx="2971800" cy="457200"/>
          </a:xfrm>
          <a:prstGeom prst="rect">
            <a:avLst/>
          </a:prstGeom>
        </p:spPr>
        <p:txBody>
          <a:bodyPr/>
          <a:lstStyle/>
          <a:p>
            <a:pPr marL="0" marR="0" lvl="0" indent="0" algn="l" defTabSz="685487"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Segoe" pitchFamily="34" charset="0"/>
              <a:ea typeface="+mn-ea"/>
              <a:cs typeface="+mn-cs"/>
              <a:sym typeface="Helvetica Neue"/>
            </a:endParaRPr>
          </a:p>
        </p:txBody>
      </p:sp>
      <p:sp>
        <p:nvSpPr>
          <p:cNvPr id="7" name="Slide Number Placeholder 6"/>
          <p:cNvSpPr>
            <a:spLocks noGrp="1"/>
          </p:cNvSpPr>
          <p:nvPr>
            <p:ph type="sldNum" sz="quarter" idx="13"/>
          </p:nvPr>
        </p:nvSpPr>
        <p:spPr/>
        <p:txBody>
          <a:bodyPr/>
          <a:lstStyle/>
          <a:p>
            <a:pPr marL="0" marR="0" lvl="0" indent="0" algn="r" defTabSz="685487" rtl="0" eaLnBrk="1" fontAlgn="auto" latinLnBrk="0" hangingPunct="1">
              <a:lnSpc>
                <a:spcPct val="100000"/>
              </a:lnSpc>
              <a:spcBef>
                <a:spcPts val="0"/>
              </a:spcBef>
              <a:spcAft>
                <a:spcPts val="0"/>
              </a:spcAft>
              <a:buClrTx/>
              <a:buSzTx/>
              <a:buFontTx/>
              <a:buNone/>
              <a:tabLst/>
              <a:defRPr/>
            </a:pPr>
            <a:fld id="{26921066-999A-4F94-8750-23B55137A9B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sym typeface="Helvetica Neue"/>
              </a:rPr>
              <a:pPr marL="0" marR="0" lvl="0" indent="0" algn="r" defTabSz="685487"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sym typeface="Helvetica Neue"/>
            </a:endParaRPr>
          </a:p>
        </p:txBody>
      </p:sp>
      <p:sp>
        <p:nvSpPr>
          <p:cNvPr id="12" name="Slide Image Placeholder 11"/>
          <p:cNvSpPr>
            <a:spLocks noGrp="1" noRot="1" noChangeAspect="1"/>
          </p:cNvSpPr>
          <p:nvPr>
            <p:ph type="sldImg"/>
          </p:nvPr>
        </p:nvSpPr>
        <p:spPr>
          <a:xfrm>
            <a:off x="381000" y="685800"/>
            <a:ext cx="6096000" cy="3429000"/>
          </a:xfrm>
        </p:spPr>
      </p:sp>
      <p:sp>
        <p:nvSpPr>
          <p:cNvPr id="13" name="Notes Placeholder 12"/>
          <p:cNvSpPr>
            <a:spLocks noGrp="1"/>
          </p:cNvSpPr>
          <p:nvPr>
            <p:ph type="body" idx="1"/>
          </p:nvPr>
        </p:nvSpPr>
        <p:spPr/>
        <p:txBody>
          <a:bodyPr/>
          <a:lstStyle/>
          <a:p>
            <a:endParaRPr lang="en-US" dirty="0"/>
          </a:p>
        </p:txBody>
      </p:sp>
      <p:sp>
        <p:nvSpPr>
          <p:cNvPr id="10" name="TextBox 9"/>
          <p:cNvSpPr txBox="1"/>
          <p:nvPr/>
        </p:nvSpPr>
        <p:spPr>
          <a:xfrm>
            <a:off x="4495800" y="152400"/>
            <a:ext cx="1821332" cy="253916"/>
          </a:xfrm>
          <a:prstGeom prst="rect">
            <a:avLst/>
          </a:prstGeom>
          <a:noFill/>
        </p:spPr>
        <p:txBody>
          <a:bodyPr wrap="none" rtlCol="0">
            <a:spAutoFit/>
          </a:bodyPr>
          <a:lstStyle/>
          <a:p>
            <a:pPr marL="0" marR="0" lvl="0" indent="0" algn="l" defTabSz="685835"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black"/>
                </a:solidFill>
                <a:effectLst/>
                <a:uLnTx/>
                <a:uFillTx/>
                <a:latin typeface="Calibri"/>
                <a:ea typeface="+mn-ea"/>
                <a:cs typeface="+mn-cs"/>
                <a:sym typeface="Helvetica Neue"/>
              </a:rPr>
              <a:t>NDA   - Microsoft Confidential</a:t>
            </a:r>
            <a:endParaRPr kumimoji="0" lang="en-US" sz="1050" b="0" i="0" u="none" strike="noStrike" kern="1200" cap="none" spc="0" normalizeH="0" baseline="0" noProof="0" dirty="0">
              <a:ln>
                <a:noFill/>
              </a:ln>
              <a:solidFill>
                <a:prstClr val="black"/>
              </a:solidFill>
              <a:effectLst/>
              <a:uLnTx/>
              <a:uFillTx/>
              <a:latin typeface="Calibri"/>
              <a:ea typeface="+mn-ea"/>
              <a:cs typeface="+mn-cs"/>
              <a:sym typeface="Helvetica Neue"/>
            </a:endParaRPr>
          </a:p>
        </p:txBody>
      </p:sp>
      <p:sp>
        <p:nvSpPr>
          <p:cNvPr id="11" name="TextBox 10"/>
          <p:cNvSpPr txBox="1"/>
          <p:nvPr/>
        </p:nvSpPr>
        <p:spPr>
          <a:xfrm>
            <a:off x="304800" y="152400"/>
            <a:ext cx="2127505" cy="253916"/>
          </a:xfrm>
          <a:prstGeom prst="rect">
            <a:avLst/>
          </a:prstGeom>
          <a:noFill/>
        </p:spPr>
        <p:txBody>
          <a:bodyPr wrap="none" rtlCol="0">
            <a:spAutoFit/>
          </a:bodyPr>
          <a:lstStyle/>
          <a:p>
            <a:pPr marL="0" marR="0" lvl="0" indent="0" algn="l" defTabSz="685835"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black"/>
                </a:solidFill>
                <a:effectLst/>
                <a:uLnTx/>
                <a:uFillTx/>
                <a:latin typeface="Calibri"/>
                <a:ea typeface="+mn-ea"/>
                <a:cs typeface="+mn-cs"/>
                <a:sym typeface="Helvetica Neue"/>
              </a:rPr>
              <a:t>Microsoft Security Strategy Briefing</a:t>
            </a:r>
            <a:endParaRPr kumimoji="0" lang="en-US" sz="1050" b="0" i="0" u="none" strike="noStrike" kern="1200" cap="none" spc="0" normalizeH="0" baseline="0" noProof="0" dirty="0">
              <a:ln>
                <a:noFill/>
              </a:ln>
              <a:solidFill>
                <a:prstClr val="black"/>
              </a:solidFill>
              <a:effectLst/>
              <a:uLnTx/>
              <a:uFillTx/>
              <a:latin typeface="Calibri"/>
              <a:ea typeface="+mn-ea"/>
              <a:cs typeface="+mn-cs"/>
              <a:sym typeface="Helvetica Neue"/>
            </a:endParaRPr>
          </a:p>
        </p:txBody>
      </p:sp>
    </p:spTree>
    <p:extLst>
      <p:ext uri="{BB962C8B-B14F-4D97-AF65-F5344CB8AC3E}">
        <p14:creationId xmlns:p14="http://schemas.microsoft.com/office/powerpoint/2010/main" val="2422418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0936588-D6CB-429C-A318-F9867666EFFA}" type="slidenum">
              <a:rPr lang="zh-CN" altLang="en-US" smtClean="0"/>
              <a:t>3</a:t>
            </a:fld>
            <a:endParaRPr lang="zh-CN" altLang="en-US"/>
          </a:p>
        </p:txBody>
      </p:sp>
    </p:spTree>
    <p:extLst>
      <p:ext uri="{BB962C8B-B14F-4D97-AF65-F5344CB8AC3E}">
        <p14:creationId xmlns:p14="http://schemas.microsoft.com/office/powerpoint/2010/main" val="7387040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2BF13D9-F1E9-49F6-9107-75CC0EE4705E}" type="slidenum">
              <a:rPr lang="zh-CN" altLang="en-US" smtClean="0"/>
              <a:pPr/>
              <a:t>59</a:t>
            </a:fld>
            <a:endParaRPr lang="zh-CN" altLang="en-US"/>
          </a:p>
        </p:txBody>
      </p:sp>
    </p:spTree>
    <p:extLst>
      <p:ext uri="{BB962C8B-B14F-4D97-AF65-F5344CB8AC3E}">
        <p14:creationId xmlns:p14="http://schemas.microsoft.com/office/powerpoint/2010/main" val="41720974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2BF13D9-F1E9-49F6-9107-75CC0EE4705E}" type="slidenum">
              <a:rPr lang="zh-CN" altLang="en-US" smtClean="0"/>
              <a:t>60</a:t>
            </a:fld>
            <a:endParaRPr lang="zh-CN" altLang="en-US"/>
          </a:p>
        </p:txBody>
      </p:sp>
    </p:spTree>
    <p:extLst>
      <p:ext uri="{BB962C8B-B14F-4D97-AF65-F5344CB8AC3E}">
        <p14:creationId xmlns:p14="http://schemas.microsoft.com/office/powerpoint/2010/main" val="11160253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2BF13D9-F1E9-49F6-9107-75CC0EE4705E}" type="slidenum">
              <a:rPr lang="zh-CN" altLang="en-US" smtClean="0"/>
              <a:t>61</a:t>
            </a:fld>
            <a:endParaRPr lang="zh-CN" altLang="en-US"/>
          </a:p>
        </p:txBody>
      </p:sp>
    </p:spTree>
    <p:extLst>
      <p:ext uri="{BB962C8B-B14F-4D97-AF65-F5344CB8AC3E}">
        <p14:creationId xmlns:p14="http://schemas.microsoft.com/office/powerpoint/2010/main" val="18552699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2BF13D9-F1E9-49F6-9107-75CC0EE4705E}" type="slidenum">
              <a:rPr lang="zh-CN" altLang="en-US" smtClean="0"/>
              <a:t>62</a:t>
            </a:fld>
            <a:endParaRPr lang="zh-CN" altLang="en-US"/>
          </a:p>
        </p:txBody>
      </p:sp>
    </p:spTree>
    <p:extLst>
      <p:ext uri="{BB962C8B-B14F-4D97-AF65-F5344CB8AC3E}">
        <p14:creationId xmlns:p14="http://schemas.microsoft.com/office/powerpoint/2010/main" val="961815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2BF13D9-F1E9-49F6-9107-75CC0EE4705E}" type="slidenum">
              <a:rPr lang="zh-CN" altLang="en-US" smtClean="0"/>
              <a:t>63</a:t>
            </a:fld>
            <a:endParaRPr lang="zh-CN" altLang="en-US"/>
          </a:p>
        </p:txBody>
      </p:sp>
    </p:spTree>
    <p:extLst>
      <p:ext uri="{BB962C8B-B14F-4D97-AF65-F5344CB8AC3E}">
        <p14:creationId xmlns:p14="http://schemas.microsoft.com/office/powerpoint/2010/main" val="33953271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2BF13D9-F1E9-49F6-9107-75CC0EE4705E}" type="slidenum">
              <a:rPr lang="zh-CN" altLang="en-US" smtClean="0"/>
              <a:t>64</a:t>
            </a:fld>
            <a:endParaRPr lang="zh-CN" altLang="en-US"/>
          </a:p>
        </p:txBody>
      </p:sp>
    </p:spTree>
    <p:extLst>
      <p:ext uri="{BB962C8B-B14F-4D97-AF65-F5344CB8AC3E}">
        <p14:creationId xmlns:p14="http://schemas.microsoft.com/office/powerpoint/2010/main" val="39841325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2BF13D9-F1E9-49F6-9107-75CC0EE4705E}" type="slidenum">
              <a:rPr lang="zh-CN" altLang="en-US" smtClean="0"/>
              <a:pPr/>
              <a:t>66</a:t>
            </a:fld>
            <a:endParaRPr lang="zh-CN" altLang="en-US"/>
          </a:p>
        </p:txBody>
      </p:sp>
    </p:spTree>
    <p:extLst>
      <p:ext uri="{BB962C8B-B14F-4D97-AF65-F5344CB8AC3E}">
        <p14:creationId xmlns:p14="http://schemas.microsoft.com/office/powerpoint/2010/main" val="17700861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2"/>
          </p:nvPr>
        </p:nvSpPr>
        <p:spPr>
          <a:xfrm>
            <a:off x="0" y="8685213"/>
            <a:ext cx="2971800" cy="457200"/>
          </a:xfrm>
          <a:prstGeom prst="rect">
            <a:avLst/>
          </a:prstGeom>
        </p:spPr>
        <p:txBody>
          <a:bodyPr/>
          <a:lstStyle/>
          <a:p>
            <a:pPr marL="0" marR="0" lvl="0" indent="0" algn="l" defTabSz="685487"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Segoe" pitchFamily="34" charset="0"/>
              <a:ea typeface="+mn-ea"/>
              <a:cs typeface="+mn-cs"/>
              <a:sym typeface="Helvetica Neue"/>
            </a:endParaRPr>
          </a:p>
        </p:txBody>
      </p:sp>
      <p:sp>
        <p:nvSpPr>
          <p:cNvPr id="7" name="Slide Number Placeholder 6"/>
          <p:cNvSpPr>
            <a:spLocks noGrp="1"/>
          </p:cNvSpPr>
          <p:nvPr>
            <p:ph type="sldNum" sz="quarter" idx="13"/>
          </p:nvPr>
        </p:nvSpPr>
        <p:spPr/>
        <p:txBody>
          <a:bodyPr/>
          <a:lstStyle/>
          <a:p>
            <a:pPr marL="0" marR="0" lvl="0" indent="0" algn="r" defTabSz="685487" rtl="0" eaLnBrk="1" fontAlgn="auto" latinLnBrk="0" hangingPunct="1">
              <a:lnSpc>
                <a:spcPct val="100000"/>
              </a:lnSpc>
              <a:spcBef>
                <a:spcPts val="0"/>
              </a:spcBef>
              <a:spcAft>
                <a:spcPts val="0"/>
              </a:spcAft>
              <a:buClrTx/>
              <a:buSzTx/>
              <a:buFontTx/>
              <a:buNone/>
              <a:tabLst/>
              <a:defRPr/>
            </a:pPr>
            <a:fld id="{26921066-999A-4F94-8750-23B55137A9B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sym typeface="Helvetica Neue"/>
              </a:rPr>
              <a:pPr marL="0" marR="0" lvl="0" indent="0" algn="r" defTabSz="685487"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sym typeface="Helvetica Neue"/>
            </a:endParaRPr>
          </a:p>
        </p:txBody>
      </p:sp>
      <p:sp>
        <p:nvSpPr>
          <p:cNvPr id="12" name="Slide Image Placeholder 11"/>
          <p:cNvSpPr>
            <a:spLocks noGrp="1" noRot="1" noChangeAspect="1"/>
          </p:cNvSpPr>
          <p:nvPr>
            <p:ph type="sldImg"/>
          </p:nvPr>
        </p:nvSpPr>
        <p:spPr>
          <a:xfrm>
            <a:off x="381000" y="685800"/>
            <a:ext cx="6096000" cy="3429000"/>
          </a:xfrm>
        </p:spPr>
      </p:sp>
      <p:sp>
        <p:nvSpPr>
          <p:cNvPr id="13" name="Notes Placeholder 12"/>
          <p:cNvSpPr>
            <a:spLocks noGrp="1"/>
          </p:cNvSpPr>
          <p:nvPr>
            <p:ph type="body" idx="1"/>
          </p:nvPr>
        </p:nvSpPr>
        <p:spPr/>
        <p:txBody>
          <a:bodyPr/>
          <a:lstStyle/>
          <a:p>
            <a:endParaRPr lang="en-US" dirty="0"/>
          </a:p>
        </p:txBody>
      </p:sp>
      <p:sp>
        <p:nvSpPr>
          <p:cNvPr id="10" name="TextBox 9"/>
          <p:cNvSpPr txBox="1"/>
          <p:nvPr/>
        </p:nvSpPr>
        <p:spPr>
          <a:xfrm>
            <a:off x="4495800" y="152400"/>
            <a:ext cx="1821332" cy="253916"/>
          </a:xfrm>
          <a:prstGeom prst="rect">
            <a:avLst/>
          </a:prstGeom>
          <a:noFill/>
        </p:spPr>
        <p:txBody>
          <a:bodyPr wrap="none" rtlCol="0">
            <a:spAutoFit/>
          </a:bodyPr>
          <a:lstStyle/>
          <a:p>
            <a:pPr marL="0" marR="0" lvl="0" indent="0" algn="l" defTabSz="685835"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black"/>
                </a:solidFill>
                <a:effectLst/>
                <a:uLnTx/>
                <a:uFillTx/>
                <a:latin typeface="Calibri"/>
                <a:ea typeface="+mn-ea"/>
                <a:cs typeface="+mn-cs"/>
                <a:sym typeface="Helvetica Neue"/>
              </a:rPr>
              <a:t>NDA   - Microsoft Confidential</a:t>
            </a:r>
            <a:endParaRPr kumimoji="0" lang="en-US" sz="1050" b="0" i="0" u="none" strike="noStrike" kern="1200" cap="none" spc="0" normalizeH="0" baseline="0" noProof="0" dirty="0">
              <a:ln>
                <a:noFill/>
              </a:ln>
              <a:solidFill>
                <a:prstClr val="black"/>
              </a:solidFill>
              <a:effectLst/>
              <a:uLnTx/>
              <a:uFillTx/>
              <a:latin typeface="Calibri"/>
              <a:ea typeface="+mn-ea"/>
              <a:cs typeface="+mn-cs"/>
              <a:sym typeface="Helvetica Neue"/>
            </a:endParaRPr>
          </a:p>
        </p:txBody>
      </p:sp>
      <p:sp>
        <p:nvSpPr>
          <p:cNvPr id="11" name="TextBox 10"/>
          <p:cNvSpPr txBox="1"/>
          <p:nvPr/>
        </p:nvSpPr>
        <p:spPr>
          <a:xfrm>
            <a:off x="304800" y="152400"/>
            <a:ext cx="2127505" cy="253916"/>
          </a:xfrm>
          <a:prstGeom prst="rect">
            <a:avLst/>
          </a:prstGeom>
          <a:noFill/>
        </p:spPr>
        <p:txBody>
          <a:bodyPr wrap="none" rtlCol="0">
            <a:spAutoFit/>
          </a:bodyPr>
          <a:lstStyle/>
          <a:p>
            <a:pPr marL="0" marR="0" lvl="0" indent="0" algn="l" defTabSz="685835"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black"/>
                </a:solidFill>
                <a:effectLst/>
                <a:uLnTx/>
                <a:uFillTx/>
                <a:latin typeface="Calibri"/>
                <a:ea typeface="+mn-ea"/>
                <a:cs typeface="+mn-cs"/>
                <a:sym typeface="Helvetica Neue"/>
              </a:rPr>
              <a:t>Microsoft Security Strategy Briefing</a:t>
            </a:r>
            <a:endParaRPr kumimoji="0" lang="en-US" sz="1050" b="0" i="0" u="none" strike="noStrike" kern="1200" cap="none" spc="0" normalizeH="0" baseline="0" noProof="0" dirty="0">
              <a:ln>
                <a:noFill/>
              </a:ln>
              <a:solidFill>
                <a:prstClr val="black"/>
              </a:solidFill>
              <a:effectLst/>
              <a:uLnTx/>
              <a:uFillTx/>
              <a:latin typeface="Calibri"/>
              <a:ea typeface="+mn-ea"/>
              <a:cs typeface="+mn-cs"/>
              <a:sym typeface="Helvetica Neue"/>
            </a:endParaRPr>
          </a:p>
        </p:txBody>
      </p:sp>
    </p:spTree>
    <p:extLst>
      <p:ext uri="{BB962C8B-B14F-4D97-AF65-F5344CB8AC3E}">
        <p14:creationId xmlns:p14="http://schemas.microsoft.com/office/powerpoint/2010/main" val="2584322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0936588-D6CB-429C-A318-F9867666EFFA}" type="slidenum">
              <a:rPr lang="zh-CN" altLang="en-US" smtClean="0"/>
              <a:t>5</a:t>
            </a:fld>
            <a:endParaRPr lang="zh-CN" altLang="en-US"/>
          </a:p>
        </p:txBody>
      </p:sp>
    </p:spTree>
    <p:extLst>
      <p:ext uri="{BB962C8B-B14F-4D97-AF65-F5344CB8AC3E}">
        <p14:creationId xmlns:p14="http://schemas.microsoft.com/office/powerpoint/2010/main" val="3571803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zh-CN" altLang="en-US" dirty="0" smtClean="0"/>
              <a:t>建议把</a:t>
            </a:r>
            <a:r>
              <a:rPr lang="en-US" altLang="zh-CN" dirty="0" smtClean="0"/>
              <a:t>4</a:t>
            </a:r>
            <a:r>
              <a:rPr lang="zh-CN" altLang="en-US" dirty="0" smtClean="0"/>
              <a:t>大点下面的小点都简化</a:t>
            </a:r>
            <a:endParaRPr lang="en-US" dirty="0"/>
          </a:p>
        </p:txBody>
      </p:sp>
      <p:sp>
        <p:nvSpPr>
          <p:cNvPr id="4" name="Header Placeholder 3"/>
          <p:cNvSpPr>
            <a:spLocks noGrp="1"/>
          </p:cNvSpPr>
          <p:nvPr>
            <p:ph type="hdr" sz="quarter" idx="10"/>
          </p:nvPr>
        </p:nvSpPr>
        <p:spPr/>
        <p:txBody>
          <a:bodyPr/>
          <a:lstStyle/>
          <a:p>
            <a:endParaRPr lang="en-US" dirty="0">
              <a:solidFill>
                <a:prstClr val="black">
                  <a:alpha val="99000"/>
                </a:prstClr>
              </a:solidFill>
            </a:endParaRPr>
          </a:p>
        </p:txBody>
      </p:sp>
      <p:sp>
        <p:nvSpPr>
          <p:cNvPr id="5" name="Date Placeholder 4"/>
          <p:cNvSpPr>
            <a:spLocks noGrp="1"/>
          </p:cNvSpPr>
          <p:nvPr>
            <p:ph type="dt" idx="11"/>
          </p:nvPr>
        </p:nvSpPr>
        <p:spPr/>
        <p:txBody>
          <a:bodyPr/>
          <a:lstStyle/>
          <a:p>
            <a:fld id="{E831FD69-BB7F-48A9-AD3C-0905D51AD404}" type="datetime3">
              <a:rPr lang="en-US" smtClean="0">
                <a:solidFill>
                  <a:prstClr val="black">
                    <a:alpha val="99000"/>
                  </a:prstClr>
                </a:solidFill>
              </a:rPr>
              <a:pPr/>
              <a:t>29 November 2017</a:t>
            </a:fld>
            <a:endParaRPr lang="en-US" dirty="0">
              <a:solidFill>
                <a:prstClr val="black">
                  <a:alpha val="99000"/>
                </a:prstClr>
              </a:solidFill>
            </a:endParaRPr>
          </a:p>
        </p:txBody>
      </p:sp>
      <p:sp>
        <p:nvSpPr>
          <p:cNvPr id="6" name="Footer Placeholder 5"/>
          <p:cNvSpPr>
            <a:spLocks noGrp="1"/>
          </p:cNvSpPr>
          <p:nvPr>
            <p:ph type="ftr" sz="quarter" idx="12"/>
          </p:nvPr>
        </p:nvSpPr>
        <p:spPr/>
        <p:txBody>
          <a:bodyPr/>
          <a:lstStyle/>
          <a:p>
            <a:r>
              <a:rPr lang="en-US" dirty="0" smtClean="0">
                <a:solidFill>
                  <a:prstClr val="black">
                    <a:alpha val="99000"/>
                  </a:prstClr>
                </a:solidFill>
              </a:rPr>
              <a:t>HP Confidential</a:t>
            </a:r>
            <a:endParaRPr lang="en-US" dirty="0">
              <a:solidFill>
                <a:prstClr val="black">
                  <a:alpha val="99000"/>
                </a:prstClr>
              </a:solidFill>
            </a:endParaRPr>
          </a:p>
        </p:txBody>
      </p:sp>
      <p:sp>
        <p:nvSpPr>
          <p:cNvPr id="7" name="Slide Number Placeholder 6"/>
          <p:cNvSpPr>
            <a:spLocks noGrp="1"/>
          </p:cNvSpPr>
          <p:nvPr>
            <p:ph type="sldNum" sz="quarter" idx="13"/>
          </p:nvPr>
        </p:nvSpPr>
        <p:spPr/>
        <p:txBody>
          <a:bodyPr/>
          <a:lstStyle/>
          <a:p>
            <a:fld id="{84B04522-5E79-4620-978F-683F5015A639}" type="slidenum">
              <a:rPr lang="en-US" smtClean="0">
                <a:solidFill>
                  <a:prstClr val="black">
                    <a:alpha val="99000"/>
                  </a:prstClr>
                </a:solidFill>
              </a:rPr>
              <a:pPr/>
              <a:t>14</a:t>
            </a:fld>
            <a:endParaRPr lang="en-US" dirty="0">
              <a:solidFill>
                <a:prstClr val="black">
                  <a:alpha val="99000"/>
                </a:prstClr>
              </a:solidFill>
            </a:endParaRPr>
          </a:p>
        </p:txBody>
      </p:sp>
    </p:spTree>
    <p:extLst>
      <p:ext uri="{BB962C8B-B14F-4D97-AF65-F5344CB8AC3E}">
        <p14:creationId xmlns:p14="http://schemas.microsoft.com/office/powerpoint/2010/main" val="1691084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zh-CN" altLang="en-US" dirty="0" smtClean="0"/>
              <a:t>建议把</a:t>
            </a:r>
            <a:r>
              <a:rPr lang="en-US" altLang="zh-CN" dirty="0" smtClean="0"/>
              <a:t>4</a:t>
            </a:r>
            <a:r>
              <a:rPr lang="zh-CN" altLang="en-US" dirty="0" smtClean="0"/>
              <a:t>大点下面的小点都简化</a:t>
            </a:r>
            <a:endParaRPr lang="en-US" dirty="0"/>
          </a:p>
        </p:txBody>
      </p:sp>
      <p:sp>
        <p:nvSpPr>
          <p:cNvPr id="4" name="Header Placeholder 3"/>
          <p:cNvSpPr>
            <a:spLocks noGrp="1"/>
          </p:cNvSpPr>
          <p:nvPr>
            <p:ph type="hdr" sz="quarter" idx="10"/>
          </p:nvPr>
        </p:nvSpPr>
        <p:spPr/>
        <p:txBody>
          <a:bodyPr/>
          <a:lstStyle/>
          <a:p>
            <a:endParaRPr lang="en-US" dirty="0">
              <a:solidFill>
                <a:prstClr val="black">
                  <a:alpha val="99000"/>
                </a:prstClr>
              </a:solidFill>
            </a:endParaRPr>
          </a:p>
        </p:txBody>
      </p:sp>
      <p:sp>
        <p:nvSpPr>
          <p:cNvPr id="5" name="Date Placeholder 4"/>
          <p:cNvSpPr>
            <a:spLocks noGrp="1"/>
          </p:cNvSpPr>
          <p:nvPr>
            <p:ph type="dt" idx="11"/>
          </p:nvPr>
        </p:nvSpPr>
        <p:spPr/>
        <p:txBody>
          <a:bodyPr/>
          <a:lstStyle/>
          <a:p>
            <a:fld id="{E831FD69-BB7F-48A9-AD3C-0905D51AD404}" type="datetime3">
              <a:rPr lang="en-US" smtClean="0">
                <a:solidFill>
                  <a:prstClr val="black">
                    <a:alpha val="99000"/>
                  </a:prstClr>
                </a:solidFill>
              </a:rPr>
              <a:pPr/>
              <a:t>29 November 2017</a:t>
            </a:fld>
            <a:endParaRPr lang="en-US" dirty="0">
              <a:solidFill>
                <a:prstClr val="black">
                  <a:alpha val="99000"/>
                </a:prstClr>
              </a:solidFill>
            </a:endParaRPr>
          </a:p>
        </p:txBody>
      </p:sp>
      <p:sp>
        <p:nvSpPr>
          <p:cNvPr id="6" name="Footer Placeholder 5"/>
          <p:cNvSpPr>
            <a:spLocks noGrp="1"/>
          </p:cNvSpPr>
          <p:nvPr>
            <p:ph type="ftr" sz="quarter" idx="12"/>
          </p:nvPr>
        </p:nvSpPr>
        <p:spPr/>
        <p:txBody>
          <a:bodyPr/>
          <a:lstStyle/>
          <a:p>
            <a:r>
              <a:rPr lang="en-US" dirty="0" smtClean="0">
                <a:solidFill>
                  <a:prstClr val="black">
                    <a:alpha val="99000"/>
                  </a:prstClr>
                </a:solidFill>
              </a:rPr>
              <a:t>HP Confidential</a:t>
            </a:r>
            <a:endParaRPr lang="en-US" dirty="0">
              <a:solidFill>
                <a:prstClr val="black">
                  <a:alpha val="99000"/>
                </a:prstClr>
              </a:solidFill>
            </a:endParaRPr>
          </a:p>
        </p:txBody>
      </p:sp>
      <p:sp>
        <p:nvSpPr>
          <p:cNvPr id="7" name="Slide Number Placeholder 6"/>
          <p:cNvSpPr>
            <a:spLocks noGrp="1"/>
          </p:cNvSpPr>
          <p:nvPr>
            <p:ph type="sldNum" sz="quarter" idx="13"/>
          </p:nvPr>
        </p:nvSpPr>
        <p:spPr/>
        <p:txBody>
          <a:bodyPr/>
          <a:lstStyle/>
          <a:p>
            <a:fld id="{84B04522-5E79-4620-978F-683F5015A639}" type="slidenum">
              <a:rPr lang="en-US" smtClean="0">
                <a:solidFill>
                  <a:prstClr val="black">
                    <a:alpha val="99000"/>
                  </a:prstClr>
                </a:solidFill>
              </a:rPr>
              <a:pPr/>
              <a:t>15</a:t>
            </a:fld>
            <a:endParaRPr lang="en-US" dirty="0">
              <a:solidFill>
                <a:prstClr val="black">
                  <a:alpha val="99000"/>
                </a:prstClr>
              </a:solidFill>
            </a:endParaRPr>
          </a:p>
        </p:txBody>
      </p:sp>
    </p:spTree>
    <p:extLst>
      <p:ext uri="{BB962C8B-B14F-4D97-AF65-F5344CB8AC3E}">
        <p14:creationId xmlns:p14="http://schemas.microsoft.com/office/powerpoint/2010/main" val="1119260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lIns="91415" tIns="45708" rIns="91415" bIns="45708"/>
          <a:lstStyle/>
          <a:p>
            <a:endParaRPr lang="en-US" dirty="0">
              <a:solidFill>
                <a:prstClr val="black"/>
              </a:solidFill>
            </a:endParaRPr>
          </a:p>
        </p:txBody>
      </p:sp>
      <p:sp>
        <p:nvSpPr>
          <p:cNvPr id="5" name="Date Placeholder 4"/>
          <p:cNvSpPr>
            <a:spLocks noGrp="1"/>
          </p:cNvSpPr>
          <p:nvPr>
            <p:ph type="dt" idx="11"/>
          </p:nvPr>
        </p:nvSpPr>
        <p:spPr>
          <a:xfrm>
            <a:off x="3884614" y="0"/>
            <a:ext cx="2971800" cy="457200"/>
          </a:xfrm>
          <a:prstGeom prst="rect">
            <a:avLst/>
          </a:prstGeom>
        </p:spPr>
        <p:txBody>
          <a:bodyPr lIns="91415" tIns="45708" rIns="91415" bIns="45708"/>
          <a:lstStyle/>
          <a:p>
            <a:fld id="{E831FD69-BB7F-48A9-AD3C-0905D51AD404}" type="datetime3">
              <a:rPr lang="en-US" smtClean="0">
                <a:solidFill>
                  <a:prstClr val="black"/>
                </a:solidFill>
              </a:rPr>
              <a:pPr/>
              <a:t>29 November 2017</a:t>
            </a:fld>
            <a:endParaRPr lang="en-US" dirty="0">
              <a:solidFill>
                <a:prstClr val="black"/>
              </a:solidFill>
            </a:endParaRPr>
          </a:p>
        </p:txBody>
      </p:sp>
      <p:sp>
        <p:nvSpPr>
          <p:cNvPr id="6" name="Footer Placeholder 5"/>
          <p:cNvSpPr>
            <a:spLocks noGrp="1"/>
          </p:cNvSpPr>
          <p:nvPr>
            <p:ph type="ftr" sz="quarter" idx="12"/>
          </p:nvPr>
        </p:nvSpPr>
        <p:spPr>
          <a:xfrm>
            <a:off x="0" y="8685213"/>
            <a:ext cx="2971800" cy="457200"/>
          </a:xfrm>
          <a:prstGeom prst="rect">
            <a:avLst/>
          </a:prstGeom>
        </p:spPr>
        <p:txBody>
          <a:bodyPr lIns="91415" tIns="45708" rIns="91415" bIns="45708"/>
          <a:lstStyle/>
          <a:p>
            <a:r>
              <a:rPr lang="en-US" dirty="0" smtClean="0">
                <a:solidFill>
                  <a:prstClr val="black"/>
                </a:solidFill>
              </a:rPr>
              <a:t>HP Confidential</a:t>
            </a:r>
            <a:endParaRPr lang="en-US" dirty="0">
              <a:solidFill>
                <a:prstClr val="black"/>
              </a:solidFill>
            </a:endParaRPr>
          </a:p>
        </p:txBody>
      </p:sp>
      <p:sp>
        <p:nvSpPr>
          <p:cNvPr id="7" name="Slide Number Placeholder 6"/>
          <p:cNvSpPr>
            <a:spLocks noGrp="1"/>
          </p:cNvSpPr>
          <p:nvPr>
            <p:ph type="sldNum" sz="quarter" idx="13"/>
          </p:nvPr>
        </p:nvSpPr>
        <p:spPr/>
        <p:txBody>
          <a:bodyPr/>
          <a:lstStyle/>
          <a:p>
            <a:fld id="{84B04522-5E79-4620-978F-683F5015A639}"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928029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0936588-D6CB-429C-A318-F9867666EFFA}" type="slidenum">
              <a:rPr lang="zh-CN" altLang="en-US" smtClean="0"/>
              <a:t>19</a:t>
            </a:fld>
            <a:endParaRPr lang="zh-CN" altLang="en-US"/>
          </a:p>
        </p:txBody>
      </p:sp>
    </p:spTree>
    <p:extLst>
      <p:ext uri="{BB962C8B-B14F-4D97-AF65-F5344CB8AC3E}">
        <p14:creationId xmlns:p14="http://schemas.microsoft.com/office/powerpoint/2010/main" val="530028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0936588-D6CB-429C-A318-F9867666EFFA}" type="slidenum">
              <a:rPr lang="zh-CN" altLang="en-US" smtClean="0"/>
              <a:t>20</a:t>
            </a:fld>
            <a:endParaRPr lang="zh-CN" altLang="en-US"/>
          </a:p>
        </p:txBody>
      </p:sp>
    </p:spTree>
    <p:extLst>
      <p:ext uri="{BB962C8B-B14F-4D97-AF65-F5344CB8AC3E}">
        <p14:creationId xmlns:p14="http://schemas.microsoft.com/office/powerpoint/2010/main" val="3086118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2BF13D9-F1E9-49F6-9107-75CC0EE4705E}" type="slidenum">
              <a:rPr lang="zh-CN" altLang="en-US" smtClean="0"/>
              <a:t>21</a:t>
            </a:fld>
            <a:endParaRPr lang="zh-CN" altLang="en-US"/>
          </a:p>
        </p:txBody>
      </p:sp>
    </p:spTree>
    <p:extLst>
      <p:ext uri="{BB962C8B-B14F-4D97-AF65-F5344CB8AC3E}">
        <p14:creationId xmlns:p14="http://schemas.microsoft.com/office/powerpoint/2010/main" val="23073007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6656"/>
            <a:ext cx="12193434" cy="6858000"/>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06710" y="374233"/>
            <a:ext cx="2822052" cy="777425"/>
          </a:xfrm>
          <a:prstGeom prst="rect">
            <a:avLst/>
          </a:prstGeom>
        </p:spPr>
      </p:pic>
    </p:spTree>
    <p:extLst>
      <p:ext uri="{BB962C8B-B14F-4D97-AF65-F5344CB8AC3E}">
        <p14:creationId xmlns:p14="http://schemas.microsoft.com/office/powerpoint/2010/main" val="2001599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9A9994E-136E-48C6-BE5A-452A7CDA8EB8}" type="datetimeFigureOut">
              <a:rPr lang="zh-CN" altLang="en-US" smtClean="0"/>
              <a:t>2017/11/29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9CBAE8-37B0-4330-8A06-2284339A14D3}" type="slidenum">
              <a:rPr lang="zh-CN" altLang="en-US" smtClean="0"/>
              <a:t>‹#›</a:t>
            </a:fld>
            <a:endParaRPr lang="zh-CN" altLang="en-US"/>
          </a:p>
        </p:txBody>
      </p:sp>
    </p:spTree>
    <p:extLst>
      <p:ext uri="{BB962C8B-B14F-4D97-AF65-F5344CB8AC3E}">
        <p14:creationId xmlns:p14="http://schemas.microsoft.com/office/powerpoint/2010/main" val="1827618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9A9994E-136E-48C6-BE5A-452A7CDA8EB8}" type="datetimeFigureOut">
              <a:rPr lang="zh-CN" altLang="en-US" smtClean="0"/>
              <a:t>2017/11/29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9CBAE8-37B0-4330-8A06-2284339A14D3}" type="slidenum">
              <a:rPr lang="zh-CN" altLang="en-US" smtClean="0"/>
              <a:t>‹#›</a:t>
            </a:fld>
            <a:endParaRPr lang="zh-CN" altLang="en-US"/>
          </a:p>
        </p:txBody>
      </p:sp>
    </p:spTree>
    <p:extLst>
      <p:ext uri="{BB962C8B-B14F-4D97-AF65-F5344CB8AC3E}">
        <p14:creationId xmlns:p14="http://schemas.microsoft.com/office/powerpoint/2010/main" val="3632763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矩形 1"/>
          <p:cNvSpPr/>
          <p:nvPr userDrawn="1"/>
        </p:nvSpPr>
        <p:spPr bwMode="gray">
          <a:xfrm>
            <a:off x="0" y="-55924"/>
            <a:ext cx="12403343" cy="7020000"/>
          </a:xfrm>
          <a:prstGeom prst="rect">
            <a:avLst/>
          </a:prstGeom>
          <a:solidFill>
            <a:srgbClr val="1D4C7C"/>
          </a:solidFill>
          <a:ln>
            <a:noFill/>
          </a:ln>
          <a:effectLst>
            <a:outerShdw dist="17961" dir="2700000" algn="ctr" rotWithShape="0">
              <a:srgbClr val="C0C0C0"/>
            </a:outerShdw>
          </a:effectLst>
          <a:extLst/>
        </p:spPr>
        <p:txBody>
          <a:bodyPr wrap="none" rtlCol="0" anchor="ctr">
            <a:spAutoFit/>
            <a:flatTx/>
          </a:bodyPr>
          <a:lstStyle/>
          <a:p>
            <a:pPr algn="ctr" fontAlgn="base">
              <a:spcBef>
                <a:spcPct val="0"/>
              </a:spcBef>
              <a:spcAft>
                <a:spcPct val="0"/>
              </a:spcAft>
            </a:pPr>
            <a:endParaRPr lang="zh-CN" altLang="en-US" b="1" dirty="0" smtClean="0">
              <a:solidFill>
                <a:srgbClr val="FFFFFF"/>
              </a:solidFill>
              <a:ea typeface="宋体" panose="02010600030101010101" pitchFamily="2" charset="-122"/>
            </a:endParaRPr>
          </a:p>
        </p:txBody>
      </p:sp>
    </p:spTree>
    <p:extLst>
      <p:ext uri="{BB962C8B-B14F-4D97-AF65-F5344CB8AC3E}">
        <p14:creationId xmlns:p14="http://schemas.microsoft.com/office/powerpoint/2010/main" val="337622788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and Content">
    <p:bg>
      <p:bgPr>
        <a:solidFill>
          <a:srgbClr val="1D4C7C"/>
        </a:solidFill>
        <a:effectLst/>
      </p:bgPr>
    </p:bg>
    <p:spTree>
      <p:nvGrpSpPr>
        <p:cNvPr id="1" name=""/>
        <p:cNvGrpSpPr/>
        <p:nvPr/>
      </p:nvGrpSpPr>
      <p:grpSpPr>
        <a:xfrm>
          <a:off x="0" y="0"/>
          <a:ext cx="0" cy="0"/>
          <a:chOff x="0" y="0"/>
          <a:chExt cx="0" cy="0"/>
        </a:xfrm>
      </p:grpSpPr>
      <p:grpSp>
        <p:nvGrpSpPr>
          <p:cNvPr id="6" name="组合 5"/>
          <p:cNvGrpSpPr/>
          <p:nvPr userDrawn="1"/>
        </p:nvGrpSpPr>
        <p:grpSpPr>
          <a:xfrm>
            <a:off x="9910618" y="0"/>
            <a:ext cx="2281382" cy="785091"/>
            <a:chOff x="9910618" y="6072909"/>
            <a:chExt cx="2281382" cy="785091"/>
          </a:xfrm>
        </p:grpSpPr>
        <p:sp>
          <p:nvSpPr>
            <p:cNvPr id="4" name="矩形 3"/>
            <p:cNvSpPr/>
            <p:nvPr userDrawn="1"/>
          </p:nvSpPr>
          <p:spPr>
            <a:xfrm>
              <a:off x="9910618" y="6072909"/>
              <a:ext cx="2281382" cy="785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2345" y="6193012"/>
              <a:ext cx="1977928" cy="544884"/>
            </a:xfrm>
            <a:prstGeom prst="rect">
              <a:avLst/>
            </a:prstGeom>
          </p:spPr>
        </p:pic>
      </p:grpSp>
    </p:spTree>
    <p:extLst>
      <p:ext uri="{BB962C8B-B14F-4D97-AF65-F5344CB8AC3E}">
        <p14:creationId xmlns:p14="http://schemas.microsoft.com/office/powerpoint/2010/main" val="3911413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2490952" y="112876"/>
            <a:ext cx="6999890" cy="864585"/>
          </a:xfrm>
        </p:spPr>
        <p:txBody>
          <a:bodyPr/>
          <a:lstStyle>
            <a:lvl1pPr algn="ctr">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A565B9A5-FF43-42EA-BAD1-DD91F61728EA}" type="datetimeFigureOut">
              <a:rPr lang="zh-CN" altLang="en-US" smtClean="0"/>
              <a:t>2017/11/29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7BB2E-01EE-481A-A22D-C94B672978BB}" type="slidenum">
              <a:rPr lang="zh-CN" altLang="en-US" smtClean="0"/>
              <a:t>‹#›</a:t>
            </a:fld>
            <a:endParaRPr lang="zh-CN" altLang="en-US"/>
          </a:p>
        </p:txBody>
      </p:sp>
    </p:spTree>
    <p:extLst>
      <p:ext uri="{BB962C8B-B14F-4D97-AF65-F5344CB8AC3E}">
        <p14:creationId xmlns:p14="http://schemas.microsoft.com/office/powerpoint/2010/main" val="408795270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64" y="228610"/>
            <a:ext cx="11151917" cy="609399"/>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19264" y="1447800"/>
            <a:ext cx="11151917" cy="946413"/>
          </a:xfrm>
        </p:spPr>
        <p:txBody>
          <a:bodyPr/>
          <a:lstStyle>
            <a:lvl1pPr marL="0" indent="0">
              <a:spcBef>
                <a:spcPts val="0"/>
              </a:spcBef>
              <a:spcAft>
                <a:spcPts val="900"/>
              </a:spcAft>
              <a:buNone/>
              <a:defRPr sz="4000" spc="-100" baseline="0">
                <a:latin typeface="Segoe UI Light" pitchFamily="34" charset="0"/>
              </a:defRPr>
            </a:lvl1pPr>
            <a:lvl2pPr marL="0" indent="0">
              <a:spcBef>
                <a:spcPts val="0"/>
              </a:spcBef>
              <a:spcAft>
                <a:spcPts val="400"/>
              </a:spcAft>
              <a:buNone/>
              <a:defRPr sz="2000" spc="-51" baseline="0">
                <a:gradFill flip="none" rotWithShape="1">
                  <a:gsLst>
                    <a:gs pos="0">
                      <a:schemeClr val="tx1">
                        <a:lumMod val="75000"/>
                      </a:schemeClr>
                    </a:gs>
                    <a:gs pos="86000">
                      <a:schemeClr val="tx1">
                        <a:lumMod val="75000"/>
                      </a:schemeClr>
                    </a:gs>
                  </a:gsLst>
                  <a:path path="circle">
                    <a:fillToRect r="100000" b="100000"/>
                  </a:path>
                  <a:tileRect l="-100000" t="-100000"/>
                </a:gradFill>
              </a:defRPr>
            </a:lvl2pPr>
            <a:lvl3pPr marL="0" indent="0">
              <a:spcBef>
                <a:spcPts val="0"/>
              </a:spcBef>
              <a:spcAft>
                <a:spcPts val="400"/>
              </a:spcAft>
              <a:buNone/>
              <a:defRPr sz="2000"/>
            </a:lvl3pPr>
            <a:lvl4pPr marL="0" indent="0">
              <a:spcBef>
                <a:spcPts val="0"/>
              </a:spcBef>
              <a:spcAft>
                <a:spcPts val="400"/>
              </a:spcAft>
              <a:buNone/>
              <a:defRPr/>
            </a:lvl4pPr>
            <a:lvl5pPr marL="0" indent="0">
              <a:spcBef>
                <a:spcPts val="0"/>
              </a:spcBef>
              <a:spcAft>
                <a:spcPts val="400"/>
              </a:spcAft>
              <a:buNone/>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4171402801"/>
      </p:ext>
    </p:extLst>
  </p:cSld>
  <p:clrMapOvr>
    <a:masterClrMapping/>
  </p:clrMapOvr>
  <p:transition>
    <p:wipe dir="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微软雅黑" panose="020B0503020204020204" pitchFamily="34" charset="-122"/>
                <a:ea typeface="微软雅黑" panose="020B0503020204020204" pitchFamily="34" charset="-122"/>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p:txBody>
          <a:bodyPr/>
          <a:lstStyle>
            <a:lvl1pPr>
              <a:defRPr>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E9A9994E-136E-48C6-BE5A-452A7CDA8EB8}" type="datetimeFigureOut">
              <a:rPr lang="zh-CN" altLang="en-US" smtClean="0"/>
              <a:t>2017/11/29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9CBAE8-37B0-4330-8A06-2284339A14D3}" type="slidenum">
              <a:rPr lang="zh-CN" altLang="en-US" smtClean="0"/>
              <a:t>‹#›</a:t>
            </a:fld>
            <a:endParaRPr lang="zh-CN" altLang="en-US"/>
          </a:p>
        </p:txBody>
      </p:sp>
    </p:spTree>
    <p:extLst>
      <p:ext uri="{BB962C8B-B14F-4D97-AF65-F5344CB8AC3E}">
        <p14:creationId xmlns:p14="http://schemas.microsoft.com/office/powerpoint/2010/main" val="353553223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E9A9994E-136E-48C6-BE5A-452A7CDA8EB8}" type="datetimeFigureOut">
              <a:rPr lang="zh-CN" altLang="en-US" smtClean="0"/>
              <a:t>2017/11/29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9CBAE8-37B0-4330-8A06-2284339A14D3}" type="slidenum">
              <a:rPr lang="zh-CN" altLang="en-US" smtClean="0"/>
              <a:t>‹#›</a:t>
            </a:fld>
            <a:endParaRPr lang="zh-CN" altLang="en-US"/>
          </a:p>
        </p:txBody>
      </p:sp>
    </p:spTree>
    <p:extLst>
      <p:ext uri="{BB962C8B-B14F-4D97-AF65-F5344CB8AC3E}">
        <p14:creationId xmlns:p14="http://schemas.microsoft.com/office/powerpoint/2010/main" val="2842774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E9A9994E-136E-48C6-BE5A-452A7CDA8EB8}" type="datetimeFigureOut">
              <a:rPr lang="zh-CN" altLang="en-US" smtClean="0"/>
              <a:t>2017/11/29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9CBAE8-37B0-4330-8A06-2284339A14D3}" type="slidenum">
              <a:rPr lang="zh-CN" altLang="en-US" smtClean="0"/>
              <a:t>‹#›</a:t>
            </a:fld>
            <a:endParaRPr lang="zh-CN" altLang="en-US"/>
          </a:p>
        </p:txBody>
      </p:sp>
    </p:spTree>
    <p:extLst>
      <p:ext uri="{BB962C8B-B14F-4D97-AF65-F5344CB8AC3E}">
        <p14:creationId xmlns:p14="http://schemas.microsoft.com/office/powerpoint/2010/main" val="3106339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E9A9994E-136E-48C6-BE5A-452A7CDA8EB8}" type="datetimeFigureOut">
              <a:rPr lang="zh-CN" altLang="en-US" smtClean="0"/>
              <a:t>2017/11/29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59CBAE8-37B0-4330-8A06-2284339A14D3}" type="slidenum">
              <a:rPr lang="zh-CN" altLang="en-US" smtClean="0"/>
              <a:t>‹#›</a:t>
            </a:fld>
            <a:endParaRPr lang="zh-CN" altLang="en-US"/>
          </a:p>
        </p:txBody>
      </p:sp>
    </p:spTree>
    <p:extLst>
      <p:ext uri="{BB962C8B-B14F-4D97-AF65-F5344CB8AC3E}">
        <p14:creationId xmlns:p14="http://schemas.microsoft.com/office/powerpoint/2010/main" val="85166646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9A9994E-136E-48C6-BE5A-452A7CDA8EB8}" type="datetimeFigureOut">
              <a:rPr lang="zh-CN" altLang="en-US" smtClean="0"/>
              <a:t>2017/11/29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59CBAE8-37B0-4330-8A06-2284339A14D3}" type="slidenum">
              <a:rPr lang="zh-CN" altLang="en-US" smtClean="0"/>
              <a:t>‹#›</a:t>
            </a:fld>
            <a:endParaRPr lang="zh-CN" altLang="en-US"/>
          </a:p>
        </p:txBody>
      </p:sp>
      <p:sp>
        <p:nvSpPr>
          <p:cNvPr id="6" name="矩形 5"/>
          <p:cNvSpPr/>
          <p:nvPr userDrawn="1"/>
        </p:nvSpPr>
        <p:spPr>
          <a:xfrm>
            <a:off x="-1" y="6608815"/>
            <a:ext cx="12225225" cy="249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6508428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9A9994E-136E-48C6-BE5A-452A7CDA8EB8}" type="datetimeFigureOut">
              <a:rPr lang="zh-CN" altLang="en-US" smtClean="0"/>
              <a:t>2017/11/29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59CBAE8-37B0-4330-8A06-2284339A14D3}" type="slidenum">
              <a:rPr lang="zh-CN" altLang="en-US" smtClean="0"/>
              <a:t>‹#›</a:t>
            </a:fld>
            <a:endParaRPr lang="zh-CN" altLang="en-US"/>
          </a:p>
        </p:txBody>
      </p:sp>
    </p:spTree>
    <p:extLst>
      <p:ext uri="{BB962C8B-B14F-4D97-AF65-F5344CB8AC3E}">
        <p14:creationId xmlns:p14="http://schemas.microsoft.com/office/powerpoint/2010/main" val="77253355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E9A9994E-136E-48C6-BE5A-452A7CDA8EB8}" type="datetimeFigureOut">
              <a:rPr lang="zh-CN" altLang="en-US" smtClean="0"/>
              <a:t>2017/11/29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9CBAE8-37B0-4330-8A06-2284339A14D3}" type="slidenum">
              <a:rPr lang="zh-CN" altLang="en-US" smtClean="0"/>
              <a:t>‹#›</a:t>
            </a:fld>
            <a:endParaRPr lang="zh-CN" altLang="en-US"/>
          </a:p>
        </p:txBody>
      </p:sp>
    </p:spTree>
    <p:extLst>
      <p:ext uri="{BB962C8B-B14F-4D97-AF65-F5344CB8AC3E}">
        <p14:creationId xmlns:p14="http://schemas.microsoft.com/office/powerpoint/2010/main" val="138062974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E9A9994E-136E-48C6-BE5A-452A7CDA8EB8}" type="datetimeFigureOut">
              <a:rPr lang="zh-CN" altLang="en-US" smtClean="0"/>
              <a:t>2017/11/29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9CBAE8-37B0-4330-8A06-2284339A14D3}" type="slidenum">
              <a:rPr lang="zh-CN" altLang="en-US" smtClean="0"/>
              <a:t>‹#›</a:t>
            </a:fld>
            <a:endParaRPr lang="zh-CN" altLang="en-US"/>
          </a:p>
        </p:txBody>
      </p:sp>
    </p:spTree>
    <p:extLst>
      <p:ext uri="{BB962C8B-B14F-4D97-AF65-F5344CB8AC3E}">
        <p14:creationId xmlns:p14="http://schemas.microsoft.com/office/powerpoint/2010/main" val="1993841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A9994E-136E-48C6-BE5A-452A7CDA8EB8}" type="datetimeFigureOut">
              <a:rPr lang="zh-CN" altLang="en-US" smtClean="0"/>
              <a:t>2017/11/29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9CBAE8-37B0-4330-8A06-2284339A14D3}" type="slidenum">
              <a:rPr lang="zh-CN" altLang="en-US" smtClean="0"/>
              <a:t>‹#›</a:t>
            </a:fld>
            <a:endParaRPr lang="zh-CN" altLang="en-US"/>
          </a:p>
        </p:txBody>
      </p:sp>
      <p:pic>
        <p:nvPicPr>
          <p:cNvPr id="7" name="图片 6"/>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pic>
        <p:nvPicPr>
          <p:cNvPr id="11" name="图片 10"/>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2149654" y="113900"/>
            <a:ext cx="2022635" cy="557200"/>
          </a:xfrm>
          <a:prstGeom prst="rect">
            <a:avLst/>
          </a:prstGeom>
        </p:spPr>
      </p:pic>
    </p:spTree>
    <p:extLst>
      <p:ext uri="{BB962C8B-B14F-4D97-AF65-F5344CB8AC3E}">
        <p14:creationId xmlns:p14="http://schemas.microsoft.com/office/powerpoint/2010/main" val="7671729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 Id="rId9"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jpe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emf"/><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8.jpe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hyperlink" Target="http://www.qinggua.net/kandian/kandian1/1463136346378780.html"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 Id="rId9" Type="http://schemas.microsoft.com/office/2007/relationships/hdphoto" Target="../media/hdphoto3.wdp"/></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www.we-yun.com:7070/" TargetMode="External"/><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69.pn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7.xml"/><Relationship Id="rId4" Type="http://schemas.microsoft.com/office/2007/relationships/hdphoto" Target="../media/hdphoto5.wdp"/></Relationships>
</file>

<file path=ppt/slides/_rels/slide3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6" Type="http://schemas.openxmlformats.org/officeDocument/2006/relationships/image" Target="../media/image102.png"/><Relationship Id="rId21" Type="http://schemas.openxmlformats.org/officeDocument/2006/relationships/image" Target="../media/image97.png"/><Relationship Id="rId42" Type="http://schemas.openxmlformats.org/officeDocument/2006/relationships/image" Target="../media/image118.png"/><Relationship Id="rId47" Type="http://schemas.openxmlformats.org/officeDocument/2006/relationships/image" Target="../media/image123.png"/><Relationship Id="rId63" Type="http://schemas.openxmlformats.org/officeDocument/2006/relationships/image" Target="../media/image139.png"/><Relationship Id="rId68" Type="http://schemas.openxmlformats.org/officeDocument/2006/relationships/image" Target="../media/image144.png"/><Relationship Id="rId16" Type="http://schemas.openxmlformats.org/officeDocument/2006/relationships/image" Target="../media/image92.png"/><Relationship Id="rId11" Type="http://schemas.openxmlformats.org/officeDocument/2006/relationships/image" Target="../media/image87.png"/><Relationship Id="rId24" Type="http://schemas.openxmlformats.org/officeDocument/2006/relationships/image" Target="../media/image100.png"/><Relationship Id="rId32" Type="http://schemas.openxmlformats.org/officeDocument/2006/relationships/image" Target="../media/image108.png"/><Relationship Id="rId37" Type="http://schemas.openxmlformats.org/officeDocument/2006/relationships/image" Target="../media/image113.png"/><Relationship Id="rId40" Type="http://schemas.openxmlformats.org/officeDocument/2006/relationships/image" Target="../media/image116.png"/><Relationship Id="rId45" Type="http://schemas.openxmlformats.org/officeDocument/2006/relationships/image" Target="../media/image121.png"/><Relationship Id="rId53" Type="http://schemas.openxmlformats.org/officeDocument/2006/relationships/image" Target="../media/image129.png"/><Relationship Id="rId58" Type="http://schemas.openxmlformats.org/officeDocument/2006/relationships/image" Target="../media/image134.png"/><Relationship Id="rId66" Type="http://schemas.openxmlformats.org/officeDocument/2006/relationships/image" Target="../media/image142.png"/><Relationship Id="rId74" Type="http://schemas.openxmlformats.org/officeDocument/2006/relationships/image" Target="../media/image150.png"/><Relationship Id="rId5" Type="http://schemas.openxmlformats.org/officeDocument/2006/relationships/image" Target="../media/image81.png"/><Relationship Id="rId61" Type="http://schemas.openxmlformats.org/officeDocument/2006/relationships/image" Target="../media/image137.png"/><Relationship Id="rId19" Type="http://schemas.openxmlformats.org/officeDocument/2006/relationships/image" Target="../media/image95.png"/><Relationship Id="rId14" Type="http://schemas.openxmlformats.org/officeDocument/2006/relationships/image" Target="../media/image90.png"/><Relationship Id="rId22" Type="http://schemas.openxmlformats.org/officeDocument/2006/relationships/image" Target="../media/image98.png"/><Relationship Id="rId27" Type="http://schemas.openxmlformats.org/officeDocument/2006/relationships/image" Target="../media/image103.png"/><Relationship Id="rId30" Type="http://schemas.openxmlformats.org/officeDocument/2006/relationships/image" Target="../media/image106.png"/><Relationship Id="rId35" Type="http://schemas.openxmlformats.org/officeDocument/2006/relationships/image" Target="../media/image111.png"/><Relationship Id="rId43" Type="http://schemas.openxmlformats.org/officeDocument/2006/relationships/image" Target="../media/image119.png"/><Relationship Id="rId48" Type="http://schemas.openxmlformats.org/officeDocument/2006/relationships/image" Target="../media/image124.png"/><Relationship Id="rId56" Type="http://schemas.openxmlformats.org/officeDocument/2006/relationships/image" Target="../media/image132.png"/><Relationship Id="rId64" Type="http://schemas.openxmlformats.org/officeDocument/2006/relationships/image" Target="../media/image140.png"/><Relationship Id="rId69" Type="http://schemas.openxmlformats.org/officeDocument/2006/relationships/image" Target="../media/image145.png"/><Relationship Id="rId77" Type="http://schemas.openxmlformats.org/officeDocument/2006/relationships/image" Target="../media/image153.png"/><Relationship Id="rId8" Type="http://schemas.openxmlformats.org/officeDocument/2006/relationships/image" Target="../media/image84.png"/><Relationship Id="rId51" Type="http://schemas.openxmlformats.org/officeDocument/2006/relationships/image" Target="../media/image127.png"/><Relationship Id="rId72" Type="http://schemas.openxmlformats.org/officeDocument/2006/relationships/image" Target="../media/image148.gif"/><Relationship Id="rId3" Type="http://schemas.openxmlformats.org/officeDocument/2006/relationships/image" Target="../media/image79.png"/><Relationship Id="rId12" Type="http://schemas.openxmlformats.org/officeDocument/2006/relationships/image" Target="../media/image88.png"/><Relationship Id="rId17" Type="http://schemas.openxmlformats.org/officeDocument/2006/relationships/image" Target="../media/image93.png"/><Relationship Id="rId25" Type="http://schemas.openxmlformats.org/officeDocument/2006/relationships/image" Target="../media/image101.png"/><Relationship Id="rId33" Type="http://schemas.openxmlformats.org/officeDocument/2006/relationships/image" Target="../media/image109.png"/><Relationship Id="rId38" Type="http://schemas.openxmlformats.org/officeDocument/2006/relationships/image" Target="../media/image114.png"/><Relationship Id="rId46" Type="http://schemas.openxmlformats.org/officeDocument/2006/relationships/image" Target="../media/image122.png"/><Relationship Id="rId59" Type="http://schemas.openxmlformats.org/officeDocument/2006/relationships/image" Target="../media/image135.png"/><Relationship Id="rId67" Type="http://schemas.openxmlformats.org/officeDocument/2006/relationships/image" Target="../media/image143.png"/><Relationship Id="rId20" Type="http://schemas.openxmlformats.org/officeDocument/2006/relationships/image" Target="../media/image96.png"/><Relationship Id="rId41" Type="http://schemas.openxmlformats.org/officeDocument/2006/relationships/image" Target="../media/image117.png"/><Relationship Id="rId54" Type="http://schemas.openxmlformats.org/officeDocument/2006/relationships/image" Target="../media/image130.png"/><Relationship Id="rId62" Type="http://schemas.openxmlformats.org/officeDocument/2006/relationships/image" Target="../media/image138.png"/><Relationship Id="rId70" Type="http://schemas.openxmlformats.org/officeDocument/2006/relationships/image" Target="../media/image146.png"/><Relationship Id="rId75" Type="http://schemas.openxmlformats.org/officeDocument/2006/relationships/image" Target="../media/image151.png"/><Relationship Id="rId1" Type="http://schemas.openxmlformats.org/officeDocument/2006/relationships/slideLayout" Target="../slideLayouts/slideLayout6.xml"/><Relationship Id="rId6" Type="http://schemas.openxmlformats.org/officeDocument/2006/relationships/image" Target="../media/image82.png"/><Relationship Id="rId15" Type="http://schemas.openxmlformats.org/officeDocument/2006/relationships/image" Target="../media/image91.png"/><Relationship Id="rId23" Type="http://schemas.openxmlformats.org/officeDocument/2006/relationships/image" Target="../media/image99.png"/><Relationship Id="rId28" Type="http://schemas.openxmlformats.org/officeDocument/2006/relationships/image" Target="../media/image104.png"/><Relationship Id="rId36" Type="http://schemas.openxmlformats.org/officeDocument/2006/relationships/image" Target="../media/image112.png"/><Relationship Id="rId49" Type="http://schemas.openxmlformats.org/officeDocument/2006/relationships/image" Target="../media/image125.png"/><Relationship Id="rId57" Type="http://schemas.openxmlformats.org/officeDocument/2006/relationships/image" Target="../media/image133.png"/><Relationship Id="rId10" Type="http://schemas.openxmlformats.org/officeDocument/2006/relationships/image" Target="../media/image86.png"/><Relationship Id="rId31" Type="http://schemas.openxmlformats.org/officeDocument/2006/relationships/image" Target="../media/image107.png"/><Relationship Id="rId44" Type="http://schemas.openxmlformats.org/officeDocument/2006/relationships/image" Target="../media/image120.png"/><Relationship Id="rId52" Type="http://schemas.openxmlformats.org/officeDocument/2006/relationships/image" Target="../media/image128.png"/><Relationship Id="rId60" Type="http://schemas.openxmlformats.org/officeDocument/2006/relationships/image" Target="../media/image136.png"/><Relationship Id="rId65" Type="http://schemas.openxmlformats.org/officeDocument/2006/relationships/image" Target="../media/image141.png"/><Relationship Id="rId73" Type="http://schemas.openxmlformats.org/officeDocument/2006/relationships/image" Target="../media/image149.png"/><Relationship Id="rId78" Type="http://schemas.openxmlformats.org/officeDocument/2006/relationships/image" Target="../media/image154.png"/><Relationship Id="rId4" Type="http://schemas.openxmlformats.org/officeDocument/2006/relationships/image" Target="../media/image80.png"/><Relationship Id="rId9" Type="http://schemas.openxmlformats.org/officeDocument/2006/relationships/image" Target="../media/image85.png"/><Relationship Id="rId13" Type="http://schemas.openxmlformats.org/officeDocument/2006/relationships/image" Target="../media/image89.png"/><Relationship Id="rId18" Type="http://schemas.openxmlformats.org/officeDocument/2006/relationships/image" Target="../media/image94.png"/><Relationship Id="rId39" Type="http://schemas.openxmlformats.org/officeDocument/2006/relationships/image" Target="../media/image115.png"/><Relationship Id="rId34" Type="http://schemas.openxmlformats.org/officeDocument/2006/relationships/image" Target="../media/image110.png"/><Relationship Id="rId50" Type="http://schemas.openxmlformats.org/officeDocument/2006/relationships/image" Target="../media/image126.png"/><Relationship Id="rId55" Type="http://schemas.openxmlformats.org/officeDocument/2006/relationships/image" Target="../media/image131.png"/><Relationship Id="rId76" Type="http://schemas.openxmlformats.org/officeDocument/2006/relationships/image" Target="../media/image152.png"/><Relationship Id="rId7" Type="http://schemas.openxmlformats.org/officeDocument/2006/relationships/image" Target="../media/image83.png"/><Relationship Id="rId71" Type="http://schemas.openxmlformats.org/officeDocument/2006/relationships/image" Target="../media/image147.png"/><Relationship Id="rId2" Type="http://schemas.openxmlformats.org/officeDocument/2006/relationships/notesSlide" Target="../notesSlides/notesSlide13.xml"/><Relationship Id="rId29" Type="http://schemas.openxmlformats.org/officeDocument/2006/relationships/image" Target="../media/image105.png"/></Relationships>
</file>

<file path=ppt/slides/_rels/slide41.xml.rels><?xml version="1.0" encoding="UTF-8" standalone="yes"?>
<Relationships xmlns="http://schemas.openxmlformats.org/package/2006/relationships"><Relationship Id="rId13" Type="http://schemas.openxmlformats.org/officeDocument/2006/relationships/image" Target="../media/image121.png"/><Relationship Id="rId18" Type="http://schemas.openxmlformats.org/officeDocument/2006/relationships/image" Target="../media/image109.png"/><Relationship Id="rId26" Type="http://schemas.openxmlformats.org/officeDocument/2006/relationships/image" Target="../media/image133.png"/><Relationship Id="rId39" Type="http://schemas.openxmlformats.org/officeDocument/2006/relationships/image" Target="../media/image167.png"/><Relationship Id="rId21" Type="http://schemas.openxmlformats.org/officeDocument/2006/relationships/image" Target="../media/image148.gif"/><Relationship Id="rId34" Type="http://schemas.openxmlformats.org/officeDocument/2006/relationships/image" Target="../media/image163.png"/><Relationship Id="rId42" Type="http://schemas.openxmlformats.org/officeDocument/2006/relationships/image" Target="../media/image130.png"/><Relationship Id="rId47" Type="http://schemas.openxmlformats.org/officeDocument/2006/relationships/image" Target="../media/image106.png"/><Relationship Id="rId50" Type="http://schemas.openxmlformats.org/officeDocument/2006/relationships/image" Target="../media/image115.png"/><Relationship Id="rId55" Type="http://schemas.openxmlformats.org/officeDocument/2006/relationships/image" Target="../media/image124.png"/><Relationship Id="rId7" Type="http://schemas.openxmlformats.org/officeDocument/2006/relationships/image" Target="../media/image105.png"/><Relationship Id="rId2" Type="http://schemas.openxmlformats.org/officeDocument/2006/relationships/notesSlide" Target="../notesSlides/notesSlide14.xml"/><Relationship Id="rId16" Type="http://schemas.openxmlformats.org/officeDocument/2006/relationships/image" Target="../media/image99.png"/><Relationship Id="rId29" Type="http://schemas.openxmlformats.org/officeDocument/2006/relationships/image" Target="../media/image146.png"/><Relationship Id="rId11" Type="http://schemas.openxmlformats.org/officeDocument/2006/relationships/image" Target="../media/image104.png"/><Relationship Id="rId24" Type="http://schemas.openxmlformats.org/officeDocument/2006/relationships/image" Target="../media/image152.png"/><Relationship Id="rId32" Type="http://schemas.openxmlformats.org/officeDocument/2006/relationships/image" Target="../media/image161.png"/><Relationship Id="rId37" Type="http://schemas.openxmlformats.org/officeDocument/2006/relationships/image" Target="../media/image165.png"/><Relationship Id="rId40" Type="http://schemas.openxmlformats.org/officeDocument/2006/relationships/image" Target="../media/image94.png"/><Relationship Id="rId45" Type="http://schemas.openxmlformats.org/officeDocument/2006/relationships/image" Target="../media/image118.png"/><Relationship Id="rId53" Type="http://schemas.openxmlformats.org/officeDocument/2006/relationships/image" Target="../media/image172.png"/><Relationship Id="rId58" Type="http://schemas.openxmlformats.org/officeDocument/2006/relationships/image" Target="../media/image176.png"/><Relationship Id="rId5" Type="http://schemas.openxmlformats.org/officeDocument/2006/relationships/image" Target="../media/image85.png"/><Relationship Id="rId19" Type="http://schemas.openxmlformats.org/officeDocument/2006/relationships/image" Target="../media/image110.png"/><Relationship Id="rId4" Type="http://schemas.openxmlformats.org/officeDocument/2006/relationships/image" Target="../media/image84.png"/><Relationship Id="rId9" Type="http://schemas.openxmlformats.org/officeDocument/2006/relationships/image" Target="../media/image139.png"/><Relationship Id="rId14" Type="http://schemas.openxmlformats.org/officeDocument/2006/relationships/image" Target="../media/image102.png"/><Relationship Id="rId22" Type="http://schemas.openxmlformats.org/officeDocument/2006/relationships/image" Target="../media/image150.png"/><Relationship Id="rId27" Type="http://schemas.openxmlformats.org/officeDocument/2006/relationships/image" Target="../media/image158.png"/><Relationship Id="rId30" Type="http://schemas.openxmlformats.org/officeDocument/2006/relationships/image" Target="../media/image160.png"/><Relationship Id="rId35" Type="http://schemas.openxmlformats.org/officeDocument/2006/relationships/image" Target="../media/image164.png"/><Relationship Id="rId43" Type="http://schemas.openxmlformats.org/officeDocument/2006/relationships/image" Target="../media/image168.png"/><Relationship Id="rId48" Type="http://schemas.openxmlformats.org/officeDocument/2006/relationships/image" Target="../media/image119.png"/><Relationship Id="rId56" Type="http://schemas.openxmlformats.org/officeDocument/2006/relationships/image" Target="../media/image174.png"/><Relationship Id="rId8" Type="http://schemas.openxmlformats.org/officeDocument/2006/relationships/image" Target="../media/image143.png"/><Relationship Id="rId51" Type="http://schemas.openxmlformats.org/officeDocument/2006/relationships/image" Target="../media/image170.png"/><Relationship Id="rId3" Type="http://schemas.openxmlformats.org/officeDocument/2006/relationships/image" Target="../media/image88.png"/><Relationship Id="rId12" Type="http://schemas.openxmlformats.org/officeDocument/2006/relationships/image" Target="../media/image156.png"/><Relationship Id="rId17" Type="http://schemas.openxmlformats.org/officeDocument/2006/relationships/image" Target="../media/image93.png"/><Relationship Id="rId25" Type="http://schemas.openxmlformats.org/officeDocument/2006/relationships/image" Target="../media/image127.png"/><Relationship Id="rId33" Type="http://schemas.openxmlformats.org/officeDocument/2006/relationships/image" Target="../media/image162.png"/><Relationship Id="rId38" Type="http://schemas.openxmlformats.org/officeDocument/2006/relationships/image" Target="../media/image166.png"/><Relationship Id="rId46" Type="http://schemas.openxmlformats.org/officeDocument/2006/relationships/image" Target="../media/image169.png"/><Relationship Id="rId20" Type="http://schemas.openxmlformats.org/officeDocument/2006/relationships/image" Target="../media/image111.png"/><Relationship Id="rId41" Type="http://schemas.openxmlformats.org/officeDocument/2006/relationships/image" Target="../media/image126.png"/><Relationship Id="rId54" Type="http://schemas.openxmlformats.org/officeDocument/2006/relationships/image" Target="../media/image173.png"/><Relationship Id="rId1" Type="http://schemas.openxmlformats.org/officeDocument/2006/relationships/slideLayout" Target="../slideLayouts/slideLayout6.xml"/><Relationship Id="rId6" Type="http://schemas.openxmlformats.org/officeDocument/2006/relationships/image" Target="../media/image114.png"/><Relationship Id="rId15" Type="http://schemas.openxmlformats.org/officeDocument/2006/relationships/image" Target="../media/image101.png"/><Relationship Id="rId23" Type="http://schemas.openxmlformats.org/officeDocument/2006/relationships/image" Target="../media/image157.png"/><Relationship Id="rId28" Type="http://schemas.openxmlformats.org/officeDocument/2006/relationships/image" Target="../media/image159.png"/><Relationship Id="rId36" Type="http://schemas.openxmlformats.org/officeDocument/2006/relationships/image" Target="../media/image117.png"/><Relationship Id="rId49" Type="http://schemas.openxmlformats.org/officeDocument/2006/relationships/image" Target="../media/image154.png"/><Relationship Id="rId57" Type="http://schemas.openxmlformats.org/officeDocument/2006/relationships/image" Target="../media/image175.png"/><Relationship Id="rId10" Type="http://schemas.openxmlformats.org/officeDocument/2006/relationships/image" Target="../media/image155.png"/><Relationship Id="rId31" Type="http://schemas.openxmlformats.org/officeDocument/2006/relationships/image" Target="../media/image96.png"/><Relationship Id="rId44" Type="http://schemas.openxmlformats.org/officeDocument/2006/relationships/image" Target="../media/image113.png"/><Relationship Id="rId52" Type="http://schemas.openxmlformats.org/officeDocument/2006/relationships/image" Target="../media/image171.png"/></Relationships>
</file>

<file path=ppt/slides/_rels/slide42.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image" Target="../media/image177.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image" Target="../media/image179.jpg"/><Relationship Id="rId1" Type="http://schemas.openxmlformats.org/officeDocument/2006/relationships/slideLayout" Target="../slideLayouts/slideLayout6.xml"/><Relationship Id="rId4" Type="http://schemas.openxmlformats.org/officeDocument/2006/relationships/image" Target="../media/image181.jpg"/></Relationships>
</file>

<file path=ppt/slides/_rels/slide4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 Id="rId9" Type="http://schemas.microsoft.com/office/2007/relationships/hdphoto" Target="../media/hdphoto3.wdp"/></Relationships>
</file>

<file path=ppt/slides/_rels/slide4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png"/></Relationships>
</file>

<file path=ppt/slides/_rels/slide46.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88.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 Id="rId9" Type="http://schemas.microsoft.com/office/2007/relationships/hdphoto" Target="../media/hdphoto3.wdp"/></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microsoft.com/office/2007/relationships/hdphoto" Target="../media/hdphoto7.wdp"/><Relationship Id="rId5" Type="http://schemas.openxmlformats.org/officeDocument/2006/relationships/image" Target="../media/image190.png"/><Relationship Id="rId4" Type="http://schemas.microsoft.com/office/2007/relationships/hdphoto" Target="../media/hdphoto6.wdp"/></Relationships>
</file>

<file path=ppt/slides/_rels/slide52.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5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microsoft.com/office/2007/relationships/hdphoto" Target="../media/hdphoto7.wdp"/><Relationship Id="rId5" Type="http://schemas.openxmlformats.org/officeDocument/2006/relationships/image" Target="../media/image190.png"/><Relationship Id="rId4" Type="http://schemas.microsoft.com/office/2007/relationships/hdphoto" Target="../media/hdphoto6.wdp"/></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microsoft.com/office/2007/relationships/hdphoto" Target="../media/hdphoto8.wdp"/><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notesSlide" Target="../notesSlides/notesSlide20.xml"/></Relationships>
</file>

<file path=ppt/slides/_rels/slide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200.png"/><Relationship Id="rId4" Type="http://schemas.openxmlformats.org/officeDocument/2006/relationships/image" Target="../media/image199.png"/></Relationships>
</file>

<file path=ppt/slides/_rels/slide61.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203.png"/><Relationship Id="rId4" Type="http://schemas.openxmlformats.org/officeDocument/2006/relationships/image" Target="../media/image202.png"/></Relationships>
</file>

<file path=ppt/slides/_rels/slide62.xml.rels><?xml version="1.0" encoding="UTF-8" standalone="yes"?>
<Relationships xmlns="http://schemas.openxmlformats.org/package/2006/relationships"><Relationship Id="rId3" Type="http://schemas.openxmlformats.org/officeDocument/2006/relationships/image" Target="../media/image204.jp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206.jpg"/><Relationship Id="rId4" Type="http://schemas.openxmlformats.org/officeDocument/2006/relationships/image" Target="../media/image205.jpg"/></Relationships>
</file>

<file path=ppt/slides/_rels/slide63.xml.rels><?xml version="1.0" encoding="UTF-8" standalone="yes"?>
<Relationships xmlns="http://schemas.openxmlformats.org/package/2006/relationships"><Relationship Id="rId3" Type="http://schemas.openxmlformats.org/officeDocument/2006/relationships/image" Target="../media/image207.jp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209.jpg"/><Relationship Id="rId4" Type="http://schemas.openxmlformats.org/officeDocument/2006/relationships/image" Target="../media/image208.jpg"/></Relationships>
</file>

<file path=ppt/slides/_rels/slide64.xml.rels><?xml version="1.0" encoding="UTF-8" standalone="yes"?>
<Relationships xmlns="http://schemas.openxmlformats.org/package/2006/relationships"><Relationship Id="rId3" Type="http://schemas.openxmlformats.org/officeDocument/2006/relationships/image" Target="../media/image210.jp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212.jpg"/><Relationship Id="rId4" Type="http://schemas.openxmlformats.org/officeDocument/2006/relationships/image" Target="../media/image211.jpg"/></Relationships>
</file>

<file path=ppt/slides/_rels/slide65.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6.xml"/><Relationship Id="rId4" Type="http://schemas.openxmlformats.org/officeDocument/2006/relationships/image" Target="../media/image215.jpg"/></Relationships>
</file>

<file path=ppt/slides/_rels/slide66.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218.png"/><Relationship Id="rId4" Type="http://schemas.openxmlformats.org/officeDocument/2006/relationships/image" Target="../media/image217.png"/></Relationships>
</file>

<file path=ppt/slides/_rels/slide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68.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27.xml"/><Relationship Id="rId7" Type="http://schemas.microsoft.com/office/2007/relationships/hdphoto" Target="../media/hdphoto7.wdp"/><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190.png"/><Relationship Id="rId5" Type="http://schemas.microsoft.com/office/2007/relationships/hdphoto" Target="../media/hdphoto6.wdp"/><Relationship Id="rId4" Type="http://schemas.openxmlformats.org/officeDocument/2006/relationships/image" Target="../media/image189.png"/><Relationship Id="rId9" Type="http://schemas.openxmlformats.org/officeDocument/2006/relationships/image" Target="../media/image219.emf"/></Relationships>
</file>

<file path=ppt/slides/_rels/slide69.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6.xml"/><Relationship Id="rId5" Type="http://schemas.openxmlformats.org/officeDocument/2006/relationships/image" Target="../media/image223.png"/><Relationship Id="rId4" Type="http://schemas.openxmlformats.org/officeDocument/2006/relationships/image" Target="../media/image222.png"/></Relationships>
</file>

<file path=ppt/slides/_rels/slide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0.png"/><Relationship Id="rId1" Type="http://schemas.openxmlformats.org/officeDocument/2006/relationships/slideLayout" Target="../slideLayouts/slideLayout6.xml"/><Relationship Id="rId4" Type="http://schemas.openxmlformats.org/officeDocument/2006/relationships/image" Target="../media/image225.png"/></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4.png"/><Relationship Id="rId5" Type="http://schemas.openxmlformats.org/officeDocument/2006/relationships/image" Target="../media/image227.png"/><Relationship Id="rId4" Type="http://schemas.openxmlformats.org/officeDocument/2006/relationships/image" Target="../media/image226.emf"/></Relationships>
</file>

<file path=ppt/slides/_rels/slide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71" y="2565257"/>
            <a:ext cx="12215553" cy="1852957"/>
          </a:xfrm>
          <a:prstGeom prst="rect">
            <a:avLst/>
          </a:prstGeom>
        </p:spPr>
      </p:pic>
      <p:sp>
        <p:nvSpPr>
          <p:cNvPr id="2" name="文本框 1"/>
          <p:cNvSpPr txBox="1"/>
          <p:nvPr/>
        </p:nvSpPr>
        <p:spPr>
          <a:xfrm>
            <a:off x="4140322" y="3569989"/>
            <a:ext cx="3775393" cy="707886"/>
          </a:xfrm>
          <a:prstGeom prst="rect">
            <a:avLst/>
          </a:prstGeom>
          <a:noFill/>
        </p:spPr>
        <p:txBody>
          <a:bodyPr wrap="none" rtlCol="0">
            <a:spAutoFit/>
          </a:bodyPr>
          <a:lstStyle/>
          <a:p>
            <a:pPr algn="ctr"/>
            <a:r>
              <a:rPr lang="zh-CN" altLang="en-US" sz="2000" dirty="0" smtClean="0">
                <a:solidFill>
                  <a:schemeClr val="accent1">
                    <a:lumMod val="50000"/>
                  </a:schemeClr>
                </a:solidFill>
                <a:latin typeface="微软雅黑" panose="020B0503020204020204" pitchFamily="34" charset="-122"/>
                <a:ea typeface="微软雅黑" panose="020B0503020204020204" pitchFamily="34" charset="-122"/>
              </a:rPr>
              <a:t>微云</a:t>
            </a:r>
            <a:r>
              <a:rPr lang="zh-CN" altLang="en-US" sz="2000" dirty="0">
                <a:solidFill>
                  <a:schemeClr val="accent1">
                    <a:lumMod val="50000"/>
                  </a:schemeClr>
                </a:solidFill>
                <a:latin typeface="微软雅黑" panose="020B0503020204020204" pitchFamily="34" charset="-122"/>
                <a:ea typeface="微软雅黑" panose="020B0503020204020204" pitchFamily="34" charset="-122"/>
              </a:rPr>
              <a:t>数</a:t>
            </a:r>
            <a:r>
              <a:rPr lang="zh-CN" altLang="en-US" sz="2000" dirty="0" smtClean="0">
                <a:solidFill>
                  <a:schemeClr val="accent1">
                    <a:lumMod val="50000"/>
                  </a:schemeClr>
                </a:solidFill>
                <a:latin typeface="微软雅黑" panose="020B0503020204020204" pitchFamily="34" charset="-122"/>
                <a:ea typeface="微软雅黑" panose="020B0503020204020204" pitchFamily="34" charset="-122"/>
              </a:rPr>
              <a:t>聚（北京）科技有限公司</a:t>
            </a:r>
            <a:endParaRPr lang="en-US" altLang="zh-CN" sz="2000" dirty="0" smtClean="0">
              <a:solidFill>
                <a:schemeClr val="accent1">
                  <a:lumMod val="50000"/>
                </a:schemeClr>
              </a:solidFill>
              <a:latin typeface="微软雅黑" panose="020B0503020204020204" pitchFamily="34" charset="-122"/>
              <a:ea typeface="微软雅黑" panose="020B0503020204020204" pitchFamily="34" charset="-122"/>
            </a:endParaRPr>
          </a:p>
          <a:p>
            <a:pPr algn="ctr"/>
            <a:r>
              <a:rPr lang="zh-CN" altLang="en-US" sz="2000" dirty="0" smtClean="0">
                <a:solidFill>
                  <a:schemeClr val="accent1">
                    <a:lumMod val="50000"/>
                  </a:schemeClr>
                </a:solidFill>
                <a:latin typeface="微软雅黑" panose="020B0503020204020204" pitchFamily="34" charset="-122"/>
                <a:ea typeface="微软雅黑" panose="020B0503020204020204" pitchFamily="34" charset="-122"/>
              </a:rPr>
              <a:t>张帜</a:t>
            </a:r>
            <a:endParaRPr lang="zh-CN" altLang="en-US" sz="2000"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3" name="矩形 2"/>
          <p:cNvSpPr/>
          <p:nvPr/>
        </p:nvSpPr>
        <p:spPr>
          <a:xfrm>
            <a:off x="2960874" y="2871678"/>
            <a:ext cx="5963492" cy="584775"/>
          </a:xfrm>
          <a:prstGeom prst="rect">
            <a:avLst/>
          </a:prstGeom>
        </p:spPr>
        <p:txBody>
          <a:bodyPr wrap="none">
            <a:spAutoFit/>
          </a:bodyPr>
          <a:lstStyle/>
          <a:p>
            <a:pPr algn="ctr"/>
            <a:r>
              <a:rPr lang="zh-CN" altLang="en-US" sz="3200" b="1" dirty="0">
                <a:solidFill>
                  <a:schemeClr val="accent1">
                    <a:lumMod val="50000"/>
                  </a:schemeClr>
                </a:solidFill>
                <a:latin typeface="微软雅黑" panose="020B0503020204020204" pitchFamily="34" charset="-122"/>
                <a:ea typeface="微软雅黑" panose="020B0503020204020204" pitchFamily="34" charset="-122"/>
              </a:rPr>
              <a:t>图数据库</a:t>
            </a:r>
            <a:r>
              <a:rPr lang="en-US" altLang="zh-CN" sz="3200" b="1" dirty="0">
                <a:solidFill>
                  <a:schemeClr val="accent1">
                    <a:lumMod val="50000"/>
                  </a:schemeClr>
                </a:solidFill>
                <a:latin typeface="微软雅黑" panose="020B0503020204020204" pitchFamily="34" charset="-122"/>
                <a:ea typeface="微软雅黑" panose="020B0503020204020204" pitchFamily="34" charset="-122"/>
              </a:rPr>
              <a:t>—</a:t>
            </a:r>
            <a:r>
              <a:rPr lang="zh-CN" altLang="en-US" sz="3200" b="1" dirty="0">
                <a:solidFill>
                  <a:schemeClr val="accent1">
                    <a:lumMod val="50000"/>
                  </a:schemeClr>
                </a:solidFill>
                <a:latin typeface="微软雅黑" panose="020B0503020204020204" pitchFamily="34" charset="-122"/>
                <a:ea typeface="微软雅黑" panose="020B0503020204020204" pitchFamily="34" charset="-122"/>
              </a:rPr>
              <a:t>大数据时代的新利器</a:t>
            </a:r>
            <a:endParaRPr lang="en-US" altLang="zh-CN" sz="3200" b="1" dirty="0">
              <a:solidFill>
                <a:schemeClr val="accent1">
                  <a:lumMod val="5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750316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21"/>
          <p:cNvSpPr/>
          <p:nvPr/>
        </p:nvSpPr>
        <p:spPr bwMode="auto">
          <a:xfrm>
            <a:off x="434143" y="2180390"/>
            <a:ext cx="4600941" cy="2598453"/>
          </a:xfrm>
          <a:prstGeom prst="roundRect">
            <a:avLst>
              <a:gd name="adj" fmla="val 0"/>
            </a:avLst>
          </a:prstGeom>
          <a:solidFill>
            <a:schemeClr val="bg2"/>
          </a:solidFill>
          <a:ln w="9525" cap="flat" cmpd="sng" algn="ctr">
            <a:noFill/>
            <a:prstDash val="solid"/>
          </a:ln>
          <a:effectLst/>
        </p:spPr>
        <p:txBody>
          <a:bodyPr lIns="91448" tIns="45725" rIns="91448" bIns="45725" rtlCol="0" anchor="t" anchorCtr="0"/>
          <a:lstStyle/>
          <a:p>
            <a:pPr marL="0" marR="0" lvl="0" indent="0" algn="ctr" defTabSz="1219018"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smtClean="0">
                <a:ln>
                  <a:noFill/>
                </a:ln>
                <a:solidFill>
                  <a:srgbClr val="FFFFFF">
                    <a:alpha val="99000"/>
                  </a:srgbClr>
                </a:solidFill>
                <a:effectLst/>
                <a:uLnTx/>
                <a:uFillTx/>
                <a:latin typeface="微软雅黑" panose="020B0503020204020204" pitchFamily="34" charset="-122"/>
                <a:ea typeface="微软雅黑" panose="020B0503020204020204" pitchFamily="34" charset="-122"/>
                <a:cs typeface="Segoe UI" pitchFamily="34" charset="0"/>
              </a:rPr>
              <a:t> </a:t>
            </a:r>
          </a:p>
        </p:txBody>
      </p:sp>
      <p:grpSp>
        <p:nvGrpSpPr>
          <p:cNvPr id="11" name="Group 10"/>
          <p:cNvGrpSpPr/>
          <p:nvPr/>
        </p:nvGrpSpPr>
        <p:grpSpPr>
          <a:xfrm>
            <a:off x="7775482" y="4597642"/>
            <a:ext cx="1679727" cy="1679725"/>
            <a:chOff x="3920859" y="3875209"/>
            <a:chExt cx="1259795" cy="1259794"/>
          </a:xfrm>
        </p:grpSpPr>
        <p:sp>
          <p:nvSpPr>
            <p:cNvPr id="45" name="Oval 44"/>
            <p:cNvSpPr/>
            <p:nvPr/>
          </p:nvSpPr>
          <p:spPr>
            <a:xfrm>
              <a:off x="3920859" y="3875209"/>
              <a:ext cx="1259795" cy="125979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微软雅黑" panose="020B0503020204020204" pitchFamily="34" charset="-122"/>
                <a:ea typeface="微软雅黑" panose="020B0503020204020204" pitchFamily="34" charset="-122"/>
              </a:endParaRPr>
            </a:p>
          </p:txBody>
        </p:sp>
        <p:pic>
          <p:nvPicPr>
            <p:cNvPr id="6" name="Picture 5" descr="CarIconWhite.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92805" y="4108916"/>
              <a:ext cx="915903" cy="767878"/>
            </a:xfrm>
            <a:prstGeom prst="rect">
              <a:avLst/>
            </a:prstGeom>
          </p:spPr>
        </p:pic>
        <p:sp>
          <p:nvSpPr>
            <p:cNvPr id="42" name="TextBox 41"/>
            <p:cNvSpPr txBox="1"/>
            <p:nvPr/>
          </p:nvSpPr>
          <p:spPr>
            <a:xfrm>
              <a:off x="4239205" y="4363408"/>
              <a:ext cx="623103" cy="315423"/>
            </a:xfrm>
            <a:prstGeom prst="rect">
              <a:avLst/>
            </a:prstGeom>
            <a:noFill/>
          </p:spPr>
          <p:txBody>
            <a:bodyPr wrap="square" rtlCol="0">
              <a:spAutoFit/>
            </a:bodyPr>
            <a:lstStyle/>
            <a:p>
              <a:pPr algn="ctr"/>
              <a:r>
                <a:rPr lang="zh-CN" altLang="en-US" sz="2133" dirty="0">
                  <a:solidFill>
                    <a:schemeClr val="accent2">
                      <a:lumMod val="75000"/>
                    </a:schemeClr>
                  </a:solidFill>
                  <a:latin typeface="微软雅黑" panose="020B0503020204020204" pitchFamily="34" charset="-122"/>
                  <a:ea typeface="微软雅黑" panose="020B0503020204020204" pitchFamily="34" charset="-122"/>
                </a:rPr>
                <a:t>汽车</a:t>
              </a:r>
              <a:endParaRPr lang="en-US" sz="2133" dirty="0">
                <a:solidFill>
                  <a:schemeClr val="accent2">
                    <a:lumMod val="75000"/>
                  </a:schemeClr>
                </a:solidFill>
                <a:latin typeface="微软雅黑" panose="020B0503020204020204" pitchFamily="34" charset="-122"/>
                <a:ea typeface="微软雅黑" panose="020B0503020204020204" pitchFamily="34" charset="-122"/>
              </a:endParaRPr>
            </a:p>
          </p:txBody>
        </p:sp>
      </p:grpSp>
      <p:grpSp>
        <p:nvGrpSpPr>
          <p:cNvPr id="16" name="Group 15"/>
          <p:cNvGrpSpPr/>
          <p:nvPr/>
        </p:nvGrpSpPr>
        <p:grpSpPr>
          <a:xfrm>
            <a:off x="5955024" y="4148309"/>
            <a:ext cx="2174749" cy="417634"/>
            <a:chOff x="4466268" y="3142017"/>
            <a:chExt cx="1631062" cy="313225"/>
          </a:xfrm>
        </p:grpSpPr>
        <p:sp>
          <p:nvSpPr>
            <p:cNvPr id="51" name="Shape 90"/>
            <p:cNvSpPr/>
            <p:nvPr/>
          </p:nvSpPr>
          <p:spPr>
            <a:xfrm rot="2640194">
              <a:off x="4466268" y="3178539"/>
              <a:ext cx="1631062" cy="145794"/>
            </a:xfrm>
            <a:prstGeom prst="rightArrow">
              <a:avLst>
                <a:gd name="adj1" fmla="val 33333"/>
                <a:gd name="adj2" fmla="val 122222"/>
              </a:avLst>
            </a:prstGeom>
            <a:solidFill>
              <a:schemeClr val="bg1">
                <a:lumMod val="65000"/>
              </a:schemeClr>
            </a:solidFill>
            <a:ln w="50800">
              <a:solidFill>
                <a:schemeClr val="bg1">
                  <a:lumMod val="65000"/>
                </a:schemeClr>
              </a:solidFill>
              <a:round/>
            </a:ln>
            <a:effectLst/>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sz="5333">
                <a:latin typeface="微软雅黑" panose="020B0503020204020204" pitchFamily="34" charset="-122"/>
                <a:ea typeface="微软雅黑" panose="020B0503020204020204" pitchFamily="34" charset="-122"/>
                <a:cs typeface="Calibri"/>
              </a:endParaRPr>
            </a:p>
          </p:txBody>
        </p:sp>
        <p:sp>
          <p:nvSpPr>
            <p:cNvPr id="52" name="Rounded Rectangle 51"/>
            <p:cNvSpPr/>
            <p:nvPr/>
          </p:nvSpPr>
          <p:spPr>
            <a:xfrm rot="2699635">
              <a:off x="5009662" y="3142017"/>
              <a:ext cx="624649" cy="313225"/>
            </a:xfrm>
            <a:prstGeom prst="roundRect">
              <a:avLst/>
            </a:prstGeom>
            <a:solidFill>
              <a:schemeClr val="bg1">
                <a:lumMod val="95000"/>
              </a:schemeClr>
            </a:solidFill>
            <a:ln w="317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wrap="none" lIns="121920" tIns="24384" rIns="121920" bIns="24384" anchor="ctr" anchorCtr="1">
              <a:spAutoFit/>
            </a:bodyPr>
            <a:lstStyle/>
            <a:p>
              <a:r>
                <a:rPr lang="zh-CN" altLang="en-US" sz="2133" dirty="0">
                  <a:solidFill>
                    <a:schemeClr val="tx1">
                      <a:lumMod val="50000"/>
                      <a:lumOff val="50000"/>
                    </a:schemeClr>
                  </a:solidFill>
                  <a:latin typeface="微软雅黑" panose="020B0503020204020204" pitchFamily="34" charset="-122"/>
                  <a:ea typeface="微软雅黑" panose="020B0503020204020204" pitchFamily="34" charset="-122"/>
                  <a:cs typeface="Calibri"/>
                </a:rPr>
                <a:t>驾驶</a:t>
              </a:r>
              <a:endParaRPr lang="en-US" sz="2133" dirty="0">
                <a:latin typeface="微软雅黑" panose="020B0503020204020204" pitchFamily="34" charset="-122"/>
                <a:ea typeface="微软雅黑" panose="020B0503020204020204" pitchFamily="34" charset="-122"/>
              </a:endParaRPr>
            </a:p>
          </p:txBody>
        </p:sp>
      </p:grpSp>
      <p:sp>
        <p:nvSpPr>
          <p:cNvPr id="103" name="Shape 103"/>
          <p:cNvSpPr/>
          <p:nvPr/>
        </p:nvSpPr>
        <p:spPr>
          <a:xfrm>
            <a:off x="5249168" y="1212235"/>
            <a:ext cx="2141613" cy="800027"/>
          </a:xfrm>
          <a:prstGeom prst="rect">
            <a:avLst/>
          </a:prstGeom>
          <a:noFill/>
          <a:ln>
            <a:noFill/>
          </a:ln>
          <a:effectLst/>
          <a:extLst>
            <a:ext uri="{C572A759-6A51-4108-AA02-DFA0A04FC94B}">
              <ma14:wrappingTextBoxFlag xmlns="" xmlns:ma14="http://schemas.microsoft.com/office/mac/drawingml/2011/main" val="1"/>
            </a:ext>
          </a:extLst>
        </p:spPr>
        <p:txBody>
          <a:bodyPr wrap="none" lIns="0" tIns="0" rIns="0" bIns="0" numCol="1" anchor="ctr">
            <a:spAutoFit/>
          </a:bodyPr>
          <a:lstStyle/>
          <a:p>
            <a:pPr lvl="0" algn="ctr">
              <a:defRPr sz="1800"/>
            </a:pPr>
            <a:r>
              <a:rPr lang="zh-CN" altLang="en-US" sz="1733" dirty="0">
                <a:solidFill>
                  <a:schemeClr val="tx1">
                    <a:lumMod val="65000"/>
                    <a:lumOff val="35000"/>
                  </a:schemeClr>
                </a:solidFill>
                <a:latin typeface="微软雅黑" panose="020B0503020204020204" pitchFamily="34" charset="-122"/>
                <a:ea typeface="微软雅黑" panose="020B0503020204020204" pitchFamily="34" charset="-122"/>
                <a:cs typeface="Calibri"/>
              </a:rPr>
              <a:t>姓名</a:t>
            </a:r>
            <a:r>
              <a:rPr sz="1733" dirty="0">
                <a:solidFill>
                  <a:schemeClr val="tx1">
                    <a:lumMod val="65000"/>
                    <a:lumOff val="35000"/>
                  </a:schemeClr>
                </a:solidFill>
                <a:latin typeface="微软雅黑" panose="020B0503020204020204" pitchFamily="34" charset="-122"/>
                <a:ea typeface="微软雅黑" panose="020B0503020204020204" pitchFamily="34" charset="-122"/>
                <a:cs typeface="Calibri"/>
              </a:rPr>
              <a:t>: “</a:t>
            </a:r>
            <a:r>
              <a:rPr lang="zh-CN" altLang="en-US" sz="1733" dirty="0">
                <a:solidFill>
                  <a:schemeClr val="tx1">
                    <a:lumMod val="65000"/>
                    <a:lumOff val="35000"/>
                  </a:schemeClr>
                </a:solidFill>
                <a:latin typeface="微软雅黑" panose="020B0503020204020204" pitchFamily="34" charset="-122"/>
                <a:ea typeface="微软雅黑" panose="020B0503020204020204" pitchFamily="34" charset="-122"/>
                <a:cs typeface="Calibri"/>
              </a:rPr>
              <a:t>张三</a:t>
            </a:r>
            <a:r>
              <a:rPr sz="1733" dirty="0">
                <a:solidFill>
                  <a:schemeClr val="tx1">
                    <a:lumMod val="65000"/>
                    <a:lumOff val="35000"/>
                  </a:schemeClr>
                </a:solidFill>
                <a:latin typeface="微软雅黑" panose="020B0503020204020204" pitchFamily="34" charset="-122"/>
                <a:ea typeface="微软雅黑" panose="020B0503020204020204" pitchFamily="34" charset="-122"/>
                <a:cs typeface="Calibri"/>
              </a:rPr>
              <a:t>”</a:t>
            </a:r>
          </a:p>
          <a:p>
            <a:pPr lvl="0" algn="ctr">
              <a:defRPr sz="1800"/>
            </a:pPr>
            <a:r>
              <a:rPr lang="zh-CN" altLang="en-US" sz="1733" dirty="0">
                <a:solidFill>
                  <a:schemeClr val="tx1">
                    <a:lumMod val="65000"/>
                    <a:lumOff val="35000"/>
                  </a:schemeClr>
                </a:solidFill>
                <a:latin typeface="微软雅黑" panose="020B0503020204020204" pitchFamily="34" charset="-122"/>
                <a:ea typeface="微软雅黑" panose="020B0503020204020204" pitchFamily="34" charset="-122"/>
                <a:cs typeface="Calibri"/>
              </a:rPr>
              <a:t>生日</a:t>
            </a:r>
            <a:r>
              <a:rPr sz="1733" dirty="0">
                <a:solidFill>
                  <a:schemeClr val="tx1">
                    <a:lumMod val="65000"/>
                    <a:lumOff val="35000"/>
                  </a:schemeClr>
                </a:solidFill>
                <a:latin typeface="微软雅黑" panose="020B0503020204020204" pitchFamily="34" charset="-122"/>
                <a:ea typeface="微软雅黑" panose="020B0503020204020204" pitchFamily="34" charset="-122"/>
                <a:cs typeface="Calibri"/>
              </a:rPr>
              <a:t>: 1970</a:t>
            </a:r>
            <a:r>
              <a:rPr lang="zh-CN" altLang="en-US" sz="1733" dirty="0">
                <a:solidFill>
                  <a:schemeClr val="tx1">
                    <a:lumMod val="65000"/>
                    <a:lumOff val="35000"/>
                  </a:schemeClr>
                </a:solidFill>
                <a:latin typeface="微软雅黑" panose="020B0503020204020204" pitchFamily="34" charset="-122"/>
                <a:ea typeface="微软雅黑" panose="020B0503020204020204" pitchFamily="34" charset="-122"/>
                <a:cs typeface="Calibri"/>
              </a:rPr>
              <a:t>年</a:t>
            </a:r>
            <a:r>
              <a:rPr lang="en-US" altLang="zh-CN" sz="1733" dirty="0">
                <a:solidFill>
                  <a:schemeClr val="tx1">
                    <a:lumMod val="65000"/>
                    <a:lumOff val="35000"/>
                  </a:schemeClr>
                </a:solidFill>
                <a:latin typeface="微软雅黑" panose="020B0503020204020204" pitchFamily="34" charset="-122"/>
                <a:ea typeface="微软雅黑" panose="020B0503020204020204" pitchFamily="34" charset="-122"/>
                <a:cs typeface="Calibri"/>
              </a:rPr>
              <a:t>5</a:t>
            </a:r>
            <a:r>
              <a:rPr lang="zh-CN" altLang="en-US" sz="1733" dirty="0">
                <a:solidFill>
                  <a:schemeClr val="tx1">
                    <a:lumMod val="65000"/>
                    <a:lumOff val="35000"/>
                  </a:schemeClr>
                </a:solidFill>
                <a:latin typeface="微软雅黑" panose="020B0503020204020204" pitchFamily="34" charset="-122"/>
                <a:ea typeface="微软雅黑" panose="020B0503020204020204" pitchFamily="34" charset="-122"/>
                <a:cs typeface="Calibri"/>
              </a:rPr>
              <a:t>月</a:t>
            </a:r>
            <a:r>
              <a:rPr lang="en-US" altLang="zh-CN" sz="1733" dirty="0">
                <a:solidFill>
                  <a:schemeClr val="tx1">
                    <a:lumMod val="65000"/>
                    <a:lumOff val="35000"/>
                  </a:schemeClr>
                </a:solidFill>
                <a:latin typeface="微软雅黑" panose="020B0503020204020204" pitchFamily="34" charset="-122"/>
                <a:ea typeface="微软雅黑" panose="020B0503020204020204" pitchFamily="34" charset="-122"/>
                <a:cs typeface="Calibri"/>
              </a:rPr>
              <a:t>29</a:t>
            </a:r>
            <a:r>
              <a:rPr lang="zh-CN" altLang="en-US" sz="1733" dirty="0">
                <a:solidFill>
                  <a:schemeClr val="tx1">
                    <a:lumMod val="65000"/>
                    <a:lumOff val="35000"/>
                  </a:schemeClr>
                </a:solidFill>
                <a:latin typeface="微软雅黑" panose="020B0503020204020204" pitchFamily="34" charset="-122"/>
                <a:ea typeface="微软雅黑" panose="020B0503020204020204" pitchFamily="34" charset="-122"/>
                <a:cs typeface="Calibri"/>
              </a:rPr>
              <a:t>日</a:t>
            </a:r>
            <a:endParaRPr sz="1733" dirty="0">
              <a:solidFill>
                <a:schemeClr val="tx1">
                  <a:lumMod val="65000"/>
                  <a:lumOff val="35000"/>
                </a:schemeClr>
              </a:solidFill>
              <a:latin typeface="微软雅黑" panose="020B0503020204020204" pitchFamily="34" charset="-122"/>
              <a:ea typeface="微软雅黑" panose="020B0503020204020204" pitchFamily="34" charset="-122"/>
              <a:cs typeface="Calibri"/>
            </a:endParaRPr>
          </a:p>
          <a:p>
            <a:pPr lvl="0" algn="ctr">
              <a:defRPr sz="1800"/>
            </a:pPr>
            <a:r>
              <a:rPr lang="zh-CN" altLang="en-US" sz="1733" dirty="0">
                <a:solidFill>
                  <a:schemeClr val="tx1">
                    <a:lumMod val="65000"/>
                    <a:lumOff val="35000"/>
                  </a:schemeClr>
                </a:solidFill>
                <a:latin typeface="微软雅黑" panose="020B0503020204020204" pitchFamily="34" charset="-122"/>
                <a:ea typeface="微软雅黑" panose="020B0503020204020204" pitchFamily="34" charset="-122"/>
                <a:cs typeface="Calibri"/>
              </a:rPr>
              <a:t>微信</a:t>
            </a:r>
            <a:r>
              <a:rPr sz="1733" dirty="0">
                <a:solidFill>
                  <a:schemeClr val="tx1">
                    <a:lumMod val="65000"/>
                    <a:lumOff val="35000"/>
                  </a:schemeClr>
                </a:solidFill>
                <a:latin typeface="微软雅黑" panose="020B0503020204020204" pitchFamily="34" charset="-122"/>
                <a:ea typeface="微软雅黑" panose="020B0503020204020204" pitchFamily="34" charset="-122"/>
                <a:cs typeface="Calibri"/>
              </a:rPr>
              <a:t>: </a:t>
            </a:r>
            <a:r>
              <a:rPr sz="1733" dirty="0" smtClean="0">
                <a:solidFill>
                  <a:schemeClr val="tx1">
                    <a:lumMod val="65000"/>
                    <a:lumOff val="35000"/>
                  </a:schemeClr>
                </a:solidFill>
                <a:latin typeface="微软雅黑" panose="020B0503020204020204" pitchFamily="34" charset="-122"/>
                <a:ea typeface="微软雅黑" panose="020B0503020204020204" pitchFamily="34" charset="-122"/>
                <a:cs typeface="Calibri"/>
              </a:rPr>
              <a:t>“</a:t>
            </a:r>
            <a:r>
              <a:rPr lang="en-US" altLang="zh-CN" sz="1733" dirty="0" smtClean="0">
                <a:solidFill>
                  <a:schemeClr val="tx1">
                    <a:lumMod val="65000"/>
                    <a:lumOff val="35000"/>
                  </a:schemeClr>
                </a:solidFill>
                <a:latin typeface="微软雅黑" panose="020B0503020204020204" pitchFamily="34" charset="-122"/>
                <a:ea typeface="微软雅黑" panose="020B0503020204020204" pitchFamily="34" charset="-122"/>
                <a:cs typeface="Calibri"/>
              </a:rPr>
              <a:t>san</a:t>
            </a:r>
            <a:r>
              <a:rPr sz="1733" dirty="0" smtClean="0">
                <a:solidFill>
                  <a:schemeClr val="tx1">
                    <a:lumMod val="65000"/>
                    <a:lumOff val="35000"/>
                  </a:schemeClr>
                </a:solidFill>
                <a:latin typeface="微软雅黑" panose="020B0503020204020204" pitchFamily="34" charset="-122"/>
                <a:ea typeface="微软雅黑" panose="020B0503020204020204" pitchFamily="34" charset="-122"/>
                <a:cs typeface="Calibri"/>
              </a:rPr>
              <a:t>”</a:t>
            </a:r>
            <a:endParaRPr sz="1733" dirty="0">
              <a:solidFill>
                <a:schemeClr val="tx1">
                  <a:lumMod val="65000"/>
                  <a:lumOff val="35000"/>
                </a:schemeClr>
              </a:solidFill>
              <a:latin typeface="微软雅黑" panose="020B0503020204020204" pitchFamily="34" charset="-122"/>
              <a:ea typeface="微软雅黑" panose="020B0503020204020204" pitchFamily="34" charset="-122"/>
              <a:cs typeface="Calibri"/>
            </a:endParaRPr>
          </a:p>
        </p:txBody>
      </p:sp>
      <p:sp>
        <p:nvSpPr>
          <p:cNvPr id="106" name="Shape 106"/>
          <p:cNvSpPr/>
          <p:nvPr/>
        </p:nvSpPr>
        <p:spPr>
          <a:xfrm>
            <a:off x="9771937" y="1479339"/>
            <a:ext cx="2207336" cy="533351"/>
          </a:xfrm>
          <a:prstGeom prst="rect">
            <a:avLst/>
          </a:prstGeom>
          <a:noFill/>
          <a:ln>
            <a:noFill/>
          </a:ln>
          <a:effectLst/>
          <a:extLst>
            <a:ext uri="{C572A759-6A51-4108-AA02-DFA0A04FC94B}">
              <ma14:wrappingTextBoxFlag xmlns="" xmlns:ma14="http://schemas.microsoft.com/office/mac/drawingml/2011/main" val="1"/>
            </a:ext>
          </a:extLst>
        </p:spPr>
        <p:txBody>
          <a:bodyPr wrap="none" lIns="0" tIns="0" rIns="0" bIns="0" numCol="1" anchor="ctr">
            <a:spAutoFit/>
          </a:bodyPr>
          <a:lstStyle/>
          <a:p>
            <a:pPr lvl="0" algn="ctr">
              <a:defRPr sz="1800"/>
            </a:pPr>
            <a:r>
              <a:rPr lang="zh-CN" altLang="en-US" sz="1733" dirty="0">
                <a:solidFill>
                  <a:schemeClr val="tx1">
                    <a:lumMod val="65000"/>
                    <a:lumOff val="35000"/>
                  </a:schemeClr>
                </a:solidFill>
                <a:latin typeface="微软雅黑" panose="020B0503020204020204" pitchFamily="34" charset="-122"/>
                <a:ea typeface="微软雅黑" panose="020B0503020204020204" pitchFamily="34" charset="-122"/>
                <a:cs typeface="Calibri"/>
              </a:rPr>
              <a:t>姓名</a:t>
            </a:r>
            <a:r>
              <a:rPr sz="1733" dirty="0">
                <a:solidFill>
                  <a:schemeClr val="tx1">
                    <a:lumMod val="65000"/>
                    <a:lumOff val="35000"/>
                  </a:schemeClr>
                </a:solidFill>
                <a:latin typeface="微软雅黑" panose="020B0503020204020204" pitchFamily="34" charset="-122"/>
                <a:ea typeface="微软雅黑" panose="020B0503020204020204" pitchFamily="34" charset="-122"/>
                <a:cs typeface="Calibri"/>
              </a:rPr>
              <a:t>: “</a:t>
            </a:r>
            <a:r>
              <a:rPr lang="zh-CN" altLang="en-US" sz="1733" dirty="0">
                <a:solidFill>
                  <a:schemeClr val="tx1">
                    <a:lumMod val="65000"/>
                    <a:lumOff val="35000"/>
                  </a:schemeClr>
                </a:solidFill>
                <a:latin typeface="微软雅黑" panose="020B0503020204020204" pitchFamily="34" charset="-122"/>
                <a:ea typeface="微软雅黑" panose="020B0503020204020204" pitchFamily="34" charset="-122"/>
                <a:cs typeface="Calibri"/>
              </a:rPr>
              <a:t>李四</a:t>
            </a:r>
            <a:r>
              <a:rPr sz="1733" dirty="0">
                <a:solidFill>
                  <a:schemeClr val="tx1">
                    <a:lumMod val="65000"/>
                    <a:lumOff val="35000"/>
                  </a:schemeClr>
                </a:solidFill>
                <a:latin typeface="微软雅黑" panose="020B0503020204020204" pitchFamily="34" charset="-122"/>
                <a:ea typeface="微软雅黑" panose="020B0503020204020204" pitchFamily="34" charset="-122"/>
                <a:cs typeface="Calibri"/>
              </a:rPr>
              <a:t>”</a:t>
            </a:r>
          </a:p>
          <a:p>
            <a:pPr lvl="0" algn="ctr">
              <a:defRPr sz="1800"/>
            </a:pPr>
            <a:r>
              <a:rPr lang="zh-CN" altLang="en-US" sz="1733" dirty="0">
                <a:solidFill>
                  <a:schemeClr val="tx1">
                    <a:lumMod val="65000"/>
                    <a:lumOff val="35000"/>
                  </a:schemeClr>
                </a:solidFill>
                <a:latin typeface="微软雅黑" panose="020B0503020204020204" pitchFamily="34" charset="-122"/>
                <a:ea typeface="微软雅黑" panose="020B0503020204020204" pitchFamily="34" charset="-122"/>
                <a:cs typeface="Calibri"/>
              </a:rPr>
              <a:t>生日</a:t>
            </a:r>
            <a:r>
              <a:rPr sz="1733" dirty="0">
                <a:solidFill>
                  <a:schemeClr val="tx1">
                    <a:lumMod val="65000"/>
                    <a:lumOff val="35000"/>
                  </a:schemeClr>
                </a:solidFill>
                <a:latin typeface="微软雅黑" panose="020B0503020204020204" pitchFamily="34" charset="-122"/>
                <a:ea typeface="微软雅黑" panose="020B0503020204020204" pitchFamily="34" charset="-122"/>
                <a:cs typeface="Calibri"/>
              </a:rPr>
              <a:t>:</a:t>
            </a:r>
            <a:r>
              <a:rPr lang="en-US" sz="1733" dirty="0">
                <a:solidFill>
                  <a:schemeClr val="tx1">
                    <a:lumMod val="65000"/>
                    <a:lumOff val="35000"/>
                  </a:schemeClr>
                </a:solidFill>
                <a:latin typeface="微软雅黑" panose="020B0503020204020204" pitchFamily="34" charset="-122"/>
                <a:ea typeface="微软雅黑" panose="020B0503020204020204" pitchFamily="34" charset="-122"/>
                <a:cs typeface="Calibri"/>
              </a:rPr>
              <a:t>  </a:t>
            </a:r>
            <a:r>
              <a:rPr sz="1733" dirty="0">
                <a:solidFill>
                  <a:schemeClr val="tx1">
                    <a:lumMod val="65000"/>
                    <a:lumOff val="35000"/>
                  </a:schemeClr>
                </a:solidFill>
                <a:latin typeface="微软雅黑" panose="020B0503020204020204" pitchFamily="34" charset="-122"/>
                <a:ea typeface="微软雅黑" panose="020B0503020204020204" pitchFamily="34" charset="-122"/>
                <a:cs typeface="Calibri"/>
              </a:rPr>
              <a:t>1975</a:t>
            </a:r>
            <a:r>
              <a:rPr lang="zh-CN" altLang="en-US" sz="1733" dirty="0">
                <a:solidFill>
                  <a:schemeClr val="tx1">
                    <a:lumMod val="65000"/>
                    <a:lumOff val="35000"/>
                  </a:schemeClr>
                </a:solidFill>
                <a:latin typeface="微软雅黑" panose="020B0503020204020204" pitchFamily="34" charset="-122"/>
                <a:ea typeface="微软雅黑" panose="020B0503020204020204" pitchFamily="34" charset="-122"/>
                <a:cs typeface="Calibri"/>
              </a:rPr>
              <a:t>年</a:t>
            </a:r>
            <a:r>
              <a:rPr lang="en-US" altLang="zh-CN" sz="1733" dirty="0">
                <a:solidFill>
                  <a:schemeClr val="tx1">
                    <a:lumMod val="65000"/>
                    <a:lumOff val="35000"/>
                  </a:schemeClr>
                </a:solidFill>
                <a:latin typeface="微软雅黑" panose="020B0503020204020204" pitchFamily="34" charset="-122"/>
                <a:ea typeface="微软雅黑" panose="020B0503020204020204" pitchFamily="34" charset="-122"/>
                <a:cs typeface="Calibri"/>
              </a:rPr>
              <a:t>11</a:t>
            </a:r>
            <a:r>
              <a:rPr lang="zh-CN" altLang="en-US" sz="1733" dirty="0">
                <a:solidFill>
                  <a:schemeClr val="tx1">
                    <a:lumMod val="65000"/>
                    <a:lumOff val="35000"/>
                  </a:schemeClr>
                </a:solidFill>
                <a:latin typeface="微软雅黑" panose="020B0503020204020204" pitchFamily="34" charset="-122"/>
                <a:ea typeface="微软雅黑" panose="020B0503020204020204" pitchFamily="34" charset="-122"/>
                <a:cs typeface="Calibri"/>
              </a:rPr>
              <a:t>月</a:t>
            </a:r>
            <a:r>
              <a:rPr lang="en-US" altLang="zh-CN" sz="1733" dirty="0">
                <a:solidFill>
                  <a:schemeClr val="tx1">
                    <a:lumMod val="65000"/>
                    <a:lumOff val="35000"/>
                  </a:schemeClr>
                </a:solidFill>
                <a:latin typeface="微软雅黑" panose="020B0503020204020204" pitchFamily="34" charset="-122"/>
                <a:ea typeface="微软雅黑" panose="020B0503020204020204" pitchFamily="34" charset="-122"/>
                <a:cs typeface="Calibri"/>
              </a:rPr>
              <a:t>5</a:t>
            </a:r>
            <a:r>
              <a:rPr lang="zh-CN" altLang="en-US" sz="1733" dirty="0">
                <a:solidFill>
                  <a:schemeClr val="tx1">
                    <a:lumMod val="65000"/>
                    <a:lumOff val="35000"/>
                  </a:schemeClr>
                </a:solidFill>
                <a:latin typeface="微软雅黑" panose="020B0503020204020204" pitchFamily="34" charset="-122"/>
                <a:ea typeface="微软雅黑" panose="020B0503020204020204" pitchFamily="34" charset="-122"/>
                <a:cs typeface="Calibri"/>
              </a:rPr>
              <a:t>日</a:t>
            </a:r>
            <a:endParaRPr sz="1733" dirty="0">
              <a:solidFill>
                <a:schemeClr val="tx1">
                  <a:lumMod val="65000"/>
                  <a:lumOff val="35000"/>
                </a:schemeClr>
              </a:solidFill>
              <a:latin typeface="微软雅黑" panose="020B0503020204020204" pitchFamily="34" charset="-122"/>
              <a:ea typeface="微软雅黑" panose="020B0503020204020204" pitchFamily="34" charset="-122"/>
              <a:cs typeface="Calibri"/>
            </a:endParaRPr>
          </a:p>
        </p:txBody>
      </p:sp>
      <p:sp>
        <p:nvSpPr>
          <p:cNvPr id="109" name="Shape 109"/>
          <p:cNvSpPr/>
          <p:nvPr/>
        </p:nvSpPr>
        <p:spPr>
          <a:xfrm>
            <a:off x="7614765" y="3807028"/>
            <a:ext cx="1976446" cy="533351"/>
          </a:xfrm>
          <a:prstGeom prst="rect">
            <a:avLst/>
          </a:prstGeom>
          <a:noFill/>
          <a:ln>
            <a:noFill/>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2400"/>
            </a:lvl1pPr>
          </a:lstStyle>
          <a:p>
            <a:pPr lvl="0" algn="ctr">
              <a:defRPr sz="1800"/>
            </a:pPr>
            <a:r>
              <a:rPr lang="zh-CN" altLang="en-US" sz="1733" dirty="0" smtClean="0">
                <a:solidFill>
                  <a:schemeClr val="tx1">
                    <a:lumMod val="65000"/>
                    <a:lumOff val="35000"/>
                  </a:schemeClr>
                </a:solidFill>
                <a:latin typeface="微软雅黑" panose="020B0503020204020204" pitchFamily="34" charset="-122"/>
                <a:ea typeface="微软雅黑" panose="020B0503020204020204" pitchFamily="34" charset="-122"/>
                <a:cs typeface="Calibri"/>
              </a:rPr>
              <a:t>开始日期</a:t>
            </a:r>
            <a:r>
              <a:rPr sz="1733" dirty="0" smtClean="0">
                <a:solidFill>
                  <a:schemeClr val="tx1">
                    <a:lumMod val="65000"/>
                    <a:lumOff val="35000"/>
                  </a:schemeClr>
                </a:solidFill>
                <a:latin typeface="微软雅黑" panose="020B0503020204020204" pitchFamily="34" charset="-122"/>
                <a:ea typeface="微软雅黑" panose="020B0503020204020204" pitchFamily="34" charset="-122"/>
                <a:cs typeface="Calibri"/>
              </a:rPr>
              <a:t>: </a:t>
            </a:r>
            <a:r>
              <a:rPr lang="en-US" sz="1733" dirty="0">
                <a:solidFill>
                  <a:schemeClr val="tx1">
                    <a:lumMod val="65000"/>
                    <a:lumOff val="35000"/>
                  </a:schemeClr>
                </a:solidFill>
                <a:latin typeface="微软雅黑" panose="020B0503020204020204" pitchFamily="34" charset="-122"/>
                <a:ea typeface="微软雅黑" panose="020B0503020204020204" pitchFamily="34" charset="-122"/>
                <a:cs typeface="Calibri"/>
              </a:rPr>
              <a:t/>
            </a:r>
            <a:br>
              <a:rPr lang="en-US" sz="1733" dirty="0">
                <a:solidFill>
                  <a:schemeClr val="tx1">
                    <a:lumMod val="65000"/>
                    <a:lumOff val="35000"/>
                  </a:schemeClr>
                </a:solidFill>
                <a:latin typeface="微软雅黑" panose="020B0503020204020204" pitchFamily="34" charset="-122"/>
                <a:ea typeface="微软雅黑" panose="020B0503020204020204" pitchFamily="34" charset="-122"/>
                <a:cs typeface="Calibri"/>
              </a:rPr>
            </a:br>
            <a:r>
              <a:rPr sz="1733" dirty="0">
                <a:solidFill>
                  <a:schemeClr val="tx1">
                    <a:lumMod val="65000"/>
                    <a:lumOff val="35000"/>
                  </a:schemeClr>
                </a:solidFill>
                <a:latin typeface="微软雅黑" panose="020B0503020204020204" pitchFamily="34" charset="-122"/>
                <a:ea typeface="微软雅黑" panose="020B0503020204020204" pitchFamily="34" charset="-122"/>
                <a:cs typeface="Calibri"/>
              </a:rPr>
              <a:t>2011</a:t>
            </a:r>
            <a:r>
              <a:rPr lang="zh-CN" altLang="en-US" sz="1733" dirty="0">
                <a:solidFill>
                  <a:schemeClr val="tx1">
                    <a:lumMod val="65000"/>
                    <a:lumOff val="35000"/>
                  </a:schemeClr>
                </a:solidFill>
                <a:latin typeface="微软雅黑" panose="020B0503020204020204" pitchFamily="34" charset="-122"/>
                <a:ea typeface="微软雅黑" panose="020B0503020204020204" pitchFamily="34" charset="-122"/>
                <a:cs typeface="Calibri"/>
              </a:rPr>
              <a:t>年</a:t>
            </a:r>
            <a:r>
              <a:rPr lang="en-US" altLang="zh-CN" sz="1733" dirty="0">
                <a:solidFill>
                  <a:schemeClr val="tx1">
                    <a:lumMod val="65000"/>
                    <a:lumOff val="35000"/>
                  </a:schemeClr>
                </a:solidFill>
                <a:latin typeface="微软雅黑" panose="020B0503020204020204" pitchFamily="34" charset="-122"/>
                <a:ea typeface="微软雅黑" panose="020B0503020204020204" pitchFamily="34" charset="-122"/>
                <a:cs typeface="Calibri"/>
              </a:rPr>
              <a:t>1</a:t>
            </a:r>
            <a:r>
              <a:rPr lang="zh-CN" altLang="en-US" sz="1733" dirty="0">
                <a:solidFill>
                  <a:schemeClr val="tx1">
                    <a:lumMod val="65000"/>
                    <a:lumOff val="35000"/>
                  </a:schemeClr>
                </a:solidFill>
                <a:latin typeface="微软雅黑" panose="020B0503020204020204" pitchFamily="34" charset="-122"/>
                <a:ea typeface="微软雅黑" panose="020B0503020204020204" pitchFamily="34" charset="-122"/>
                <a:cs typeface="Calibri"/>
              </a:rPr>
              <a:t>月</a:t>
            </a:r>
            <a:r>
              <a:rPr lang="en-US" altLang="zh-CN" sz="1733" dirty="0">
                <a:solidFill>
                  <a:schemeClr val="tx1">
                    <a:lumMod val="65000"/>
                    <a:lumOff val="35000"/>
                  </a:schemeClr>
                </a:solidFill>
                <a:latin typeface="微软雅黑" panose="020B0503020204020204" pitchFamily="34" charset="-122"/>
                <a:ea typeface="微软雅黑" panose="020B0503020204020204" pitchFamily="34" charset="-122"/>
                <a:cs typeface="Calibri"/>
              </a:rPr>
              <a:t>10</a:t>
            </a:r>
            <a:r>
              <a:rPr lang="zh-CN" altLang="en-US" sz="1733" dirty="0">
                <a:solidFill>
                  <a:schemeClr val="tx1">
                    <a:lumMod val="65000"/>
                    <a:lumOff val="35000"/>
                  </a:schemeClr>
                </a:solidFill>
                <a:latin typeface="微软雅黑" panose="020B0503020204020204" pitchFamily="34" charset="-122"/>
                <a:ea typeface="微软雅黑" panose="020B0503020204020204" pitchFamily="34" charset="-122"/>
                <a:cs typeface="Calibri"/>
              </a:rPr>
              <a:t>日</a:t>
            </a:r>
            <a:endParaRPr sz="1733" dirty="0">
              <a:solidFill>
                <a:schemeClr val="tx1">
                  <a:lumMod val="65000"/>
                  <a:lumOff val="35000"/>
                </a:schemeClr>
              </a:solidFill>
              <a:latin typeface="微软雅黑" panose="020B0503020204020204" pitchFamily="34" charset="-122"/>
              <a:ea typeface="微软雅黑" panose="020B0503020204020204" pitchFamily="34" charset="-122"/>
              <a:cs typeface="Calibri"/>
            </a:endParaRPr>
          </a:p>
        </p:txBody>
      </p:sp>
      <p:sp>
        <p:nvSpPr>
          <p:cNvPr id="112" name="Shape 112"/>
          <p:cNvSpPr/>
          <p:nvPr/>
        </p:nvSpPr>
        <p:spPr>
          <a:xfrm>
            <a:off x="9497302" y="5130523"/>
            <a:ext cx="1587229" cy="533351"/>
          </a:xfrm>
          <a:prstGeom prst="rect">
            <a:avLst/>
          </a:prstGeom>
          <a:noFill/>
          <a:ln>
            <a:noFill/>
          </a:ln>
          <a:effectLst/>
          <a:extLst>
            <a:ext uri="{C572A759-6A51-4108-AA02-DFA0A04FC94B}">
              <ma14:wrappingTextBoxFlag xmlns="" xmlns:ma14="http://schemas.microsoft.com/office/mac/drawingml/2011/main" val="1"/>
            </a:ext>
          </a:extLst>
        </p:spPr>
        <p:txBody>
          <a:bodyPr wrap="none" lIns="0" tIns="0" rIns="0" bIns="0" numCol="1" anchor="ctr">
            <a:spAutoFit/>
          </a:bodyPr>
          <a:lstStyle/>
          <a:p>
            <a:pPr lvl="0" algn="ctr">
              <a:defRPr sz="1800"/>
            </a:pPr>
            <a:r>
              <a:rPr lang="zh-CN" altLang="en-US" sz="1733" dirty="0">
                <a:solidFill>
                  <a:schemeClr val="tx1">
                    <a:lumMod val="65000"/>
                    <a:lumOff val="35000"/>
                  </a:schemeClr>
                </a:solidFill>
                <a:latin typeface="微软雅黑" panose="020B0503020204020204" pitchFamily="34" charset="-122"/>
                <a:ea typeface="微软雅黑" panose="020B0503020204020204" pitchFamily="34" charset="-122"/>
                <a:cs typeface="Calibri"/>
              </a:rPr>
              <a:t>品牌</a:t>
            </a:r>
            <a:r>
              <a:rPr sz="1733" dirty="0">
                <a:solidFill>
                  <a:schemeClr val="tx1">
                    <a:lumMod val="65000"/>
                    <a:lumOff val="35000"/>
                  </a:schemeClr>
                </a:solidFill>
                <a:latin typeface="微软雅黑" panose="020B0503020204020204" pitchFamily="34" charset="-122"/>
                <a:ea typeface="微软雅黑" panose="020B0503020204020204" pitchFamily="34" charset="-122"/>
                <a:cs typeface="Calibri"/>
              </a:rPr>
              <a:t>: “Volvo”</a:t>
            </a:r>
          </a:p>
          <a:p>
            <a:pPr lvl="0" algn="ctr">
              <a:defRPr sz="1800"/>
            </a:pPr>
            <a:r>
              <a:rPr lang="zh-CN" altLang="en-US" sz="1733" dirty="0">
                <a:solidFill>
                  <a:schemeClr val="tx1">
                    <a:lumMod val="65000"/>
                    <a:lumOff val="35000"/>
                  </a:schemeClr>
                </a:solidFill>
                <a:latin typeface="微软雅黑" panose="020B0503020204020204" pitchFamily="34" charset="-122"/>
                <a:ea typeface="微软雅黑" panose="020B0503020204020204" pitchFamily="34" charset="-122"/>
                <a:cs typeface="Calibri"/>
              </a:rPr>
              <a:t>型号</a:t>
            </a:r>
            <a:r>
              <a:rPr sz="1733" dirty="0">
                <a:solidFill>
                  <a:schemeClr val="tx1">
                    <a:lumMod val="65000"/>
                    <a:lumOff val="35000"/>
                  </a:schemeClr>
                </a:solidFill>
                <a:latin typeface="微软雅黑" panose="020B0503020204020204" pitchFamily="34" charset="-122"/>
                <a:ea typeface="微软雅黑" panose="020B0503020204020204" pitchFamily="34" charset="-122"/>
                <a:cs typeface="Calibri"/>
              </a:rPr>
              <a:t>: “V70”</a:t>
            </a:r>
          </a:p>
        </p:txBody>
      </p:sp>
      <p:sp>
        <p:nvSpPr>
          <p:cNvPr id="116" name="Shape 116"/>
          <p:cNvSpPr>
            <a:spLocks noGrp="1"/>
          </p:cNvSpPr>
          <p:nvPr>
            <p:ph idx="4294967295"/>
          </p:nvPr>
        </p:nvSpPr>
        <p:spPr>
          <a:xfrm>
            <a:off x="840477" y="2298945"/>
            <a:ext cx="3481979" cy="2355938"/>
          </a:xfrm>
          <a:prstGeom prst="rect">
            <a:avLst/>
          </a:prstGeom>
        </p:spPr>
        <p:txBody>
          <a:bodyPr anchor="t">
            <a:noAutofit/>
          </a:bodyPr>
          <a:lstStyle/>
          <a:p>
            <a:pPr marL="0" indent="0" defTabSz="288465">
              <a:spcBef>
                <a:spcPts val="1600"/>
              </a:spcBef>
              <a:buSzPct val="175000"/>
              <a:buNone/>
              <a:defRPr sz="1800"/>
            </a:pPr>
            <a:r>
              <a:rPr lang="zh-CN" altLang="en-US" sz="1800" b="1" dirty="0" smtClean="0">
                <a:uFill>
                  <a:solidFill/>
                </a:uFill>
                <a:latin typeface="微软雅黑" panose="020B0503020204020204" pitchFamily="34" charset="-122"/>
                <a:ea typeface="微软雅黑" panose="020B0503020204020204" pitchFamily="34" charset="-122"/>
              </a:rPr>
              <a:t>节点</a:t>
            </a:r>
            <a:endParaRPr lang="en-US" altLang="zh-CN" sz="1800" b="1" dirty="0">
              <a:uFill>
                <a:solidFill/>
              </a:uFill>
              <a:latin typeface="微软雅黑" panose="020B0503020204020204" pitchFamily="34" charset="-122"/>
              <a:ea typeface="微软雅黑" panose="020B0503020204020204" pitchFamily="34" charset="-122"/>
            </a:endParaRPr>
          </a:p>
          <a:p>
            <a:pPr defTabSz="288465">
              <a:spcBef>
                <a:spcPts val="267"/>
              </a:spcBef>
              <a:buSzPct val="105000"/>
              <a:defRPr sz="1800"/>
            </a:pPr>
            <a:r>
              <a:rPr lang="zh-CN" altLang="en-US" sz="1800" dirty="0" smtClean="0">
                <a:uFill>
                  <a:solidFill/>
                </a:uFill>
                <a:latin typeface="微软雅黑" panose="020B0503020204020204" pitchFamily="34" charset="-122"/>
                <a:ea typeface="微软雅黑" panose="020B0503020204020204" pitchFamily="34" charset="-122"/>
              </a:rPr>
              <a:t>图</a:t>
            </a:r>
            <a:r>
              <a:rPr lang="zh-CN" altLang="en-US" sz="1800" dirty="0">
                <a:uFill>
                  <a:solidFill/>
                </a:uFill>
                <a:latin typeface="微软雅黑" panose="020B0503020204020204" pitchFamily="34" charset="-122"/>
                <a:ea typeface="微软雅黑" panose="020B0503020204020204" pitchFamily="34" charset="-122"/>
              </a:rPr>
              <a:t>中的对象</a:t>
            </a:r>
            <a:endParaRPr lang="en-US" sz="1800" dirty="0">
              <a:uFill>
                <a:solidFill/>
              </a:uFill>
              <a:latin typeface="微软雅黑" panose="020B0503020204020204" pitchFamily="34" charset="-122"/>
              <a:ea typeface="微软雅黑" panose="020B0503020204020204" pitchFamily="34" charset="-122"/>
            </a:endParaRPr>
          </a:p>
          <a:p>
            <a:pPr defTabSz="288465">
              <a:spcBef>
                <a:spcPts val="267"/>
              </a:spcBef>
              <a:buSzPct val="105000"/>
              <a:defRPr sz="1800"/>
            </a:pPr>
            <a:r>
              <a:rPr lang="zh-CN" altLang="en-US" sz="1800" dirty="0" smtClean="0">
                <a:uFill>
                  <a:solidFill/>
                </a:uFill>
                <a:latin typeface="微软雅黑" panose="020B0503020204020204" pitchFamily="34" charset="-122"/>
                <a:ea typeface="微软雅黑" panose="020B0503020204020204" pitchFamily="34" charset="-122"/>
              </a:rPr>
              <a:t>可带若干</a:t>
            </a:r>
            <a:r>
              <a:rPr lang="zh-CN" altLang="en-US" sz="1800" dirty="0">
                <a:uFill>
                  <a:solidFill/>
                </a:uFill>
                <a:latin typeface="微软雅黑" panose="020B0503020204020204" pitchFamily="34" charset="-122"/>
                <a:ea typeface="微软雅黑" panose="020B0503020204020204" pitchFamily="34" charset="-122"/>
              </a:rPr>
              <a:t>名</a:t>
            </a:r>
            <a:r>
              <a:rPr lang="en-US" altLang="zh-CN" sz="1800" dirty="0">
                <a:uFill>
                  <a:solidFill/>
                </a:uFill>
                <a:latin typeface="微软雅黑" panose="020B0503020204020204" pitchFamily="34" charset="-122"/>
                <a:ea typeface="微软雅黑" panose="020B0503020204020204" pitchFamily="34" charset="-122"/>
              </a:rPr>
              <a:t>-</a:t>
            </a:r>
            <a:r>
              <a:rPr lang="zh-CN" altLang="en-US" sz="1800" dirty="0" smtClean="0">
                <a:uFill>
                  <a:solidFill/>
                </a:uFill>
                <a:latin typeface="微软雅黑" panose="020B0503020204020204" pitchFamily="34" charset="-122"/>
                <a:ea typeface="微软雅黑" panose="020B0503020204020204" pitchFamily="34" charset="-122"/>
              </a:rPr>
              <a:t>值属性</a:t>
            </a:r>
            <a:endParaRPr lang="en-US" sz="1800" i="1" dirty="0">
              <a:uFill>
                <a:solidFill/>
              </a:uFill>
              <a:latin typeface="微软雅黑" panose="020B0503020204020204" pitchFamily="34" charset="-122"/>
              <a:ea typeface="微软雅黑" panose="020B0503020204020204" pitchFamily="34" charset="-122"/>
            </a:endParaRPr>
          </a:p>
          <a:p>
            <a:pPr defTabSz="288465">
              <a:spcBef>
                <a:spcPts val="267"/>
              </a:spcBef>
              <a:buSzPct val="105000"/>
              <a:defRPr sz="1800"/>
            </a:pPr>
            <a:r>
              <a:rPr lang="zh-CN" altLang="en-US" sz="1800" dirty="0" smtClean="0">
                <a:uFill>
                  <a:solidFill/>
                </a:uFill>
                <a:latin typeface="微软雅黑" panose="020B0503020204020204" pitchFamily="34" charset="-122"/>
                <a:ea typeface="微软雅黑" panose="020B0503020204020204" pitchFamily="34" charset="-122"/>
              </a:rPr>
              <a:t>可带</a:t>
            </a:r>
            <a:r>
              <a:rPr lang="zh-CN" altLang="en-US" sz="1800" dirty="0">
                <a:uFill>
                  <a:solidFill/>
                </a:uFill>
                <a:latin typeface="微软雅黑" panose="020B0503020204020204" pitchFamily="34" charset="-122"/>
                <a:ea typeface="微软雅黑" panose="020B0503020204020204" pitchFamily="34" charset="-122"/>
              </a:rPr>
              <a:t>标签</a:t>
            </a:r>
            <a:endParaRPr sz="1800" dirty="0">
              <a:uFill>
                <a:solidFill/>
              </a:uFill>
              <a:latin typeface="微软雅黑" panose="020B0503020204020204" pitchFamily="34" charset="-122"/>
              <a:ea typeface="微软雅黑" panose="020B0503020204020204" pitchFamily="34" charset="-122"/>
            </a:endParaRPr>
          </a:p>
          <a:p>
            <a:pPr marL="0" indent="0" defTabSz="288465">
              <a:spcBef>
                <a:spcPts val="1600"/>
              </a:spcBef>
              <a:buSzPct val="175000"/>
              <a:buNone/>
              <a:defRPr sz="1800"/>
            </a:pPr>
            <a:r>
              <a:rPr lang="zh-CN" altLang="en-US" sz="1800" b="1" dirty="0">
                <a:uFill>
                  <a:solidFill/>
                </a:uFill>
                <a:latin typeface="微软雅黑" panose="020B0503020204020204" pitchFamily="34" charset="-122"/>
                <a:ea typeface="微软雅黑" panose="020B0503020204020204" pitchFamily="34" charset="-122"/>
              </a:rPr>
              <a:t>关系</a:t>
            </a:r>
            <a:endParaRPr lang="en-US" sz="1800" b="1" dirty="0">
              <a:uFill>
                <a:solidFill/>
              </a:uFill>
              <a:latin typeface="微软雅黑" panose="020B0503020204020204" pitchFamily="34" charset="-122"/>
              <a:ea typeface="微软雅黑" panose="020B0503020204020204" pitchFamily="34" charset="-122"/>
            </a:endParaRPr>
          </a:p>
          <a:p>
            <a:pPr defTabSz="288465">
              <a:spcBef>
                <a:spcPts val="267"/>
              </a:spcBef>
              <a:buSzPct val="100000"/>
              <a:defRPr sz="1800"/>
            </a:pPr>
            <a:r>
              <a:rPr lang="zh-CN" altLang="en-US" sz="1800" dirty="0" smtClean="0">
                <a:uFill>
                  <a:solidFill/>
                </a:uFill>
                <a:latin typeface="微软雅黑" panose="020B0503020204020204" pitchFamily="34" charset="-122"/>
                <a:ea typeface="微软雅黑" panose="020B0503020204020204" pitchFamily="34" charset="-122"/>
              </a:rPr>
              <a:t>连接节点（有类型、带方向）</a:t>
            </a:r>
            <a:endParaRPr lang="en-US" sz="1800" dirty="0">
              <a:uFill>
                <a:solidFill/>
              </a:uFill>
              <a:latin typeface="微软雅黑" panose="020B0503020204020204" pitchFamily="34" charset="-122"/>
              <a:ea typeface="微软雅黑" panose="020B0503020204020204" pitchFamily="34" charset="-122"/>
            </a:endParaRPr>
          </a:p>
          <a:p>
            <a:pPr defTabSz="288465">
              <a:spcBef>
                <a:spcPts val="267"/>
              </a:spcBef>
              <a:buSzPct val="100000"/>
              <a:defRPr sz="1800"/>
            </a:pPr>
            <a:r>
              <a:rPr lang="zh-CN" altLang="en-US" sz="1800" dirty="0" smtClean="0">
                <a:uFill>
                  <a:solidFill/>
                </a:uFill>
                <a:latin typeface="微软雅黑" panose="020B0503020204020204" pitchFamily="34" charset="-122"/>
                <a:ea typeface="微软雅黑" panose="020B0503020204020204" pitchFamily="34" charset="-122"/>
              </a:rPr>
              <a:t>可带若干</a:t>
            </a:r>
            <a:r>
              <a:rPr lang="zh-CN" altLang="en-US" sz="1800" dirty="0">
                <a:uFill>
                  <a:solidFill/>
                </a:uFill>
                <a:latin typeface="微软雅黑" panose="020B0503020204020204" pitchFamily="34" charset="-122"/>
                <a:ea typeface="微软雅黑" panose="020B0503020204020204" pitchFamily="34" charset="-122"/>
              </a:rPr>
              <a:t>名</a:t>
            </a:r>
            <a:r>
              <a:rPr lang="en-US" altLang="zh-CN" sz="1800" dirty="0">
                <a:uFill>
                  <a:solidFill/>
                </a:uFill>
                <a:latin typeface="微软雅黑" panose="020B0503020204020204" pitchFamily="34" charset="-122"/>
                <a:ea typeface="微软雅黑" panose="020B0503020204020204" pitchFamily="34" charset="-122"/>
              </a:rPr>
              <a:t>-</a:t>
            </a:r>
            <a:r>
              <a:rPr lang="zh-CN" altLang="en-US" sz="1800" dirty="0" smtClean="0">
                <a:uFill>
                  <a:solidFill/>
                </a:uFill>
                <a:latin typeface="微软雅黑" panose="020B0503020204020204" pitchFamily="34" charset="-122"/>
                <a:ea typeface="微软雅黑" panose="020B0503020204020204" pitchFamily="34" charset="-122"/>
              </a:rPr>
              <a:t>值</a:t>
            </a:r>
            <a:r>
              <a:rPr lang="zh-CN" altLang="en-US" sz="1800" dirty="0">
                <a:uFill>
                  <a:solidFill/>
                </a:uFill>
                <a:latin typeface="微软雅黑" panose="020B0503020204020204" pitchFamily="34" charset="-122"/>
                <a:ea typeface="微软雅黑" panose="020B0503020204020204" pitchFamily="34" charset="-122"/>
              </a:rPr>
              <a:t>属性</a:t>
            </a:r>
            <a:endParaRPr lang="en-US" sz="1800" i="1" dirty="0">
              <a:uFill>
                <a:solidFill/>
              </a:uFill>
              <a:latin typeface="微软雅黑" panose="020B0503020204020204" pitchFamily="34" charset="-122"/>
              <a:ea typeface="微软雅黑" panose="020B0503020204020204" pitchFamily="34" charset="-122"/>
            </a:endParaRPr>
          </a:p>
        </p:txBody>
      </p:sp>
      <p:grpSp>
        <p:nvGrpSpPr>
          <p:cNvPr id="14" name="Group 13"/>
          <p:cNvGrpSpPr/>
          <p:nvPr/>
        </p:nvGrpSpPr>
        <p:grpSpPr>
          <a:xfrm>
            <a:off x="6790763" y="2175223"/>
            <a:ext cx="3389764" cy="417634"/>
            <a:chOff x="5046210" y="1662203"/>
            <a:chExt cx="2411928" cy="313225"/>
          </a:xfrm>
        </p:grpSpPr>
        <p:sp>
          <p:nvSpPr>
            <p:cNvPr id="91" name="Shape 91"/>
            <p:cNvSpPr/>
            <p:nvPr/>
          </p:nvSpPr>
          <p:spPr>
            <a:xfrm>
              <a:off x="5046210" y="1754994"/>
              <a:ext cx="2411928" cy="142220"/>
            </a:xfrm>
            <a:prstGeom prst="rightArrow">
              <a:avLst>
                <a:gd name="adj1" fmla="val 33333"/>
                <a:gd name="adj2" fmla="val 122222"/>
              </a:avLst>
            </a:prstGeom>
            <a:solidFill>
              <a:schemeClr val="bg1">
                <a:lumMod val="65000"/>
              </a:schemeClr>
            </a:solidFill>
            <a:ln w="50800">
              <a:solidFill>
                <a:schemeClr val="bg1">
                  <a:lumMod val="65000"/>
                </a:schemeClr>
              </a:solidFill>
              <a:round/>
            </a:ln>
            <a:effectLst/>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sz="5333">
                <a:latin typeface="微软雅黑" panose="020B0503020204020204" pitchFamily="34" charset="-122"/>
                <a:ea typeface="微软雅黑" panose="020B0503020204020204" pitchFamily="34" charset="-122"/>
                <a:cs typeface="Calibri"/>
              </a:endParaRPr>
            </a:p>
          </p:txBody>
        </p:sp>
        <p:sp>
          <p:nvSpPr>
            <p:cNvPr id="46" name="Rounded Rectangle 45"/>
            <p:cNvSpPr/>
            <p:nvPr/>
          </p:nvSpPr>
          <p:spPr>
            <a:xfrm>
              <a:off x="5950718" y="1662203"/>
              <a:ext cx="769898" cy="313225"/>
            </a:xfrm>
            <a:prstGeom prst="roundRect">
              <a:avLst/>
            </a:prstGeom>
            <a:solidFill>
              <a:schemeClr val="bg1">
                <a:lumMod val="95000"/>
              </a:schemeClr>
            </a:solidFill>
            <a:ln w="317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wrap="square" lIns="121920" tIns="24384" rIns="121920" bIns="24384" anchor="ctr" anchorCtr="1">
              <a:spAutoFit/>
            </a:bodyPr>
            <a:lstStyle/>
            <a:p>
              <a:r>
                <a:rPr lang="zh-CN" altLang="en-US" sz="2133" dirty="0">
                  <a:solidFill>
                    <a:schemeClr val="tx1">
                      <a:lumMod val="50000"/>
                      <a:lumOff val="50000"/>
                    </a:schemeClr>
                  </a:solidFill>
                  <a:latin typeface="微软雅黑" panose="020B0503020204020204" pitchFamily="34" charset="-122"/>
                  <a:ea typeface="微软雅黑" panose="020B0503020204020204" pitchFamily="34" charset="-122"/>
                </a:rPr>
                <a:t>爱</a:t>
              </a:r>
              <a:endParaRPr lang="en-US" sz="2133" dirty="0">
                <a:latin typeface="微软雅黑" panose="020B0503020204020204" pitchFamily="34" charset="-122"/>
                <a:ea typeface="微软雅黑" panose="020B0503020204020204" pitchFamily="34" charset="-122"/>
              </a:endParaRPr>
            </a:p>
          </p:txBody>
        </p:sp>
      </p:grpSp>
      <p:grpSp>
        <p:nvGrpSpPr>
          <p:cNvPr id="13" name="Group 12"/>
          <p:cNvGrpSpPr/>
          <p:nvPr/>
        </p:nvGrpSpPr>
        <p:grpSpPr>
          <a:xfrm>
            <a:off x="7231170" y="2715039"/>
            <a:ext cx="3489188" cy="417634"/>
            <a:chOff x="5107935" y="2090156"/>
            <a:chExt cx="2819800" cy="313225"/>
          </a:xfrm>
        </p:grpSpPr>
        <p:sp>
          <p:nvSpPr>
            <p:cNvPr id="89" name="Shape 89"/>
            <p:cNvSpPr/>
            <p:nvPr/>
          </p:nvSpPr>
          <p:spPr>
            <a:xfrm rot="10800000">
              <a:off x="5107935" y="2185140"/>
              <a:ext cx="2819800" cy="137109"/>
            </a:xfrm>
            <a:prstGeom prst="rightArrow">
              <a:avLst>
                <a:gd name="adj1" fmla="val 33333"/>
                <a:gd name="adj2" fmla="val 122222"/>
              </a:avLst>
            </a:prstGeom>
            <a:solidFill>
              <a:schemeClr val="bg1">
                <a:lumMod val="65000"/>
              </a:schemeClr>
            </a:solidFill>
            <a:ln w="50800">
              <a:solidFill>
                <a:schemeClr val="bg1">
                  <a:lumMod val="65000"/>
                </a:schemeClr>
              </a:solidFill>
              <a:round/>
            </a:ln>
            <a:effectLst/>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sz="5333">
                <a:latin typeface="微软雅黑" panose="020B0503020204020204" pitchFamily="34" charset="-122"/>
                <a:ea typeface="微软雅黑" panose="020B0503020204020204" pitchFamily="34" charset="-122"/>
                <a:cs typeface="Calibri"/>
              </a:endParaRPr>
            </a:p>
          </p:txBody>
        </p:sp>
        <p:sp>
          <p:nvSpPr>
            <p:cNvPr id="47" name="Rounded Rectangle 46"/>
            <p:cNvSpPr/>
            <p:nvPr/>
          </p:nvSpPr>
          <p:spPr>
            <a:xfrm>
              <a:off x="5779352" y="2090156"/>
              <a:ext cx="874446" cy="313225"/>
            </a:xfrm>
            <a:prstGeom prst="roundRect">
              <a:avLst/>
            </a:prstGeom>
            <a:solidFill>
              <a:schemeClr val="bg1">
                <a:lumMod val="95000"/>
              </a:schemeClr>
            </a:solidFill>
            <a:ln w="317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wrap="square" lIns="121920" tIns="24384" rIns="121920" bIns="24384" anchor="ctr" anchorCtr="1">
              <a:spAutoFit/>
            </a:bodyPr>
            <a:lstStyle/>
            <a:p>
              <a:r>
                <a:rPr lang="zh-CN" altLang="en-US" sz="2133" dirty="0">
                  <a:solidFill>
                    <a:schemeClr val="tx1">
                      <a:lumMod val="50000"/>
                      <a:lumOff val="50000"/>
                    </a:schemeClr>
                  </a:solidFill>
                  <a:latin typeface="微软雅黑" panose="020B0503020204020204" pitchFamily="34" charset="-122"/>
                  <a:ea typeface="微软雅黑" panose="020B0503020204020204" pitchFamily="34" charset="-122"/>
                  <a:cs typeface="Calibri"/>
                </a:rPr>
                <a:t>爱</a:t>
              </a:r>
              <a:endParaRPr lang="en-US" sz="2133" dirty="0">
                <a:latin typeface="微软雅黑" panose="020B0503020204020204" pitchFamily="34" charset="-122"/>
                <a:ea typeface="微软雅黑" panose="020B0503020204020204" pitchFamily="34" charset="-122"/>
              </a:endParaRPr>
            </a:p>
          </p:txBody>
        </p:sp>
      </p:grpSp>
      <p:grpSp>
        <p:nvGrpSpPr>
          <p:cNvPr id="15" name="Group 14"/>
          <p:cNvGrpSpPr/>
          <p:nvPr/>
        </p:nvGrpSpPr>
        <p:grpSpPr>
          <a:xfrm>
            <a:off x="6790763" y="3295627"/>
            <a:ext cx="3443599" cy="417633"/>
            <a:chOff x="5339840" y="2502504"/>
            <a:chExt cx="2089081" cy="313224"/>
          </a:xfrm>
        </p:grpSpPr>
        <p:sp>
          <p:nvSpPr>
            <p:cNvPr id="90" name="Shape 90"/>
            <p:cNvSpPr/>
            <p:nvPr/>
          </p:nvSpPr>
          <p:spPr>
            <a:xfrm>
              <a:off x="5339840" y="2595225"/>
              <a:ext cx="2089081" cy="127216"/>
            </a:xfrm>
            <a:prstGeom prst="rightArrow">
              <a:avLst>
                <a:gd name="adj1" fmla="val 33333"/>
                <a:gd name="adj2" fmla="val 122222"/>
              </a:avLst>
            </a:prstGeom>
            <a:solidFill>
              <a:schemeClr val="bg1">
                <a:lumMod val="65000"/>
              </a:schemeClr>
            </a:solidFill>
            <a:ln w="50800">
              <a:solidFill>
                <a:schemeClr val="bg1">
                  <a:lumMod val="65000"/>
                </a:schemeClr>
              </a:solidFill>
              <a:round/>
            </a:ln>
            <a:effectLst/>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sz="5333">
                <a:latin typeface="微软雅黑" panose="020B0503020204020204" pitchFamily="34" charset="-122"/>
                <a:ea typeface="微软雅黑" panose="020B0503020204020204" pitchFamily="34" charset="-122"/>
                <a:cs typeface="Calibri"/>
              </a:endParaRPr>
            </a:p>
          </p:txBody>
        </p:sp>
        <p:sp>
          <p:nvSpPr>
            <p:cNvPr id="48" name="Rounded Rectangle 47"/>
            <p:cNvSpPr/>
            <p:nvPr/>
          </p:nvSpPr>
          <p:spPr>
            <a:xfrm>
              <a:off x="5907562" y="2502504"/>
              <a:ext cx="1048681" cy="313224"/>
            </a:xfrm>
            <a:prstGeom prst="roundRect">
              <a:avLst/>
            </a:prstGeom>
            <a:solidFill>
              <a:schemeClr val="bg1">
                <a:lumMod val="95000"/>
              </a:schemeClr>
            </a:solidFill>
            <a:ln w="317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wrap="square" lIns="121920" tIns="24384" rIns="121920" bIns="24384" anchor="ctr" anchorCtr="1">
              <a:spAutoFit/>
            </a:bodyPr>
            <a:lstStyle/>
            <a:p>
              <a:r>
                <a:rPr lang="zh-CN" altLang="en-US" sz="2133" dirty="0" smtClean="0">
                  <a:solidFill>
                    <a:schemeClr val="tx1">
                      <a:lumMod val="50000"/>
                      <a:lumOff val="50000"/>
                    </a:schemeClr>
                  </a:solidFill>
                  <a:latin typeface="微软雅黑" panose="020B0503020204020204" pitchFamily="34" charset="-122"/>
                  <a:ea typeface="微软雅黑" panose="020B0503020204020204" pitchFamily="34" charset="-122"/>
                  <a:cs typeface="Calibri"/>
                </a:rPr>
                <a:t>住在一起</a:t>
              </a:r>
              <a:endParaRPr lang="en-US" sz="2133" dirty="0">
                <a:latin typeface="微软雅黑" panose="020B0503020204020204" pitchFamily="34" charset="-122"/>
                <a:ea typeface="微软雅黑" panose="020B0503020204020204" pitchFamily="34" charset="-122"/>
              </a:endParaRPr>
            </a:p>
          </p:txBody>
        </p:sp>
      </p:grpSp>
      <p:grpSp>
        <p:nvGrpSpPr>
          <p:cNvPr id="17" name="Group 16"/>
          <p:cNvGrpSpPr/>
          <p:nvPr/>
        </p:nvGrpSpPr>
        <p:grpSpPr>
          <a:xfrm>
            <a:off x="9877631" y="3137103"/>
            <a:ext cx="417634" cy="2174749"/>
            <a:chOff x="7408216" y="2383615"/>
            <a:chExt cx="313225" cy="1631062"/>
          </a:xfrm>
        </p:grpSpPr>
        <p:sp>
          <p:nvSpPr>
            <p:cNvPr id="53" name="Shape 90"/>
            <p:cNvSpPr/>
            <p:nvPr/>
          </p:nvSpPr>
          <p:spPr>
            <a:xfrm rot="7858109">
              <a:off x="6780948" y="3126249"/>
              <a:ext cx="1631062" cy="145794"/>
            </a:xfrm>
            <a:prstGeom prst="rightArrow">
              <a:avLst>
                <a:gd name="adj1" fmla="val 33333"/>
                <a:gd name="adj2" fmla="val 122222"/>
              </a:avLst>
            </a:prstGeom>
            <a:solidFill>
              <a:schemeClr val="bg1">
                <a:lumMod val="65000"/>
              </a:schemeClr>
            </a:solidFill>
            <a:ln w="50800">
              <a:solidFill>
                <a:schemeClr val="bg1">
                  <a:lumMod val="65000"/>
                </a:schemeClr>
              </a:solidFill>
              <a:round/>
            </a:ln>
            <a:effectLst/>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sz="5333">
                <a:latin typeface="微软雅黑" panose="020B0503020204020204" pitchFamily="34" charset="-122"/>
                <a:ea typeface="微软雅黑" panose="020B0503020204020204" pitchFamily="34" charset="-122"/>
                <a:cs typeface="Calibri"/>
              </a:endParaRPr>
            </a:p>
          </p:txBody>
        </p:sp>
        <p:sp>
          <p:nvSpPr>
            <p:cNvPr id="50" name="Rounded Rectangle 49"/>
            <p:cNvSpPr/>
            <p:nvPr/>
          </p:nvSpPr>
          <p:spPr>
            <a:xfrm rot="18659698">
              <a:off x="7252504" y="3099807"/>
              <a:ext cx="624649" cy="313225"/>
            </a:xfrm>
            <a:prstGeom prst="roundRect">
              <a:avLst/>
            </a:prstGeom>
            <a:solidFill>
              <a:schemeClr val="bg1">
                <a:lumMod val="95000"/>
              </a:schemeClr>
            </a:solidFill>
            <a:ln w="317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wrap="none" lIns="121920" tIns="24384" rIns="121920" bIns="24384" anchor="ctr" anchorCtr="1">
              <a:spAutoFit/>
            </a:bodyPr>
            <a:lstStyle/>
            <a:p>
              <a:r>
                <a:rPr lang="zh-CN" altLang="en-US" sz="2133" dirty="0">
                  <a:solidFill>
                    <a:schemeClr val="tx1">
                      <a:lumMod val="50000"/>
                      <a:lumOff val="50000"/>
                    </a:schemeClr>
                  </a:solidFill>
                  <a:latin typeface="微软雅黑" panose="020B0503020204020204" pitchFamily="34" charset="-122"/>
                  <a:ea typeface="微软雅黑" panose="020B0503020204020204" pitchFamily="34" charset="-122"/>
                  <a:cs typeface="Calibri"/>
                </a:rPr>
                <a:t>拥有</a:t>
              </a:r>
              <a:endParaRPr lang="en-US" sz="2133" dirty="0">
                <a:latin typeface="微软雅黑" panose="020B0503020204020204" pitchFamily="34" charset="-122"/>
                <a:ea typeface="微软雅黑" panose="020B0503020204020204" pitchFamily="34" charset="-122"/>
              </a:endParaRPr>
            </a:p>
          </p:txBody>
        </p:sp>
      </p:grpSp>
      <p:grpSp>
        <p:nvGrpSpPr>
          <p:cNvPr id="32" name="Group 31"/>
          <p:cNvGrpSpPr/>
          <p:nvPr/>
        </p:nvGrpSpPr>
        <p:grpSpPr>
          <a:xfrm>
            <a:off x="5489869" y="2066120"/>
            <a:ext cx="1679727" cy="1679725"/>
            <a:chOff x="1874056" y="1259853"/>
            <a:chExt cx="1772767" cy="1772767"/>
          </a:xfrm>
        </p:grpSpPr>
        <p:sp>
          <p:nvSpPr>
            <p:cNvPr id="33" name="Oval 32"/>
            <p:cNvSpPr/>
            <p:nvPr/>
          </p:nvSpPr>
          <p:spPr>
            <a:xfrm>
              <a:off x="1874056" y="1259853"/>
              <a:ext cx="1772767" cy="177276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微软雅黑" panose="020B0503020204020204" pitchFamily="34" charset="-122"/>
                <a:ea typeface="微软雅黑" panose="020B0503020204020204" pitchFamily="34" charset="-122"/>
              </a:endParaRPr>
            </a:p>
          </p:txBody>
        </p:sp>
        <p:grpSp>
          <p:nvGrpSpPr>
            <p:cNvPr id="34" name="Group 33"/>
            <p:cNvGrpSpPr/>
            <p:nvPr/>
          </p:nvGrpSpPr>
          <p:grpSpPr>
            <a:xfrm>
              <a:off x="2153419" y="1435215"/>
              <a:ext cx="1236595" cy="1308970"/>
              <a:chOff x="3899736" y="1043841"/>
              <a:chExt cx="1236595" cy="1308970"/>
            </a:xfrm>
          </p:grpSpPr>
          <p:pic>
            <p:nvPicPr>
              <p:cNvPr id="35" name="Picture 34" descr="ManAvatarAqua.png"/>
              <p:cNvPicPr>
                <a:picLocks noChangeAspect="1"/>
              </p:cNvPicPr>
              <p:nvPr/>
            </p:nvPicPr>
            <p:blipFill>
              <a:blip r:embed="rId3" cstate="print">
                <a:biLevel thresh="50000"/>
                <a:extLst>
                  <a:ext uri="{28A0092B-C50C-407E-A947-70E740481C1C}">
                    <a14:useLocalDpi xmlns:a14="http://schemas.microsoft.com/office/drawing/2010/main"/>
                  </a:ext>
                </a:extLst>
              </a:blip>
              <a:stretch>
                <a:fillRect/>
              </a:stretch>
            </p:blipFill>
            <p:spPr>
              <a:xfrm>
                <a:off x="3932327" y="1043841"/>
                <a:ext cx="1181366" cy="1308970"/>
              </a:xfrm>
              <a:prstGeom prst="rect">
                <a:avLst/>
              </a:prstGeom>
            </p:spPr>
          </p:pic>
          <p:sp>
            <p:nvSpPr>
              <p:cNvPr id="36" name="TextBox 35"/>
              <p:cNvSpPr txBox="1"/>
              <p:nvPr/>
            </p:nvSpPr>
            <p:spPr>
              <a:xfrm>
                <a:off x="3899736" y="1876686"/>
                <a:ext cx="1236595" cy="422273"/>
              </a:xfrm>
              <a:prstGeom prst="rect">
                <a:avLst/>
              </a:prstGeom>
              <a:noFill/>
            </p:spPr>
            <p:txBody>
              <a:bodyPr wrap="square" rtlCol="0">
                <a:spAutoFit/>
              </a:bodyPr>
              <a:lstStyle/>
              <a:p>
                <a:pPr algn="ctr"/>
                <a:r>
                  <a:rPr lang="zh-CN" altLang="en-US" sz="2000" dirty="0">
                    <a:solidFill>
                      <a:srgbClr val="008DC1"/>
                    </a:solidFill>
                    <a:latin typeface="微软雅黑" panose="020B0503020204020204" pitchFamily="34" charset="-122"/>
                    <a:ea typeface="微软雅黑" panose="020B0503020204020204" pitchFamily="34" charset="-122"/>
                  </a:rPr>
                  <a:t>个人</a:t>
                </a:r>
                <a:endParaRPr lang="en-US" sz="2000" dirty="0">
                  <a:solidFill>
                    <a:srgbClr val="008DC1"/>
                  </a:solidFill>
                  <a:latin typeface="微软雅黑" panose="020B0503020204020204" pitchFamily="34" charset="-122"/>
                  <a:ea typeface="微软雅黑" panose="020B0503020204020204" pitchFamily="34" charset="-122"/>
                </a:endParaRPr>
              </a:p>
            </p:txBody>
          </p:sp>
        </p:grpSp>
      </p:grpSp>
      <p:grpSp>
        <p:nvGrpSpPr>
          <p:cNvPr id="37" name="Group 36"/>
          <p:cNvGrpSpPr/>
          <p:nvPr/>
        </p:nvGrpSpPr>
        <p:grpSpPr>
          <a:xfrm>
            <a:off x="10028003" y="2051954"/>
            <a:ext cx="1679727" cy="1679727"/>
            <a:chOff x="5239172" y="1256925"/>
            <a:chExt cx="1772767" cy="1772767"/>
          </a:xfrm>
        </p:grpSpPr>
        <p:sp>
          <p:nvSpPr>
            <p:cNvPr id="38" name="Oval 37"/>
            <p:cNvSpPr/>
            <p:nvPr/>
          </p:nvSpPr>
          <p:spPr>
            <a:xfrm>
              <a:off x="5239172" y="1256925"/>
              <a:ext cx="1772767" cy="1772767"/>
            </a:xfrm>
            <a:prstGeom prst="ellipse">
              <a:avLst/>
            </a:prstGeom>
            <a:solidFill>
              <a:srgbClr val="008D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微软雅黑" panose="020B0503020204020204" pitchFamily="34" charset="-122"/>
                <a:ea typeface="微软雅黑" panose="020B0503020204020204" pitchFamily="34" charset="-122"/>
              </a:endParaRPr>
            </a:p>
          </p:txBody>
        </p:sp>
        <p:grpSp>
          <p:nvGrpSpPr>
            <p:cNvPr id="39" name="Group 38"/>
            <p:cNvGrpSpPr/>
            <p:nvPr/>
          </p:nvGrpSpPr>
          <p:grpSpPr>
            <a:xfrm>
              <a:off x="5521947" y="1439020"/>
              <a:ext cx="1214033" cy="1312861"/>
              <a:chOff x="7096117" y="1080434"/>
              <a:chExt cx="1214033" cy="1323668"/>
            </a:xfrm>
          </p:grpSpPr>
          <p:pic>
            <p:nvPicPr>
              <p:cNvPr id="40" name="Picture 39" descr="WomanAvatarOrange.png"/>
              <p:cNvPicPr>
                <a:picLocks noChangeAspect="1"/>
              </p:cNvPicPr>
              <p:nvPr/>
            </p:nvPicPr>
            <p:blipFill>
              <a:blip r:embed="rId4" cstate="print">
                <a:biLevel thresh="50000"/>
                <a:extLst>
                  <a:ext uri="{28A0092B-C50C-407E-A947-70E740481C1C}">
                    <a14:useLocalDpi xmlns:a14="http://schemas.microsoft.com/office/drawing/2010/main"/>
                  </a:ext>
                </a:extLst>
              </a:blip>
              <a:stretch>
                <a:fillRect/>
              </a:stretch>
            </p:blipFill>
            <p:spPr>
              <a:xfrm>
                <a:off x="7164172" y="1080434"/>
                <a:ext cx="1078083" cy="1323668"/>
              </a:xfrm>
              <a:prstGeom prst="rect">
                <a:avLst/>
              </a:prstGeom>
            </p:spPr>
          </p:pic>
          <p:sp>
            <p:nvSpPr>
              <p:cNvPr id="43" name="TextBox 42"/>
              <p:cNvSpPr txBox="1"/>
              <p:nvPr/>
            </p:nvSpPr>
            <p:spPr>
              <a:xfrm>
                <a:off x="7096117" y="1917489"/>
                <a:ext cx="1214033" cy="425748"/>
              </a:xfrm>
              <a:prstGeom prst="rect">
                <a:avLst/>
              </a:prstGeom>
              <a:noFill/>
            </p:spPr>
            <p:txBody>
              <a:bodyPr wrap="square" rtlCol="0">
                <a:spAutoFit/>
              </a:bodyPr>
              <a:lstStyle/>
              <a:p>
                <a:pPr algn="ctr"/>
                <a:r>
                  <a:rPr lang="zh-CN" altLang="en-US" sz="2000" dirty="0">
                    <a:solidFill>
                      <a:schemeClr val="accent1"/>
                    </a:solidFill>
                    <a:latin typeface="微软雅黑" panose="020B0503020204020204" pitchFamily="34" charset="-122"/>
                    <a:ea typeface="微软雅黑" panose="020B0503020204020204" pitchFamily="34" charset="-122"/>
                  </a:rPr>
                  <a:t>个人</a:t>
                </a:r>
                <a:endParaRPr lang="en-US" sz="2000" dirty="0">
                  <a:solidFill>
                    <a:schemeClr val="accent1"/>
                  </a:solidFill>
                  <a:latin typeface="微软雅黑" panose="020B0503020204020204" pitchFamily="34" charset="-122"/>
                  <a:ea typeface="微软雅黑" panose="020B0503020204020204" pitchFamily="34" charset="-122"/>
                </a:endParaRPr>
              </a:p>
            </p:txBody>
          </p:sp>
        </p:grpSp>
      </p:grpSp>
      <p:sp>
        <p:nvSpPr>
          <p:cNvPr id="44" name="Text Placeholder 5"/>
          <p:cNvSpPr txBox="1">
            <a:spLocks/>
          </p:cNvSpPr>
          <p:nvPr/>
        </p:nvSpPr>
        <p:spPr>
          <a:xfrm>
            <a:off x="434143" y="919634"/>
            <a:ext cx="11152188" cy="4429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b="1" dirty="0">
                <a:latin typeface="微软雅黑" panose="020B0503020204020204" pitchFamily="34" charset="-122"/>
                <a:ea typeface="微软雅黑" panose="020B0503020204020204" pitchFamily="34" charset="-122"/>
              </a:rPr>
              <a:t>图的基础：节点、关系与属性</a:t>
            </a:r>
          </a:p>
        </p:txBody>
      </p:sp>
    </p:spTree>
    <p:extLst>
      <p:ext uri="{BB962C8B-B14F-4D97-AF65-F5344CB8AC3E}">
        <p14:creationId xmlns:p14="http://schemas.microsoft.com/office/powerpoint/2010/main" val="3685226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6"/>
                                        </p:tgtEl>
                                        <p:attrNameLst>
                                          <p:attrName>style.visibility</p:attrName>
                                        </p:attrNameLst>
                                      </p:cBhvr>
                                      <p:to>
                                        <p:strVal val="visible"/>
                                      </p:to>
                                    </p:set>
                                    <p:animEffect transition="in" filter="fade">
                                      <p:cBhvr>
                                        <p:cTn id="10" dur="500"/>
                                        <p:tgtEl>
                                          <p:spTgt spid="10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fade">
                                      <p:cBhvr>
                                        <p:cTn id="13" dur="500"/>
                                        <p:tgtEl>
                                          <p:spTgt spid="1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1000"/>
                                        <p:tgtEl>
                                          <p:spTgt spid="14"/>
                                        </p:tgtEl>
                                      </p:cBhvr>
                                    </p:animEffect>
                                  </p:childTnLst>
                                </p:cTn>
                              </p:par>
                              <p:par>
                                <p:cTn id="19" presetID="22" presetClass="entr" presetSubtype="2"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right)">
                                      <p:cBhvr>
                                        <p:cTn id="21" dur="10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1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1000"/>
                                        <p:tgtEl>
                                          <p:spTgt spid="16"/>
                                        </p:tgtEl>
                                      </p:cBhvr>
                                    </p:animEffect>
                                  </p:childTnLst>
                                </p:cTn>
                              </p:par>
                              <p:par>
                                <p:cTn id="32" presetID="22" presetClass="entr" presetSubtype="1"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up)">
                                      <p:cBhvr>
                                        <p:cTn id="34" dur="1000"/>
                                        <p:tgtEl>
                                          <p:spTgt spid="17"/>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09"/>
                                        </p:tgtEl>
                                        <p:attrNameLst>
                                          <p:attrName>style.visibility</p:attrName>
                                        </p:attrNameLst>
                                      </p:cBhvr>
                                      <p:to>
                                        <p:strVal val="visible"/>
                                      </p:to>
                                    </p:set>
                                    <p:animEffect transition="in" filter="fade">
                                      <p:cBhvr>
                                        <p:cTn id="38" dur="10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6" grpId="0"/>
      <p:bldP spid="109" grpId="0"/>
      <p:bldP spid="1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p:nvPr/>
        </p:nvSpPr>
        <p:spPr>
          <a:xfrm>
            <a:off x="1" y="4802619"/>
            <a:ext cx="12191999" cy="369332"/>
          </a:xfrm>
          <a:prstGeom prst="rect">
            <a:avLst/>
          </a:prstGeom>
          <a:ln>
            <a:round/>
          </a:ln>
          <a:extLst>
            <a:ext uri="{C572A759-6A51-4108-AA02-DFA0A04FC94B}">
              <ma14:wrappingTextBoxFlag xmlns="" xmlns:ma14="http://schemas.microsoft.com/office/mac/drawingml/2011/main" val="1"/>
            </a:ext>
          </a:extLst>
        </p:spPr>
        <p:txBody>
          <a:bodyPr wrap="square" lIns="0" tIns="0" rIns="0" bIns="0" anchor="ctr">
            <a:spAutoFit/>
          </a:bodyPr>
          <a:lstStyle/>
          <a:p>
            <a:pPr algn="ctr" defTabSz="382636">
              <a:buClr>
                <a:srgbClr val="000000"/>
              </a:buClr>
              <a:buFont typeface="Monaco"/>
              <a:tabLst>
                <a:tab pos="1981150" algn="l"/>
              </a:tabLst>
              <a:defRPr sz="1800"/>
            </a:pPr>
            <a:r>
              <a:rPr lang="en-US" sz="2400" dirty="0">
                <a:solidFill>
                  <a:srgbClr val="434343"/>
                </a:solidFill>
                <a:latin typeface="微软雅黑" panose="020B0503020204020204" pitchFamily="34" charset="-122"/>
                <a:ea typeface="微软雅黑" panose="020B0503020204020204" pitchFamily="34" charset="-122"/>
                <a:cs typeface="Calibri"/>
                <a:sym typeface="Monaco"/>
              </a:rPr>
              <a:t>C</a:t>
            </a:r>
            <a:r>
              <a:rPr lang="en-US" sz="2400" dirty="0" smtClean="0">
                <a:solidFill>
                  <a:srgbClr val="434343"/>
                </a:solidFill>
                <a:latin typeface="微软雅黑" panose="020B0503020204020204" pitchFamily="34" charset="-122"/>
                <a:ea typeface="微软雅黑" panose="020B0503020204020204" pitchFamily="34" charset="-122"/>
                <a:cs typeface="Calibri"/>
                <a:sym typeface="Monaco"/>
              </a:rPr>
              <a:t>REATE</a:t>
            </a:r>
            <a:r>
              <a:rPr sz="2400" dirty="0" smtClean="0">
                <a:solidFill>
                  <a:srgbClr val="434343"/>
                </a:solidFill>
                <a:latin typeface="微软雅黑" panose="020B0503020204020204" pitchFamily="34" charset="-122"/>
                <a:ea typeface="微软雅黑" panose="020B0503020204020204" pitchFamily="34" charset="-122"/>
                <a:cs typeface="Calibri"/>
                <a:sym typeface="Monaco"/>
              </a:rPr>
              <a:t> </a:t>
            </a:r>
            <a:r>
              <a:rPr lang="en-US" sz="2400" dirty="0">
                <a:solidFill>
                  <a:srgbClr val="434343"/>
                </a:solidFill>
                <a:latin typeface="微软雅黑" panose="020B0503020204020204" pitchFamily="34" charset="-122"/>
                <a:ea typeface="微软雅黑" panose="020B0503020204020204" pitchFamily="34" charset="-122"/>
                <a:cs typeface="Calibri"/>
                <a:sym typeface="Monaco"/>
              </a:rPr>
              <a:t>(</a:t>
            </a:r>
            <a:r>
              <a:rPr lang="en-US" sz="2400" dirty="0">
                <a:solidFill>
                  <a:srgbClr val="008DC1"/>
                </a:solidFill>
                <a:latin typeface="微软雅黑" panose="020B0503020204020204" pitchFamily="34" charset="-122"/>
                <a:ea typeface="微软雅黑" panose="020B0503020204020204" pitchFamily="34" charset="-122"/>
                <a:cs typeface="Calibri"/>
                <a:sym typeface="Monaco"/>
              </a:rPr>
              <a:t>:</a:t>
            </a:r>
            <a:r>
              <a:rPr lang="zh-CN" altLang="en-US" sz="2400" dirty="0">
                <a:solidFill>
                  <a:srgbClr val="008DC1"/>
                </a:solidFill>
                <a:latin typeface="微软雅黑" panose="020B0503020204020204" pitchFamily="34" charset="-122"/>
                <a:ea typeface="微软雅黑" panose="020B0503020204020204" pitchFamily="34" charset="-122"/>
                <a:cs typeface="Calibri"/>
                <a:sym typeface="Monaco"/>
              </a:rPr>
              <a:t>个人</a:t>
            </a:r>
            <a:r>
              <a:rPr lang="en-US" sz="2400" dirty="0">
                <a:solidFill>
                  <a:srgbClr val="008DC1"/>
                </a:solidFill>
                <a:latin typeface="微软雅黑" panose="020B0503020204020204" pitchFamily="34" charset="-122"/>
                <a:ea typeface="微软雅黑" panose="020B0503020204020204" pitchFamily="34" charset="-122"/>
                <a:cs typeface="Calibri"/>
                <a:sym typeface="Monaco"/>
              </a:rPr>
              <a:t> { </a:t>
            </a:r>
            <a:r>
              <a:rPr lang="zh-CN" altLang="en-US" sz="2400" dirty="0">
                <a:solidFill>
                  <a:srgbClr val="008DC1"/>
                </a:solidFill>
                <a:latin typeface="微软雅黑" panose="020B0503020204020204" pitchFamily="34" charset="-122"/>
                <a:ea typeface="微软雅黑" panose="020B0503020204020204" pitchFamily="34" charset="-122"/>
                <a:cs typeface="Calibri"/>
                <a:sym typeface="Monaco"/>
              </a:rPr>
              <a:t>姓名</a:t>
            </a:r>
            <a:r>
              <a:rPr lang="en-US" sz="2400" dirty="0">
                <a:solidFill>
                  <a:srgbClr val="008DC1"/>
                </a:solidFill>
                <a:latin typeface="微软雅黑" panose="020B0503020204020204" pitchFamily="34" charset="-122"/>
                <a:ea typeface="微软雅黑" panose="020B0503020204020204" pitchFamily="34" charset="-122"/>
                <a:cs typeface="Calibri"/>
                <a:sym typeface="Monaco"/>
              </a:rPr>
              <a:t>:“</a:t>
            </a:r>
            <a:r>
              <a:rPr lang="zh-CN" altLang="en-US" sz="2400" dirty="0">
                <a:solidFill>
                  <a:srgbClr val="008DC1"/>
                </a:solidFill>
                <a:latin typeface="微软雅黑" panose="020B0503020204020204" pitchFamily="34" charset="-122"/>
                <a:ea typeface="微软雅黑" panose="020B0503020204020204" pitchFamily="34" charset="-122"/>
                <a:cs typeface="Calibri"/>
                <a:sym typeface="Monaco"/>
              </a:rPr>
              <a:t>张三</a:t>
            </a:r>
            <a:r>
              <a:rPr lang="en-US" sz="2400" dirty="0">
                <a:solidFill>
                  <a:srgbClr val="008DC1"/>
                </a:solidFill>
                <a:latin typeface="微软雅黑" panose="020B0503020204020204" pitchFamily="34" charset="-122"/>
                <a:ea typeface="微软雅黑" panose="020B0503020204020204" pitchFamily="34" charset="-122"/>
                <a:cs typeface="Calibri"/>
                <a:sym typeface="Monaco"/>
              </a:rPr>
              <a:t>”} </a:t>
            </a:r>
            <a:r>
              <a:rPr lang="en-US" sz="2400" dirty="0">
                <a:solidFill>
                  <a:srgbClr val="434343"/>
                </a:solidFill>
                <a:latin typeface="微软雅黑" panose="020B0503020204020204" pitchFamily="34" charset="-122"/>
                <a:ea typeface="微软雅黑" panose="020B0503020204020204" pitchFamily="34" charset="-122"/>
                <a:cs typeface="Calibri"/>
                <a:sym typeface="Monaco"/>
              </a:rPr>
              <a:t>)</a:t>
            </a:r>
            <a:r>
              <a:rPr sz="2400" dirty="0">
                <a:solidFill>
                  <a:srgbClr val="434343"/>
                </a:solidFill>
                <a:latin typeface="微软雅黑" panose="020B0503020204020204" pitchFamily="34" charset="-122"/>
                <a:ea typeface="微软雅黑" panose="020B0503020204020204" pitchFamily="34" charset="-122"/>
                <a:cs typeface="Calibri"/>
                <a:sym typeface="Monaco"/>
              </a:rPr>
              <a:t> -[:</a:t>
            </a:r>
            <a:r>
              <a:rPr lang="zh-CN" altLang="en-US" sz="2400" dirty="0">
                <a:solidFill>
                  <a:srgbClr val="434343"/>
                </a:solidFill>
                <a:latin typeface="微软雅黑" panose="020B0503020204020204" pitchFamily="34" charset="-122"/>
                <a:ea typeface="微软雅黑" panose="020B0503020204020204" pitchFamily="34" charset="-122"/>
                <a:cs typeface="Calibri"/>
                <a:sym typeface="Monaco"/>
              </a:rPr>
              <a:t>爱</a:t>
            </a:r>
            <a:r>
              <a:rPr sz="2400" dirty="0">
                <a:solidFill>
                  <a:srgbClr val="434343"/>
                </a:solidFill>
                <a:latin typeface="微软雅黑" panose="020B0503020204020204" pitchFamily="34" charset="-122"/>
                <a:ea typeface="微软雅黑" panose="020B0503020204020204" pitchFamily="34" charset="-122"/>
                <a:cs typeface="Calibri"/>
                <a:sym typeface="Monaco"/>
              </a:rPr>
              <a:t>]-&gt; </a:t>
            </a:r>
            <a:r>
              <a:rPr lang="en-US" sz="2400" dirty="0">
                <a:solidFill>
                  <a:srgbClr val="434343"/>
                </a:solidFill>
                <a:latin typeface="微软雅黑" panose="020B0503020204020204" pitchFamily="34" charset="-122"/>
                <a:ea typeface="微软雅黑" panose="020B0503020204020204" pitchFamily="34" charset="-122"/>
                <a:cs typeface="Calibri"/>
                <a:sym typeface="Monaco"/>
              </a:rPr>
              <a:t>(</a:t>
            </a:r>
            <a:r>
              <a:rPr lang="en-US" sz="2400" dirty="0">
                <a:solidFill>
                  <a:srgbClr val="008DC1"/>
                </a:solidFill>
                <a:latin typeface="微软雅黑" panose="020B0503020204020204" pitchFamily="34" charset="-122"/>
                <a:ea typeface="微软雅黑" panose="020B0503020204020204" pitchFamily="34" charset="-122"/>
                <a:cs typeface="Calibri"/>
                <a:sym typeface="Monaco"/>
              </a:rPr>
              <a:t>:</a:t>
            </a:r>
            <a:r>
              <a:rPr lang="zh-CN" altLang="en-US" sz="2400" dirty="0">
                <a:solidFill>
                  <a:srgbClr val="008DC1"/>
                </a:solidFill>
                <a:latin typeface="微软雅黑" panose="020B0503020204020204" pitchFamily="34" charset="-122"/>
                <a:ea typeface="微软雅黑" panose="020B0503020204020204" pitchFamily="34" charset="-122"/>
                <a:cs typeface="Calibri"/>
                <a:sym typeface="Monaco"/>
              </a:rPr>
              <a:t>个人</a:t>
            </a:r>
            <a:r>
              <a:rPr lang="en-US" sz="2400" dirty="0">
                <a:solidFill>
                  <a:srgbClr val="008DC1"/>
                </a:solidFill>
                <a:latin typeface="微软雅黑" panose="020B0503020204020204" pitchFamily="34" charset="-122"/>
                <a:ea typeface="微软雅黑" panose="020B0503020204020204" pitchFamily="34" charset="-122"/>
                <a:cs typeface="Calibri"/>
                <a:sym typeface="Monaco"/>
              </a:rPr>
              <a:t> { </a:t>
            </a:r>
            <a:r>
              <a:rPr lang="zh-CN" altLang="en-US" sz="2400" dirty="0">
                <a:solidFill>
                  <a:srgbClr val="008DC1"/>
                </a:solidFill>
                <a:latin typeface="微软雅黑" panose="020B0503020204020204" pitchFamily="34" charset="-122"/>
                <a:ea typeface="微软雅黑" panose="020B0503020204020204" pitchFamily="34" charset="-122"/>
                <a:cs typeface="Calibri"/>
                <a:sym typeface="Monaco"/>
              </a:rPr>
              <a:t>姓名</a:t>
            </a:r>
            <a:r>
              <a:rPr lang="en-US" sz="2400" dirty="0">
                <a:solidFill>
                  <a:srgbClr val="008DC1"/>
                </a:solidFill>
                <a:latin typeface="微软雅黑" panose="020B0503020204020204" pitchFamily="34" charset="-122"/>
                <a:ea typeface="微软雅黑" panose="020B0503020204020204" pitchFamily="34" charset="-122"/>
                <a:cs typeface="Calibri"/>
                <a:sym typeface="Monaco"/>
              </a:rPr>
              <a:t>:“</a:t>
            </a:r>
            <a:r>
              <a:rPr lang="zh-CN" altLang="en-US" sz="2400" dirty="0">
                <a:solidFill>
                  <a:srgbClr val="008DC1"/>
                </a:solidFill>
                <a:latin typeface="微软雅黑" panose="020B0503020204020204" pitchFamily="34" charset="-122"/>
                <a:ea typeface="微软雅黑" panose="020B0503020204020204" pitchFamily="34" charset="-122"/>
                <a:cs typeface="Calibri"/>
                <a:sym typeface="Monaco"/>
              </a:rPr>
              <a:t>李四</a:t>
            </a:r>
            <a:r>
              <a:rPr lang="en-US" sz="2400" dirty="0">
                <a:solidFill>
                  <a:srgbClr val="008DC1"/>
                </a:solidFill>
                <a:latin typeface="微软雅黑" panose="020B0503020204020204" pitchFamily="34" charset="-122"/>
                <a:ea typeface="微软雅黑" panose="020B0503020204020204" pitchFamily="34" charset="-122"/>
                <a:cs typeface="Calibri"/>
                <a:sym typeface="Monaco"/>
              </a:rPr>
              <a:t>”} </a:t>
            </a:r>
            <a:r>
              <a:rPr lang="en-US" sz="2400" dirty="0">
                <a:solidFill>
                  <a:srgbClr val="434343"/>
                </a:solidFill>
                <a:latin typeface="微软雅黑" panose="020B0503020204020204" pitchFamily="34" charset="-122"/>
                <a:ea typeface="微软雅黑" panose="020B0503020204020204" pitchFamily="34" charset="-122"/>
                <a:cs typeface="Calibri"/>
                <a:sym typeface="Monaco"/>
              </a:rPr>
              <a:t>)</a:t>
            </a:r>
            <a:r>
              <a:rPr lang="en-US" sz="2400" dirty="0">
                <a:solidFill>
                  <a:schemeClr val="tx1">
                    <a:lumMod val="50000"/>
                    <a:lumOff val="50000"/>
                  </a:schemeClr>
                </a:solidFill>
                <a:latin typeface="微软雅黑" panose="020B0503020204020204" pitchFamily="34" charset="-122"/>
                <a:ea typeface="微软雅黑" panose="020B0503020204020204" pitchFamily="34" charset="-122"/>
                <a:cs typeface="Calibri"/>
                <a:sym typeface="Monaco"/>
              </a:rPr>
              <a:t> </a:t>
            </a:r>
            <a:endParaRPr lang="en-US" sz="2400" dirty="0">
              <a:solidFill>
                <a:srgbClr val="008DC1"/>
              </a:solidFill>
              <a:latin typeface="微软雅黑" panose="020B0503020204020204" pitchFamily="34" charset="-122"/>
              <a:ea typeface="微软雅黑" panose="020B0503020204020204" pitchFamily="34" charset="-122"/>
              <a:cs typeface="Calibri"/>
              <a:sym typeface="Monaco"/>
            </a:endParaRPr>
          </a:p>
        </p:txBody>
      </p:sp>
      <p:grpSp>
        <p:nvGrpSpPr>
          <p:cNvPr id="11" name="Group 10"/>
          <p:cNvGrpSpPr/>
          <p:nvPr/>
        </p:nvGrpSpPr>
        <p:grpSpPr>
          <a:xfrm>
            <a:off x="5054803" y="2457381"/>
            <a:ext cx="2123132" cy="360950"/>
            <a:chOff x="5077678" y="1706550"/>
            <a:chExt cx="2582699" cy="270712"/>
          </a:xfrm>
        </p:grpSpPr>
        <p:sp>
          <p:nvSpPr>
            <p:cNvPr id="12" name="Shape 91"/>
            <p:cNvSpPr/>
            <p:nvPr/>
          </p:nvSpPr>
          <p:spPr>
            <a:xfrm>
              <a:off x="5077678" y="1778085"/>
              <a:ext cx="2582699" cy="142220"/>
            </a:xfrm>
            <a:prstGeom prst="rightArrow">
              <a:avLst>
                <a:gd name="adj1" fmla="val 33333"/>
                <a:gd name="adj2" fmla="val 122222"/>
              </a:avLst>
            </a:prstGeom>
            <a:solidFill>
              <a:schemeClr val="bg1">
                <a:lumMod val="65000"/>
              </a:schemeClr>
            </a:solidFill>
            <a:ln w="76200" cmpd="sng">
              <a:solidFill>
                <a:schemeClr val="bg1">
                  <a:lumMod val="65000"/>
                </a:schemeClr>
              </a:solidFill>
              <a:round/>
            </a:ln>
            <a:effectLst/>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sz="4400">
                <a:latin typeface="微软雅黑" panose="020B0503020204020204" pitchFamily="34" charset="-122"/>
                <a:ea typeface="微软雅黑" panose="020B0503020204020204" pitchFamily="34" charset="-122"/>
                <a:cs typeface="Calibri"/>
              </a:endParaRPr>
            </a:p>
          </p:txBody>
        </p:sp>
        <p:sp>
          <p:nvSpPr>
            <p:cNvPr id="13" name="Rounded Rectangle 12"/>
            <p:cNvSpPr/>
            <p:nvPr/>
          </p:nvSpPr>
          <p:spPr>
            <a:xfrm>
              <a:off x="5760498" y="1706550"/>
              <a:ext cx="619601" cy="270712"/>
            </a:xfrm>
            <a:prstGeom prst="roundRect">
              <a:avLst/>
            </a:prstGeom>
            <a:solidFill>
              <a:schemeClr val="bg1">
                <a:lumMod val="95000"/>
              </a:schemeClr>
            </a:solidFill>
            <a:ln w="317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wrap="none" lIns="121920" tIns="24384" rIns="121920" bIns="24384" anchor="ctr" anchorCtr="1">
              <a:spAutoFit/>
            </a:bodyPr>
            <a:lstStyle/>
            <a:p>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爱</a:t>
              </a:r>
              <a:endParaRPr lang="en-US" dirty="0">
                <a:latin typeface="微软雅黑" panose="020B0503020204020204" pitchFamily="34" charset="-122"/>
                <a:ea typeface="微软雅黑" panose="020B0503020204020204" pitchFamily="34" charset="-122"/>
              </a:endParaRPr>
            </a:p>
          </p:txBody>
        </p:sp>
      </p:grpSp>
      <p:grpSp>
        <p:nvGrpSpPr>
          <p:cNvPr id="3" name="Group 2"/>
          <p:cNvGrpSpPr/>
          <p:nvPr/>
        </p:nvGrpSpPr>
        <p:grpSpPr>
          <a:xfrm>
            <a:off x="2721902" y="1468176"/>
            <a:ext cx="2363689" cy="2363689"/>
            <a:chOff x="1874056" y="1259853"/>
            <a:chExt cx="1772767" cy="1772767"/>
          </a:xfrm>
        </p:grpSpPr>
        <p:sp>
          <p:nvSpPr>
            <p:cNvPr id="21" name="Oval 20"/>
            <p:cNvSpPr/>
            <p:nvPr/>
          </p:nvSpPr>
          <p:spPr>
            <a:xfrm>
              <a:off x="1874056" y="1259853"/>
              <a:ext cx="1772767" cy="177276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grpSp>
          <p:nvGrpSpPr>
            <p:cNvPr id="17" name="Group 16"/>
            <p:cNvGrpSpPr/>
            <p:nvPr/>
          </p:nvGrpSpPr>
          <p:grpSpPr>
            <a:xfrm>
              <a:off x="2186010" y="1435215"/>
              <a:ext cx="1181366" cy="1308970"/>
              <a:chOff x="3932327" y="1043841"/>
              <a:chExt cx="1181366" cy="1308970"/>
            </a:xfrm>
          </p:grpSpPr>
          <p:pic>
            <p:nvPicPr>
              <p:cNvPr id="18" name="Picture 17" descr="ManAvatarAqua.png"/>
              <p:cNvPicPr>
                <a:picLocks noChangeAspect="1"/>
              </p:cNvPicPr>
              <p:nvPr/>
            </p:nvPicPr>
            <p:blipFill>
              <a:blip r:embed="rId2" cstate="print">
                <a:biLevel thresh="50000"/>
                <a:extLst>
                  <a:ext uri="{28A0092B-C50C-407E-A947-70E740481C1C}">
                    <a14:useLocalDpi xmlns:a14="http://schemas.microsoft.com/office/drawing/2010/main"/>
                  </a:ext>
                </a:extLst>
              </a:blip>
              <a:stretch>
                <a:fillRect/>
              </a:stretch>
            </p:blipFill>
            <p:spPr>
              <a:xfrm>
                <a:off x="3932327" y="1043841"/>
                <a:ext cx="1181366" cy="1308970"/>
              </a:xfrm>
              <a:prstGeom prst="rect">
                <a:avLst/>
              </a:prstGeom>
            </p:spPr>
          </p:pic>
          <p:sp>
            <p:nvSpPr>
              <p:cNvPr id="19" name="TextBox 18"/>
              <p:cNvSpPr txBox="1"/>
              <p:nvPr/>
            </p:nvSpPr>
            <p:spPr>
              <a:xfrm>
                <a:off x="3990354" y="1833366"/>
                <a:ext cx="1059329" cy="346249"/>
              </a:xfrm>
              <a:prstGeom prst="rect">
                <a:avLst/>
              </a:prstGeom>
              <a:noFill/>
            </p:spPr>
            <p:txBody>
              <a:bodyPr wrap="square" rtlCol="0">
                <a:spAutoFit/>
              </a:bodyPr>
              <a:lstStyle/>
              <a:p>
                <a:pPr algn="ctr"/>
                <a:r>
                  <a:rPr lang="zh-CN" altLang="en-US" sz="2400" b="1" dirty="0">
                    <a:solidFill>
                      <a:srgbClr val="008DC1"/>
                    </a:solidFill>
                    <a:latin typeface="微软雅黑" panose="020B0503020204020204" pitchFamily="34" charset="-122"/>
                    <a:ea typeface="微软雅黑" panose="020B0503020204020204" pitchFamily="34" charset="-122"/>
                  </a:rPr>
                  <a:t>张三</a:t>
                </a:r>
                <a:endParaRPr lang="en-US" sz="2400" b="1" dirty="0">
                  <a:solidFill>
                    <a:srgbClr val="008DC1"/>
                  </a:solidFill>
                  <a:latin typeface="微软雅黑" panose="020B0503020204020204" pitchFamily="34" charset="-122"/>
                  <a:ea typeface="微软雅黑" panose="020B0503020204020204" pitchFamily="34" charset="-122"/>
                </a:endParaRPr>
              </a:p>
            </p:txBody>
          </p:sp>
        </p:grpSp>
      </p:grpSp>
      <p:grpSp>
        <p:nvGrpSpPr>
          <p:cNvPr id="2" name="Group 1"/>
          <p:cNvGrpSpPr/>
          <p:nvPr/>
        </p:nvGrpSpPr>
        <p:grpSpPr>
          <a:xfrm>
            <a:off x="7260037" y="1454009"/>
            <a:ext cx="2363689" cy="2363689"/>
            <a:chOff x="5239172" y="1256925"/>
            <a:chExt cx="1772767" cy="1772767"/>
          </a:xfrm>
        </p:grpSpPr>
        <p:sp>
          <p:nvSpPr>
            <p:cNvPr id="20" name="Oval 19"/>
            <p:cNvSpPr/>
            <p:nvPr/>
          </p:nvSpPr>
          <p:spPr>
            <a:xfrm>
              <a:off x="5239172" y="1256925"/>
              <a:ext cx="1772767" cy="1772767"/>
            </a:xfrm>
            <a:prstGeom prst="ellipse">
              <a:avLst/>
            </a:prstGeom>
            <a:solidFill>
              <a:srgbClr val="008D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grpSp>
          <p:nvGrpSpPr>
            <p:cNvPr id="14" name="Group 13"/>
            <p:cNvGrpSpPr/>
            <p:nvPr/>
          </p:nvGrpSpPr>
          <p:grpSpPr>
            <a:xfrm>
              <a:off x="5590002" y="1439020"/>
              <a:ext cx="1078083" cy="1312861"/>
              <a:chOff x="7164172" y="1080434"/>
              <a:chExt cx="1078083" cy="1323668"/>
            </a:xfrm>
          </p:grpSpPr>
          <p:pic>
            <p:nvPicPr>
              <p:cNvPr id="15" name="Picture 14" descr="WomanAvatarOrange.png"/>
              <p:cNvPicPr>
                <a:picLocks noChangeAspect="1"/>
              </p:cNvPicPr>
              <p:nvPr/>
            </p:nvPicPr>
            <p:blipFill>
              <a:blip r:embed="rId3" cstate="print">
                <a:biLevel thresh="50000"/>
                <a:extLst>
                  <a:ext uri="{28A0092B-C50C-407E-A947-70E740481C1C}">
                    <a14:useLocalDpi xmlns:a14="http://schemas.microsoft.com/office/drawing/2010/main"/>
                  </a:ext>
                </a:extLst>
              </a:blip>
              <a:stretch>
                <a:fillRect/>
              </a:stretch>
            </p:blipFill>
            <p:spPr>
              <a:xfrm>
                <a:off x="7164172" y="1080434"/>
                <a:ext cx="1078083" cy="1323668"/>
              </a:xfrm>
              <a:prstGeom prst="rect">
                <a:avLst/>
              </a:prstGeom>
            </p:spPr>
          </p:pic>
          <p:sp>
            <p:nvSpPr>
              <p:cNvPr id="16" name="TextBox 15"/>
              <p:cNvSpPr txBox="1"/>
              <p:nvPr/>
            </p:nvSpPr>
            <p:spPr>
              <a:xfrm>
                <a:off x="7164172" y="1873808"/>
                <a:ext cx="1059329" cy="349099"/>
              </a:xfrm>
              <a:prstGeom prst="rect">
                <a:avLst/>
              </a:prstGeom>
              <a:noFill/>
            </p:spPr>
            <p:txBody>
              <a:bodyPr wrap="square" rtlCol="0">
                <a:spAutoFit/>
              </a:bodyPr>
              <a:lstStyle/>
              <a:p>
                <a:pPr algn="ctr"/>
                <a:r>
                  <a:rPr lang="zh-CN" altLang="en-US" sz="2400" b="1" dirty="0">
                    <a:solidFill>
                      <a:schemeClr val="accent1"/>
                    </a:solidFill>
                    <a:latin typeface="微软雅黑" panose="020B0503020204020204" pitchFamily="34" charset="-122"/>
                    <a:ea typeface="微软雅黑" panose="020B0503020204020204" pitchFamily="34" charset="-122"/>
                  </a:rPr>
                  <a:t>李四</a:t>
                </a:r>
                <a:endParaRPr lang="en-US" sz="2400" b="1" dirty="0">
                  <a:solidFill>
                    <a:schemeClr val="accent1"/>
                  </a:solidFill>
                  <a:latin typeface="微软雅黑" panose="020B0503020204020204" pitchFamily="34" charset="-122"/>
                  <a:ea typeface="微软雅黑" panose="020B0503020204020204" pitchFamily="34" charset="-122"/>
                </a:endParaRPr>
              </a:p>
            </p:txBody>
          </p:sp>
        </p:grpSp>
      </p:grpSp>
      <p:grpSp>
        <p:nvGrpSpPr>
          <p:cNvPr id="42" name="Group 41"/>
          <p:cNvGrpSpPr/>
          <p:nvPr/>
        </p:nvGrpSpPr>
        <p:grpSpPr>
          <a:xfrm>
            <a:off x="7437931" y="5502144"/>
            <a:ext cx="3488659" cy="518836"/>
            <a:chOff x="5868990" y="4070166"/>
            <a:chExt cx="2616494" cy="389127"/>
          </a:xfrm>
        </p:grpSpPr>
        <p:sp>
          <p:nvSpPr>
            <p:cNvPr id="47" name="Shape 182"/>
            <p:cNvSpPr/>
            <p:nvPr/>
          </p:nvSpPr>
          <p:spPr>
            <a:xfrm>
              <a:off x="5972467" y="4236562"/>
              <a:ext cx="734305" cy="207749"/>
            </a:xfrm>
            <a:prstGeom prst="rect">
              <a:avLst/>
            </a:prstGeom>
            <a:ln>
              <a:noFill/>
              <a:round/>
            </a:ln>
            <a:extLst>
              <a:ext uri="{C572A759-6A51-4108-AA02-DFA0A04FC94B}">
                <ma14:wrappingTextBoxFlag xmlns="" xmlns:ma14="http://schemas.microsoft.com/office/mac/drawingml/2011/main" val="1"/>
              </a:ext>
            </a:extLst>
          </p:spPr>
          <p:txBody>
            <a:bodyPr wrap="square" lIns="0" tIns="0" rIns="0" bIns="0" anchor="ctr">
              <a:spAutoFit/>
            </a:bodyPr>
            <a:lstStyle/>
            <a:p>
              <a:pPr algn="ctr" defTabSz="382636">
                <a:buClr>
                  <a:srgbClr val="000000"/>
                </a:buClr>
                <a:buFont typeface="Monaco"/>
                <a:defRPr sz="1800"/>
              </a:pPr>
              <a:r>
                <a:rPr lang="zh-CN" altLang="en-US" dirty="0">
                  <a:solidFill>
                    <a:schemeClr val="accent2"/>
                  </a:solidFill>
                  <a:latin typeface="微软雅黑" panose="020B0503020204020204" pitchFamily="34" charset="-122"/>
                  <a:ea typeface="微软雅黑" panose="020B0503020204020204" pitchFamily="34" charset="-122"/>
                  <a:cs typeface="Calibri"/>
                  <a:sym typeface="Monaco"/>
                </a:rPr>
                <a:t>标签</a:t>
              </a:r>
              <a:endParaRPr lang="en-US" dirty="0">
                <a:solidFill>
                  <a:schemeClr val="accent2"/>
                </a:solidFill>
                <a:latin typeface="微软雅黑" panose="020B0503020204020204" pitchFamily="34" charset="-122"/>
                <a:ea typeface="微软雅黑" panose="020B0503020204020204" pitchFamily="34" charset="-122"/>
                <a:cs typeface="Calibri"/>
                <a:sym typeface="Monaco"/>
              </a:endParaRPr>
            </a:p>
          </p:txBody>
        </p:sp>
        <p:sp>
          <p:nvSpPr>
            <p:cNvPr id="48" name="Shape 182"/>
            <p:cNvSpPr/>
            <p:nvPr/>
          </p:nvSpPr>
          <p:spPr>
            <a:xfrm>
              <a:off x="7120699" y="4251544"/>
              <a:ext cx="1281618" cy="207749"/>
            </a:xfrm>
            <a:prstGeom prst="rect">
              <a:avLst/>
            </a:prstGeom>
            <a:ln>
              <a:noFill/>
              <a:round/>
            </a:ln>
            <a:extLst>
              <a:ext uri="{C572A759-6A51-4108-AA02-DFA0A04FC94B}">
                <ma14:wrappingTextBoxFlag xmlns="" xmlns:ma14="http://schemas.microsoft.com/office/mac/drawingml/2011/main" val="1"/>
              </a:ext>
            </a:extLst>
          </p:spPr>
          <p:txBody>
            <a:bodyPr wrap="square" lIns="0" tIns="0" rIns="0" bIns="0" anchor="ctr">
              <a:spAutoFit/>
            </a:bodyPr>
            <a:lstStyle/>
            <a:p>
              <a:pPr algn="ctr" defTabSz="382636">
                <a:buClr>
                  <a:srgbClr val="000000"/>
                </a:buClr>
                <a:buFont typeface="Monaco"/>
                <a:defRPr sz="1800"/>
              </a:pPr>
              <a:r>
                <a:rPr lang="zh-CN" altLang="en-US" dirty="0">
                  <a:solidFill>
                    <a:schemeClr val="accent2"/>
                  </a:solidFill>
                  <a:latin typeface="微软雅黑" panose="020B0503020204020204" pitchFamily="34" charset="-122"/>
                  <a:ea typeface="微软雅黑" panose="020B0503020204020204" pitchFamily="34" charset="-122"/>
                  <a:cs typeface="Calibri"/>
                  <a:sym typeface="Monaco"/>
                </a:rPr>
                <a:t>属性</a:t>
              </a:r>
              <a:endParaRPr lang="en-US" dirty="0">
                <a:solidFill>
                  <a:schemeClr val="accent2"/>
                </a:solidFill>
                <a:latin typeface="微软雅黑" panose="020B0503020204020204" pitchFamily="34" charset="-122"/>
                <a:ea typeface="微软雅黑" panose="020B0503020204020204" pitchFamily="34" charset="-122"/>
                <a:cs typeface="Calibri"/>
                <a:sym typeface="Monaco"/>
              </a:endParaRPr>
            </a:p>
          </p:txBody>
        </p:sp>
        <p:grpSp>
          <p:nvGrpSpPr>
            <p:cNvPr id="49" name="Group 48"/>
            <p:cNvGrpSpPr/>
            <p:nvPr/>
          </p:nvGrpSpPr>
          <p:grpSpPr>
            <a:xfrm>
              <a:off x="6890638" y="4070167"/>
              <a:ext cx="1594846" cy="127580"/>
              <a:chOff x="2371681" y="4538494"/>
              <a:chExt cx="1594846" cy="127580"/>
            </a:xfrm>
          </p:grpSpPr>
          <p:cxnSp>
            <p:nvCxnSpPr>
              <p:cNvPr id="50" name="Straight Connector 49"/>
              <p:cNvCxnSpPr/>
              <p:nvPr/>
            </p:nvCxnSpPr>
            <p:spPr>
              <a:xfrm>
                <a:off x="2371681" y="4538494"/>
                <a:ext cx="1594846"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3210823" y="4538494"/>
                <a:ext cx="0" cy="12758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52" name="Group 51"/>
            <p:cNvGrpSpPr/>
            <p:nvPr/>
          </p:nvGrpSpPr>
          <p:grpSpPr>
            <a:xfrm>
              <a:off x="5868990" y="4070166"/>
              <a:ext cx="846086" cy="127581"/>
              <a:chOff x="2275516" y="4538494"/>
              <a:chExt cx="1729852" cy="127580"/>
            </a:xfrm>
          </p:grpSpPr>
          <p:cxnSp>
            <p:nvCxnSpPr>
              <p:cNvPr id="53" name="Straight Connector 52"/>
              <p:cNvCxnSpPr/>
              <p:nvPr/>
            </p:nvCxnSpPr>
            <p:spPr>
              <a:xfrm>
                <a:off x="2275516" y="4538494"/>
                <a:ext cx="1729852"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3142879" y="4538494"/>
                <a:ext cx="0" cy="12758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grpSp>
        <p:nvGrpSpPr>
          <p:cNvPr id="63" name="Group 62"/>
          <p:cNvGrpSpPr/>
          <p:nvPr/>
        </p:nvGrpSpPr>
        <p:grpSpPr>
          <a:xfrm>
            <a:off x="2348677" y="4019636"/>
            <a:ext cx="3838219" cy="545834"/>
            <a:chOff x="1260593" y="2958282"/>
            <a:chExt cx="2944518" cy="409375"/>
          </a:xfrm>
        </p:grpSpPr>
        <p:sp>
          <p:nvSpPr>
            <p:cNvPr id="26" name="Shape 182"/>
            <p:cNvSpPr/>
            <p:nvPr/>
          </p:nvSpPr>
          <p:spPr>
            <a:xfrm>
              <a:off x="2348396" y="2958282"/>
              <a:ext cx="784512" cy="207749"/>
            </a:xfrm>
            <a:prstGeom prst="rect">
              <a:avLst/>
            </a:prstGeom>
            <a:ln>
              <a:round/>
            </a:ln>
            <a:extLst>
              <a:ext uri="{C572A759-6A51-4108-AA02-DFA0A04FC94B}">
                <ma14:wrappingTextBoxFlag xmlns="" xmlns:ma14="http://schemas.microsoft.com/office/mac/drawingml/2011/main" val="1"/>
              </a:ext>
            </a:extLst>
          </p:spPr>
          <p:txBody>
            <a:bodyPr wrap="square" lIns="0" tIns="0" rIns="0" bIns="0" anchor="ctr">
              <a:spAutoFit/>
            </a:bodyPr>
            <a:lstStyle/>
            <a:p>
              <a:pPr algn="ctr" defTabSz="382636">
                <a:buClr>
                  <a:srgbClr val="000000"/>
                </a:buClr>
                <a:buFont typeface="Monaco"/>
                <a:defRPr sz="1800"/>
              </a:pPr>
              <a:r>
                <a:rPr lang="zh-CN" altLang="en-US" dirty="0">
                  <a:solidFill>
                    <a:schemeClr val="accent6"/>
                  </a:solidFill>
                  <a:latin typeface="微软雅黑" panose="020B0503020204020204" pitchFamily="34" charset="-122"/>
                  <a:ea typeface="微软雅黑" panose="020B0503020204020204" pitchFamily="34" charset="-122"/>
                  <a:cs typeface="Calibri"/>
                  <a:sym typeface="Monaco"/>
                </a:rPr>
                <a:t>节点</a:t>
              </a:r>
              <a:endParaRPr lang="en-US" dirty="0">
                <a:solidFill>
                  <a:schemeClr val="accent6"/>
                </a:solidFill>
                <a:latin typeface="微软雅黑" panose="020B0503020204020204" pitchFamily="34" charset="-122"/>
                <a:ea typeface="微软雅黑" panose="020B0503020204020204" pitchFamily="34" charset="-122"/>
                <a:cs typeface="Calibri"/>
                <a:sym typeface="Monaco"/>
              </a:endParaRPr>
            </a:p>
          </p:txBody>
        </p:sp>
        <p:grpSp>
          <p:nvGrpSpPr>
            <p:cNvPr id="55" name="Group 54"/>
            <p:cNvGrpSpPr/>
            <p:nvPr/>
          </p:nvGrpSpPr>
          <p:grpSpPr>
            <a:xfrm flipV="1">
              <a:off x="1260593" y="3240076"/>
              <a:ext cx="2944518" cy="127581"/>
              <a:chOff x="2371681" y="4538494"/>
              <a:chExt cx="1729852" cy="127580"/>
            </a:xfrm>
          </p:grpSpPr>
          <p:cxnSp>
            <p:nvCxnSpPr>
              <p:cNvPr id="56" name="Straight Connector 55"/>
              <p:cNvCxnSpPr/>
              <p:nvPr/>
            </p:nvCxnSpPr>
            <p:spPr>
              <a:xfrm>
                <a:off x="2371681" y="4538494"/>
                <a:ext cx="1729852"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3239044" y="4538494"/>
                <a:ext cx="0" cy="12758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grpSp>
        <p:nvGrpSpPr>
          <p:cNvPr id="62" name="Group 61"/>
          <p:cNvGrpSpPr/>
          <p:nvPr/>
        </p:nvGrpSpPr>
        <p:grpSpPr>
          <a:xfrm>
            <a:off x="7175361" y="4009965"/>
            <a:ext cx="3899747" cy="545834"/>
            <a:chOff x="5859580" y="2951029"/>
            <a:chExt cx="2944518" cy="409375"/>
          </a:xfrm>
        </p:grpSpPr>
        <p:sp>
          <p:nvSpPr>
            <p:cNvPr id="58" name="Shape 182"/>
            <p:cNvSpPr/>
            <p:nvPr/>
          </p:nvSpPr>
          <p:spPr>
            <a:xfrm>
              <a:off x="6947383" y="2951029"/>
              <a:ext cx="784512" cy="207749"/>
            </a:xfrm>
            <a:prstGeom prst="rect">
              <a:avLst/>
            </a:prstGeom>
            <a:ln>
              <a:round/>
            </a:ln>
            <a:extLst>
              <a:ext uri="{C572A759-6A51-4108-AA02-DFA0A04FC94B}">
                <ma14:wrappingTextBoxFlag xmlns="" xmlns:ma14="http://schemas.microsoft.com/office/mac/drawingml/2011/main" val="1"/>
              </a:ext>
            </a:extLst>
          </p:spPr>
          <p:txBody>
            <a:bodyPr wrap="square" lIns="0" tIns="0" rIns="0" bIns="0" anchor="ctr">
              <a:spAutoFit/>
            </a:bodyPr>
            <a:lstStyle/>
            <a:p>
              <a:pPr algn="ctr" defTabSz="382636">
                <a:buClr>
                  <a:srgbClr val="000000"/>
                </a:buClr>
                <a:buFont typeface="Monaco"/>
                <a:defRPr sz="1800"/>
              </a:pPr>
              <a:r>
                <a:rPr lang="zh-CN" altLang="en-US" dirty="0">
                  <a:solidFill>
                    <a:schemeClr val="accent6"/>
                  </a:solidFill>
                  <a:latin typeface="微软雅黑" panose="020B0503020204020204" pitchFamily="34" charset="-122"/>
                  <a:ea typeface="微软雅黑" panose="020B0503020204020204" pitchFamily="34" charset="-122"/>
                  <a:cs typeface="Calibri"/>
                  <a:sym typeface="Monaco"/>
                </a:rPr>
                <a:t>节点</a:t>
              </a:r>
              <a:endParaRPr lang="en-US" dirty="0">
                <a:solidFill>
                  <a:schemeClr val="accent6"/>
                </a:solidFill>
                <a:latin typeface="微软雅黑" panose="020B0503020204020204" pitchFamily="34" charset="-122"/>
                <a:ea typeface="微软雅黑" panose="020B0503020204020204" pitchFamily="34" charset="-122"/>
                <a:cs typeface="Calibri"/>
                <a:sym typeface="Monaco"/>
              </a:endParaRPr>
            </a:p>
          </p:txBody>
        </p:sp>
        <p:grpSp>
          <p:nvGrpSpPr>
            <p:cNvPr id="59" name="Group 58"/>
            <p:cNvGrpSpPr/>
            <p:nvPr/>
          </p:nvGrpSpPr>
          <p:grpSpPr>
            <a:xfrm flipV="1">
              <a:off x="5859580" y="3232823"/>
              <a:ext cx="2944518" cy="127581"/>
              <a:chOff x="2371681" y="4538494"/>
              <a:chExt cx="1729852" cy="127580"/>
            </a:xfrm>
          </p:grpSpPr>
          <p:cxnSp>
            <p:nvCxnSpPr>
              <p:cNvPr id="60" name="Straight Connector 59"/>
              <p:cNvCxnSpPr/>
              <p:nvPr/>
            </p:nvCxnSpPr>
            <p:spPr>
              <a:xfrm>
                <a:off x="2371681" y="4538494"/>
                <a:ext cx="1729852"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3239044" y="4538494"/>
                <a:ext cx="0" cy="12758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grpSp>
        <p:nvGrpSpPr>
          <p:cNvPr id="67" name="Group 66"/>
          <p:cNvGrpSpPr/>
          <p:nvPr/>
        </p:nvGrpSpPr>
        <p:grpSpPr>
          <a:xfrm>
            <a:off x="2361270" y="5502145"/>
            <a:ext cx="3488659" cy="518836"/>
            <a:chOff x="5868990" y="4070166"/>
            <a:chExt cx="2616494" cy="389127"/>
          </a:xfrm>
        </p:grpSpPr>
        <p:sp>
          <p:nvSpPr>
            <p:cNvPr id="68" name="Shape 182"/>
            <p:cNvSpPr/>
            <p:nvPr/>
          </p:nvSpPr>
          <p:spPr>
            <a:xfrm>
              <a:off x="5972467" y="4236562"/>
              <a:ext cx="734305" cy="207749"/>
            </a:xfrm>
            <a:prstGeom prst="rect">
              <a:avLst/>
            </a:prstGeom>
            <a:ln>
              <a:noFill/>
              <a:round/>
            </a:ln>
            <a:extLst>
              <a:ext uri="{C572A759-6A51-4108-AA02-DFA0A04FC94B}">
                <ma14:wrappingTextBoxFlag xmlns="" xmlns:ma14="http://schemas.microsoft.com/office/mac/drawingml/2011/main" val="1"/>
              </a:ext>
            </a:extLst>
          </p:spPr>
          <p:txBody>
            <a:bodyPr wrap="square" lIns="0" tIns="0" rIns="0" bIns="0" anchor="ctr">
              <a:spAutoFit/>
            </a:bodyPr>
            <a:lstStyle/>
            <a:p>
              <a:pPr algn="ctr" defTabSz="382636">
                <a:buClr>
                  <a:srgbClr val="000000"/>
                </a:buClr>
                <a:buFont typeface="Monaco"/>
                <a:defRPr sz="1800"/>
              </a:pPr>
              <a:r>
                <a:rPr lang="zh-CN" altLang="en-US" dirty="0">
                  <a:solidFill>
                    <a:schemeClr val="accent2"/>
                  </a:solidFill>
                  <a:latin typeface="微软雅黑" panose="020B0503020204020204" pitchFamily="34" charset="-122"/>
                  <a:ea typeface="微软雅黑" panose="020B0503020204020204" pitchFamily="34" charset="-122"/>
                  <a:cs typeface="Calibri"/>
                  <a:sym typeface="Monaco"/>
                </a:rPr>
                <a:t>标签</a:t>
              </a:r>
              <a:endParaRPr lang="en-US" dirty="0">
                <a:solidFill>
                  <a:schemeClr val="accent2"/>
                </a:solidFill>
                <a:latin typeface="微软雅黑" panose="020B0503020204020204" pitchFamily="34" charset="-122"/>
                <a:ea typeface="微软雅黑" panose="020B0503020204020204" pitchFamily="34" charset="-122"/>
                <a:cs typeface="Calibri"/>
                <a:sym typeface="Monaco"/>
              </a:endParaRPr>
            </a:p>
          </p:txBody>
        </p:sp>
        <p:sp>
          <p:nvSpPr>
            <p:cNvPr id="69" name="Shape 182"/>
            <p:cNvSpPr/>
            <p:nvPr/>
          </p:nvSpPr>
          <p:spPr>
            <a:xfrm>
              <a:off x="7120699" y="4251544"/>
              <a:ext cx="1281618" cy="207749"/>
            </a:xfrm>
            <a:prstGeom prst="rect">
              <a:avLst/>
            </a:prstGeom>
            <a:ln>
              <a:noFill/>
              <a:round/>
            </a:ln>
            <a:extLst>
              <a:ext uri="{C572A759-6A51-4108-AA02-DFA0A04FC94B}">
                <ma14:wrappingTextBoxFlag xmlns="" xmlns:ma14="http://schemas.microsoft.com/office/mac/drawingml/2011/main" val="1"/>
              </a:ext>
            </a:extLst>
          </p:spPr>
          <p:txBody>
            <a:bodyPr wrap="square" lIns="0" tIns="0" rIns="0" bIns="0" anchor="ctr">
              <a:spAutoFit/>
            </a:bodyPr>
            <a:lstStyle/>
            <a:p>
              <a:pPr algn="ctr" defTabSz="382636">
                <a:buClr>
                  <a:srgbClr val="000000"/>
                </a:buClr>
                <a:buFont typeface="Monaco"/>
                <a:defRPr sz="1800"/>
              </a:pPr>
              <a:r>
                <a:rPr lang="zh-CN" altLang="en-US" dirty="0">
                  <a:solidFill>
                    <a:schemeClr val="accent2"/>
                  </a:solidFill>
                  <a:latin typeface="微软雅黑" panose="020B0503020204020204" pitchFamily="34" charset="-122"/>
                  <a:ea typeface="微软雅黑" panose="020B0503020204020204" pitchFamily="34" charset="-122"/>
                  <a:cs typeface="Calibri"/>
                  <a:sym typeface="Monaco"/>
                </a:rPr>
                <a:t>属性</a:t>
              </a:r>
              <a:endParaRPr lang="en-US" dirty="0">
                <a:solidFill>
                  <a:schemeClr val="accent2"/>
                </a:solidFill>
                <a:latin typeface="微软雅黑" panose="020B0503020204020204" pitchFamily="34" charset="-122"/>
                <a:ea typeface="微软雅黑" panose="020B0503020204020204" pitchFamily="34" charset="-122"/>
                <a:cs typeface="Calibri"/>
                <a:sym typeface="Monaco"/>
              </a:endParaRPr>
            </a:p>
          </p:txBody>
        </p:sp>
        <p:grpSp>
          <p:nvGrpSpPr>
            <p:cNvPr id="70" name="Group 69"/>
            <p:cNvGrpSpPr/>
            <p:nvPr/>
          </p:nvGrpSpPr>
          <p:grpSpPr>
            <a:xfrm>
              <a:off x="6890638" y="4070167"/>
              <a:ext cx="1594846" cy="127580"/>
              <a:chOff x="2371681" y="4538494"/>
              <a:chExt cx="1594846" cy="127580"/>
            </a:xfrm>
          </p:grpSpPr>
          <p:cxnSp>
            <p:nvCxnSpPr>
              <p:cNvPr id="74" name="Straight Connector 73"/>
              <p:cNvCxnSpPr/>
              <p:nvPr/>
            </p:nvCxnSpPr>
            <p:spPr>
              <a:xfrm>
                <a:off x="2371681" y="4538494"/>
                <a:ext cx="1594846"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3210823" y="4538494"/>
                <a:ext cx="0" cy="12758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71" name="Group 70"/>
            <p:cNvGrpSpPr/>
            <p:nvPr/>
          </p:nvGrpSpPr>
          <p:grpSpPr>
            <a:xfrm>
              <a:off x="5868990" y="4070166"/>
              <a:ext cx="846086" cy="127581"/>
              <a:chOff x="2275516" y="4538494"/>
              <a:chExt cx="1729852" cy="127580"/>
            </a:xfrm>
          </p:grpSpPr>
          <p:cxnSp>
            <p:nvCxnSpPr>
              <p:cNvPr id="72" name="Straight Connector 71"/>
              <p:cNvCxnSpPr/>
              <p:nvPr/>
            </p:nvCxnSpPr>
            <p:spPr>
              <a:xfrm>
                <a:off x="2275516" y="4538494"/>
                <a:ext cx="1729852"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3142879" y="4538494"/>
                <a:ext cx="0" cy="12758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sp>
        <p:nvSpPr>
          <p:cNvPr id="46" name="Text Placeholder 5"/>
          <p:cNvSpPr txBox="1">
            <a:spLocks/>
          </p:cNvSpPr>
          <p:nvPr/>
        </p:nvSpPr>
        <p:spPr>
          <a:xfrm>
            <a:off x="360043" y="988899"/>
            <a:ext cx="11152188" cy="4429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b="1" dirty="0">
                <a:latin typeface="微软雅黑" panose="020B0503020204020204" pitchFamily="34" charset="-122"/>
                <a:ea typeface="微软雅黑" panose="020B0503020204020204" pitchFamily="34" charset="-122"/>
              </a:rPr>
              <a:t>图的基础： 用 </a:t>
            </a:r>
            <a:r>
              <a:rPr lang="en-US" altLang="zh-CN" sz="2000" b="1" dirty="0">
                <a:latin typeface="微软雅黑" panose="020B0503020204020204" pitchFamily="34" charset="-122"/>
                <a:ea typeface="微软雅黑" panose="020B0503020204020204" pitchFamily="34" charset="-122"/>
              </a:rPr>
              <a:t>Cypher </a:t>
            </a:r>
            <a:r>
              <a:rPr lang="zh-CN" altLang="en-US" sz="2000" b="1" dirty="0">
                <a:latin typeface="微软雅黑" panose="020B0503020204020204" pitchFamily="34" charset="-122"/>
                <a:ea typeface="微软雅黑" panose="020B0503020204020204" pitchFamily="34" charset="-122"/>
              </a:rPr>
              <a:t>创建节点、关系</a:t>
            </a:r>
          </a:p>
        </p:txBody>
      </p:sp>
    </p:spTree>
    <p:extLst>
      <p:ext uri="{BB962C8B-B14F-4D97-AF65-F5344CB8AC3E}">
        <p14:creationId xmlns:p14="http://schemas.microsoft.com/office/powerpoint/2010/main" val="386566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10" presetClass="entr" presetSubtype="0"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500"/>
                                        <p:tgtEl>
                                          <p:spTgt spid="6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500"/>
                                        <p:tgtEl>
                                          <p:spTgt spid="62"/>
                                        </p:tgtEl>
                                      </p:cBhvr>
                                    </p:animEffect>
                                  </p:childTnLst>
                                </p:cTn>
                              </p:par>
                              <p:par>
                                <p:cTn id="21" presetID="10" presetClass="entr" presetSubtype="0" fill="hold" nodeType="with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fade">
                                      <p:cBhvr>
                                        <p:cTn id="23"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p:nvPr/>
        </p:nvSpPr>
        <p:spPr>
          <a:xfrm>
            <a:off x="1" y="4802619"/>
            <a:ext cx="12191999" cy="369332"/>
          </a:xfrm>
          <a:prstGeom prst="rect">
            <a:avLst/>
          </a:prstGeom>
          <a:ln>
            <a:round/>
          </a:ln>
          <a:extLst>
            <a:ext uri="{C572A759-6A51-4108-AA02-DFA0A04FC94B}">
              <ma14:wrappingTextBoxFlag xmlns="" xmlns:ma14="http://schemas.microsoft.com/office/mac/drawingml/2011/main" val="1"/>
            </a:ext>
          </a:extLst>
        </p:spPr>
        <p:txBody>
          <a:bodyPr wrap="square" lIns="0" tIns="0" rIns="0" bIns="0" anchor="ctr">
            <a:spAutoFit/>
          </a:bodyPr>
          <a:lstStyle/>
          <a:p>
            <a:pPr algn="ctr" defTabSz="382636">
              <a:buClr>
                <a:srgbClr val="000000"/>
              </a:buClr>
              <a:buFont typeface="Monaco"/>
              <a:tabLst>
                <a:tab pos="1981150" algn="l"/>
              </a:tabLst>
              <a:defRPr sz="1800"/>
            </a:pPr>
            <a:r>
              <a:rPr sz="2400" dirty="0">
                <a:solidFill>
                  <a:srgbClr val="434343"/>
                </a:solidFill>
                <a:latin typeface="微软雅黑" panose="020B0503020204020204" pitchFamily="34" charset="-122"/>
                <a:ea typeface="微软雅黑" panose="020B0503020204020204" pitchFamily="34" charset="-122"/>
                <a:cs typeface="Calibri"/>
                <a:sym typeface="Monaco"/>
              </a:rPr>
              <a:t>MATCH </a:t>
            </a:r>
            <a:r>
              <a:rPr lang="en-US" sz="2400" dirty="0">
                <a:solidFill>
                  <a:srgbClr val="434343"/>
                </a:solidFill>
                <a:latin typeface="微软雅黑" panose="020B0503020204020204" pitchFamily="34" charset="-122"/>
                <a:ea typeface="微软雅黑" panose="020B0503020204020204" pitchFamily="34" charset="-122"/>
                <a:cs typeface="Calibri"/>
                <a:sym typeface="Monaco"/>
              </a:rPr>
              <a:t>(</a:t>
            </a:r>
            <a:r>
              <a:rPr lang="en-US" sz="2400" dirty="0">
                <a:solidFill>
                  <a:srgbClr val="008DC1"/>
                </a:solidFill>
                <a:latin typeface="微软雅黑" panose="020B0503020204020204" pitchFamily="34" charset="-122"/>
                <a:ea typeface="微软雅黑" panose="020B0503020204020204" pitchFamily="34" charset="-122"/>
                <a:cs typeface="Calibri"/>
                <a:sym typeface="Monaco"/>
              </a:rPr>
              <a:t>:</a:t>
            </a:r>
            <a:r>
              <a:rPr lang="zh-CN" altLang="en-US" sz="2400" dirty="0">
                <a:solidFill>
                  <a:srgbClr val="008DC1"/>
                </a:solidFill>
                <a:latin typeface="微软雅黑" panose="020B0503020204020204" pitchFamily="34" charset="-122"/>
                <a:ea typeface="微软雅黑" panose="020B0503020204020204" pitchFamily="34" charset="-122"/>
                <a:cs typeface="Calibri"/>
                <a:sym typeface="Monaco"/>
              </a:rPr>
              <a:t>个人</a:t>
            </a:r>
            <a:r>
              <a:rPr lang="en-US" sz="2400" dirty="0">
                <a:solidFill>
                  <a:srgbClr val="008DC1"/>
                </a:solidFill>
                <a:latin typeface="微软雅黑" panose="020B0503020204020204" pitchFamily="34" charset="-122"/>
                <a:ea typeface="微软雅黑" panose="020B0503020204020204" pitchFamily="34" charset="-122"/>
                <a:cs typeface="Calibri"/>
                <a:sym typeface="Monaco"/>
              </a:rPr>
              <a:t> { </a:t>
            </a:r>
            <a:r>
              <a:rPr lang="zh-CN" altLang="en-US" sz="2400" dirty="0">
                <a:solidFill>
                  <a:srgbClr val="008DC1"/>
                </a:solidFill>
                <a:latin typeface="微软雅黑" panose="020B0503020204020204" pitchFamily="34" charset="-122"/>
                <a:ea typeface="微软雅黑" panose="020B0503020204020204" pitchFamily="34" charset="-122"/>
                <a:cs typeface="Calibri"/>
                <a:sym typeface="Monaco"/>
              </a:rPr>
              <a:t>姓名</a:t>
            </a:r>
            <a:r>
              <a:rPr lang="en-US" sz="2400" dirty="0">
                <a:solidFill>
                  <a:srgbClr val="008DC1"/>
                </a:solidFill>
                <a:latin typeface="微软雅黑" panose="020B0503020204020204" pitchFamily="34" charset="-122"/>
                <a:ea typeface="微软雅黑" panose="020B0503020204020204" pitchFamily="34" charset="-122"/>
                <a:cs typeface="Calibri"/>
                <a:sym typeface="Monaco"/>
              </a:rPr>
              <a:t>:“</a:t>
            </a:r>
            <a:r>
              <a:rPr lang="zh-CN" altLang="en-US" sz="2400" dirty="0">
                <a:solidFill>
                  <a:srgbClr val="008DC1"/>
                </a:solidFill>
                <a:latin typeface="微软雅黑" panose="020B0503020204020204" pitchFamily="34" charset="-122"/>
                <a:ea typeface="微软雅黑" panose="020B0503020204020204" pitchFamily="34" charset="-122"/>
                <a:cs typeface="Calibri"/>
                <a:sym typeface="Monaco"/>
              </a:rPr>
              <a:t>张三</a:t>
            </a:r>
            <a:r>
              <a:rPr lang="en-US" sz="2400" dirty="0">
                <a:solidFill>
                  <a:srgbClr val="008DC1"/>
                </a:solidFill>
                <a:latin typeface="微软雅黑" panose="020B0503020204020204" pitchFamily="34" charset="-122"/>
                <a:ea typeface="微软雅黑" panose="020B0503020204020204" pitchFamily="34" charset="-122"/>
                <a:cs typeface="Calibri"/>
                <a:sym typeface="Monaco"/>
              </a:rPr>
              <a:t>”} </a:t>
            </a:r>
            <a:r>
              <a:rPr lang="en-US" sz="2400" dirty="0">
                <a:solidFill>
                  <a:srgbClr val="434343"/>
                </a:solidFill>
                <a:latin typeface="微软雅黑" panose="020B0503020204020204" pitchFamily="34" charset="-122"/>
                <a:ea typeface="微软雅黑" panose="020B0503020204020204" pitchFamily="34" charset="-122"/>
                <a:cs typeface="Calibri"/>
                <a:sym typeface="Monaco"/>
              </a:rPr>
              <a:t>)</a:t>
            </a:r>
            <a:r>
              <a:rPr sz="2400" dirty="0">
                <a:solidFill>
                  <a:srgbClr val="434343"/>
                </a:solidFill>
                <a:latin typeface="微软雅黑" panose="020B0503020204020204" pitchFamily="34" charset="-122"/>
                <a:ea typeface="微软雅黑" panose="020B0503020204020204" pitchFamily="34" charset="-122"/>
                <a:cs typeface="Calibri"/>
                <a:sym typeface="Monaco"/>
              </a:rPr>
              <a:t> -[:</a:t>
            </a:r>
            <a:r>
              <a:rPr lang="zh-CN" altLang="en-US" sz="2400" dirty="0">
                <a:solidFill>
                  <a:srgbClr val="434343"/>
                </a:solidFill>
                <a:latin typeface="微软雅黑" panose="020B0503020204020204" pitchFamily="34" charset="-122"/>
                <a:ea typeface="微软雅黑" panose="020B0503020204020204" pitchFamily="34" charset="-122"/>
                <a:cs typeface="Calibri"/>
                <a:sym typeface="Monaco"/>
              </a:rPr>
              <a:t>爱</a:t>
            </a:r>
            <a:r>
              <a:rPr sz="2400" dirty="0">
                <a:solidFill>
                  <a:srgbClr val="434343"/>
                </a:solidFill>
                <a:latin typeface="微软雅黑" panose="020B0503020204020204" pitchFamily="34" charset="-122"/>
                <a:ea typeface="微软雅黑" panose="020B0503020204020204" pitchFamily="34" charset="-122"/>
                <a:cs typeface="Calibri"/>
                <a:sym typeface="Monaco"/>
              </a:rPr>
              <a:t>]-&gt; </a:t>
            </a:r>
            <a:r>
              <a:rPr lang="en-US" sz="2400" dirty="0">
                <a:solidFill>
                  <a:srgbClr val="434343"/>
                </a:solidFill>
                <a:latin typeface="微软雅黑" panose="020B0503020204020204" pitchFamily="34" charset="-122"/>
                <a:ea typeface="微软雅黑" panose="020B0503020204020204" pitchFamily="34" charset="-122"/>
                <a:cs typeface="Calibri"/>
                <a:sym typeface="Monaco"/>
              </a:rPr>
              <a:t>(</a:t>
            </a:r>
            <a:r>
              <a:rPr lang="en-US" sz="2400" dirty="0">
                <a:solidFill>
                  <a:srgbClr val="008DC1"/>
                </a:solidFill>
                <a:latin typeface="微软雅黑" panose="020B0503020204020204" pitchFamily="34" charset="-122"/>
                <a:ea typeface="微软雅黑" panose="020B0503020204020204" pitchFamily="34" charset="-122"/>
                <a:cs typeface="Calibri"/>
                <a:sym typeface="Monaco"/>
              </a:rPr>
              <a:t>:</a:t>
            </a:r>
            <a:r>
              <a:rPr lang="zh-CN" altLang="en-US" sz="2400" dirty="0">
                <a:solidFill>
                  <a:srgbClr val="008DC1"/>
                </a:solidFill>
                <a:latin typeface="微软雅黑" panose="020B0503020204020204" pitchFamily="34" charset="-122"/>
                <a:ea typeface="微软雅黑" panose="020B0503020204020204" pitchFamily="34" charset="-122"/>
                <a:cs typeface="Calibri"/>
                <a:sym typeface="Monaco"/>
              </a:rPr>
              <a:t>个人</a:t>
            </a:r>
            <a:r>
              <a:rPr lang="en-US" sz="2400" dirty="0">
                <a:solidFill>
                  <a:srgbClr val="008DC1"/>
                </a:solidFill>
                <a:latin typeface="微软雅黑" panose="020B0503020204020204" pitchFamily="34" charset="-122"/>
                <a:ea typeface="微软雅黑" panose="020B0503020204020204" pitchFamily="34" charset="-122"/>
                <a:cs typeface="Calibri"/>
                <a:sym typeface="Monaco"/>
              </a:rPr>
              <a:t> { </a:t>
            </a:r>
            <a:r>
              <a:rPr lang="zh-CN" altLang="en-US" sz="2400" dirty="0">
                <a:solidFill>
                  <a:srgbClr val="008DC1"/>
                </a:solidFill>
                <a:latin typeface="微软雅黑" panose="020B0503020204020204" pitchFamily="34" charset="-122"/>
                <a:ea typeface="微软雅黑" panose="020B0503020204020204" pitchFamily="34" charset="-122"/>
                <a:cs typeface="Calibri"/>
                <a:sym typeface="Monaco"/>
              </a:rPr>
              <a:t>姓名</a:t>
            </a:r>
            <a:r>
              <a:rPr lang="en-US" sz="2400" dirty="0">
                <a:solidFill>
                  <a:srgbClr val="008DC1"/>
                </a:solidFill>
                <a:latin typeface="微软雅黑" panose="020B0503020204020204" pitchFamily="34" charset="-122"/>
                <a:ea typeface="微软雅黑" panose="020B0503020204020204" pitchFamily="34" charset="-122"/>
                <a:cs typeface="Calibri"/>
                <a:sym typeface="Monaco"/>
              </a:rPr>
              <a:t>:“</a:t>
            </a:r>
            <a:r>
              <a:rPr lang="zh-CN" altLang="en-US" sz="2400" dirty="0">
                <a:solidFill>
                  <a:srgbClr val="008DC1"/>
                </a:solidFill>
                <a:latin typeface="微软雅黑" panose="020B0503020204020204" pitchFamily="34" charset="-122"/>
                <a:ea typeface="微软雅黑" panose="020B0503020204020204" pitchFamily="34" charset="-122"/>
                <a:cs typeface="Calibri"/>
                <a:sym typeface="Monaco"/>
              </a:rPr>
              <a:t>李四</a:t>
            </a:r>
            <a:r>
              <a:rPr lang="en-US" sz="2400" dirty="0">
                <a:solidFill>
                  <a:srgbClr val="008DC1"/>
                </a:solidFill>
                <a:latin typeface="微软雅黑" panose="020B0503020204020204" pitchFamily="34" charset="-122"/>
                <a:ea typeface="微软雅黑" panose="020B0503020204020204" pitchFamily="34" charset="-122"/>
                <a:cs typeface="Calibri"/>
                <a:sym typeface="Monaco"/>
              </a:rPr>
              <a:t>”} </a:t>
            </a:r>
            <a:r>
              <a:rPr lang="en-US" sz="2400" dirty="0">
                <a:solidFill>
                  <a:srgbClr val="434343"/>
                </a:solidFill>
                <a:latin typeface="微软雅黑" panose="020B0503020204020204" pitchFamily="34" charset="-122"/>
                <a:ea typeface="微软雅黑" panose="020B0503020204020204" pitchFamily="34" charset="-122"/>
                <a:cs typeface="Calibri"/>
                <a:sym typeface="Monaco"/>
              </a:rPr>
              <a:t>)</a:t>
            </a:r>
            <a:r>
              <a:rPr lang="en-US" sz="2400" dirty="0">
                <a:solidFill>
                  <a:schemeClr val="tx1">
                    <a:lumMod val="50000"/>
                    <a:lumOff val="50000"/>
                  </a:schemeClr>
                </a:solidFill>
                <a:latin typeface="微软雅黑" panose="020B0503020204020204" pitchFamily="34" charset="-122"/>
                <a:ea typeface="微软雅黑" panose="020B0503020204020204" pitchFamily="34" charset="-122"/>
                <a:cs typeface="Calibri"/>
                <a:sym typeface="Monaco"/>
              </a:rPr>
              <a:t> </a:t>
            </a:r>
            <a:endParaRPr lang="en-US" sz="2400" dirty="0">
              <a:solidFill>
                <a:srgbClr val="008DC1"/>
              </a:solidFill>
              <a:latin typeface="微软雅黑" panose="020B0503020204020204" pitchFamily="34" charset="-122"/>
              <a:ea typeface="微软雅黑" panose="020B0503020204020204" pitchFamily="34" charset="-122"/>
              <a:cs typeface="Calibri"/>
              <a:sym typeface="Monaco"/>
            </a:endParaRPr>
          </a:p>
        </p:txBody>
      </p:sp>
      <p:grpSp>
        <p:nvGrpSpPr>
          <p:cNvPr id="11" name="Group 10"/>
          <p:cNvGrpSpPr/>
          <p:nvPr/>
        </p:nvGrpSpPr>
        <p:grpSpPr>
          <a:xfrm>
            <a:off x="5054803" y="2457381"/>
            <a:ext cx="2123132" cy="360950"/>
            <a:chOff x="5077678" y="1706550"/>
            <a:chExt cx="2582699" cy="270712"/>
          </a:xfrm>
        </p:grpSpPr>
        <p:sp>
          <p:nvSpPr>
            <p:cNvPr id="12" name="Shape 91"/>
            <p:cNvSpPr/>
            <p:nvPr/>
          </p:nvSpPr>
          <p:spPr>
            <a:xfrm>
              <a:off x="5077678" y="1778085"/>
              <a:ext cx="2582699" cy="142220"/>
            </a:xfrm>
            <a:prstGeom prst="rightArrow">
              <a:avLst>
                <a:gd name="adj1" fmla="val 33333"/>
                <a:gd name="adj2" fmla="val 122222"/>
              </a:avLst>
            </a:prstGeom>
            <a:solidFill>
              <a:schemeClr val="bg1">
                <a:lumMod val="65000"/>
              </a:schemeClr>
            </a:solidFill>
            <a:ln w="76200" cmpd="sng">
              <a:solidFill>
                <a:schemeClr val="bg1">
                  <a:lumMod val="65000"/>
                </a:schemeClr>
              </a:solidFill>
              <a:round/>
            </a:ln>
            <a:effectLst/>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sz="4400">
                <a:latin typeface="微软雅黑" panose="020B0503020204020204" pitchFamily="34" charset="-122"/>
                <a:ea typeface="微软雅黑" panose="020B0503020204020204" pitchFamily="34" charset="-122"/>
                <a:cs typeface="Calibri"/>
              </a:endParaRPr>
            </a:p>
          </p:txBody>
        </p:sp>
        <p:sp>
          <p:nvSpPr>
            <p:cNvPr id="13" name="Rounded Rectangle 12"/>
            <p:cNvSpPr/>
            <p:nvPr/>
          </p:nvSpPr>
          <p:spPr>
            <a:xfrm>
              <a:off x="5760498" y="1706550"/>
              <a:ext cx="619601" cy="270712"/>
            </a:xfrm>
            <a:prstGeom prst="roundRect">
              <a:avLst/>
            </a:prstGeom>
            <a:solidFill>
              <a:schemeClr val="bg1">
                <a:lumMod val="95000"/>
              </a:schemeClr>
            </a:solidFill>
            <a:ln w="317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wrap="none" lIns="121920" tIns="24384" rIns="121920" bIns="24384" anchor="ctr" anchorCtr="1">
              <a:spAutoFit/>
            </a:bodyPr>
            <a:lstStyle/>
            <a:p>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爱</a:t>
              </a:r>
              <a:endParaRPr lang="en-US" dirty="0">
                <a:latin typeface="微软雅黑" panose="020B0503020204020204" pitchFamily="34" charset="-122"/>
                <a:ea typeface="微软雅黑" panose="020B0503020204020204" pitchFamily="34" charset="-122"/>
              </a:endParaRPr>
            </a:p>
          </p:txBody>
        </p:sp>
      </p:grpSp>
      <p:grpSp>
        <p:nvGrpSpPr>
          <p:cNvPr id="3" name="Group 2"/>
          <p:cNvGrpSpPr/>
          <p:nvPr/>
        </p:nvGrpSpPr>
        <p:grpSpPr>
          <a:xfrm>
            <a:off x="2721902" y="1468176"/>
            <a:ext cx="2363689" cy="2363689"/>
            <a:chOff x="1874056" y="1259853"/>
            <a:chExt cx="1772767" cy="1772767"/>
          </a:xfrm>
        </p:grpSpPr>
        <p:sp>
          <p:nvSpPr>
            <p:cNvPr id="21" name="Oval 20"/>
            <p:cNvSpPr/>
            <p:nvPr/>
          </p:nvSpPr>
          <p:spPr>
            <a:xfrm>
              <a:off x="1874056" y="1259853"/>
              <a:ext cx="1772767" cy="177276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grpSp>
          <p:nvGrpSpPr>
            <p:cNvPr id="17" name="Group 16"/>
            <p:cNvGrpSpPr/>
            <p:nvPr/>
          </p:nvGrpSpPr>
          <p:grpSpPr>
            <a:xfrm>
              <a:off x="2186010" y="1435215"/>
              <a:ext cx="1181366" cy="1308970"/>
              <a:chOff x="3932327" y="1043841"/>
              <a:chExt cx="1181366" cy="1308970"/>
            </a:xfrm>
          </p:grpSpPr>
          <p:pic>
            <p:nvPicPr>
              <p:cNvPr id="18" name="Picture 17" descr="ManAvatarAqua.png"/>
              <p:cNvPicPr>
                <a:picLocks noChangeAspect="1"/>
              </p:cNvPicPr>
              <p:nvPr/>
            </p:nvPicPr>
            <p:blipFill>
              <a:blip r:embed="rId2" cstate="print">
                <a:biLevel thresh="50000"/>
                <a:extLst>
                  <a:ext uri="{28A0092B-C50C-407E-A947-70E740481C1C}">
                    <a14:useLocalDpi xmlns:a14="http://schemas.microsoft.com/office/drawing/2010/main"/>
                  </a:ext>
                </a:extLst>
              </a:blip>
              <a:stretch>
                <a:fillRect/>
              </a:stretch>
            </p:blipFill>
            <p:spPr>
              <a:xfrm>
                <a:off x="3932327" y="1043841"/>
                <a:ext cx="1181366" cy="1308970"/>
              </a:xfrm>
              <a:prstGeom prst="rect">
                <a:avLst/>
              </a:prstGeom>
            </p:spPr>
          </p:pic>
          <p:sp>
            <p:nvSpPr>
              <p:cNvPr id="19" name="TextBox 18"/>
              <p:cNvSpPr txBox="1"/>
              <p:nvPr/>
            </p:nvSpPr>
            <p:spPr>
              <a:xfrm>
                <a:off x="3990354" y="1833366"/>
                <a:ext cx="1059329" cy="346249"/>
              </a:xfrm>
              <a:prstGeom prst="rect">
                <a:avLst/>
              </a:prstGeom>
              <a:noFill/>
            </p:spPr>
            <p:txBody>
              <a:bodyPr wrap="square" rtlCol="0">
                <a:spAutoFit/>
              </a:bodyPr>
              <a:lstStyle/>
              <a:p>
                <a:pPr algn="ctr"/>
                <a:r>
                  <a:rPr lang="zh-CN" altLang="en-US" sz="2400" b="1" dirty="0">
                    <a:solidFill>
                      <a:srgbClr val="008DC1"/>
                    </a:solidFill>
                    <a:latin typeface="微软雅黑" panose="020B0503020204020204" pitchFamily="34" charset="-122"/>
                    <a:ea typeface="微软雅黑" panose="020B0503020204020204" pitchFamily="34" charset="-122"/>
                  </a:rPr>
                  <a:t>张三</a:t>
                </a:r>
                <a:endParaRPr lang="en-US" sz="2400" b="1" dirty="0">
                  <a:solidFill>
                    <a:srgbClr val="008DC1"/>
                  </a:solidFill>
                  <a:latin typeface="微软雅黑" panose="020B0503020204020204" pitchFamily="34" charset="-122"/>
                  <a:ea typeface="微软雅黑" panose="020B0503020204020204" pitchFamily="34" charset="-122"/>
                </a:endParaRPr>
              </a:p>
            </p:txBody>
          </p:sp>
        </p:grpSp>
      </p:grpSp>
      <p:grpSp>
        <p:nvGrpSpPr>
          <p:cNvPr id="2" name="Group 1"/>
          <p:cNvGrpSpPr/>
          <p:nvPr/>
        </p:nvGrpSpPr>
        <p:grpSpPr>
          <a:xfrm>
            <a:off x="7260037" y="1454009"/>
            <a:ext cx="2363689" cy="2363689"/>
            <a:chOff x="5239172" y="1256925"/>
            <a:chExt cx="1772767" cy="1772767"/>
          </a:xfrm>
        </p:grpSpPr>
        <p:sp>
          <p:nvSpPr>
            <p:cNvPr id="20" name="Oval 19"/>
            <p:cNvSpPr/>
            <p:nvPr/>
          </p:nvSpPr>
          <p:spPr>
            <a:xfrm>
              <a:off x="5239172" y="1256925"/>
              <a:ext cx="1772767" cy="1772767"/>
            </a:xfrm>
            <a:prstGeom prst="ellipse">
              <a:avLst/>
            </a:prstGeom>
            <a:solidFill>
              <a:srgbClr val="008D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grpSp>
          <p:nvGrpSpPr>
            <p:cNvPr id="14" name="Group 13"/>
            <p:cNvGrpSpPr/>
            <p:nvPr/>
          </p:nvGrpSpPr>
          <p:grpSpPr>
            <a:xfrm>
              <a:off x="5590002" y="1439020"/>
              <a:ext cx="1078083" cy="1312861"/>
              <a:chOff x="7164172" y="1080434"/>
              <a:chExt cx="1078083" cy="1323668"/>
            </a:xfrm>
          </p:grpSpPr>
          <p:pic>
            <p:nvPicPr>
              <p:cNvPr id="15" name="Picture 14" descr="WomanAvatarOrange.png"/>
              <p:cNvPicPr>
                <a:picLocks noChangeAspect="1"/>
              </p:cNvPicPr>
              <p:nvPr/>
            </p:nvPicPr>
            <p:blipFill>
              <a:blip r:embed="rId3" cstate="print">
                <a:biLevel thresh="50000"/>
                <a:extLst>
                  <a:ext uri="{28A0092B-C50C-407E-A947-70E740481C1C}">
                    <a14:useLocalDpi xmlns:a14="http://schemas.microsoft.com/office/drawing/2010/main"/>
                  </a:ext>
                </a:extLst>
              </a:blip>
              <a:stretch>
                <a:fillRect/>
              </a:stretch>
            </p:blipFill>
            <p:spPr>
              <a:xfrm>
                <a:off x="7164172" y="1080434"/>
                <a:ext cx="1078083" cy="1323668"/>
              </a:xfrm>
              <a:prstGeom prst="rect">
                <a:avLst/>
              </a:prstGeom>
            </p:spPr>
          </p:pic>
          <p:sp>
            <p:nvSpPr>
              <p:cNvPr id="16" name="TextBox 15"/>
              <p:cNvSpPr txBox="1"/>
              <p:nvPr/>
            </p:nvSpPr>
            <p:spPr>
              <a:xfrm>
                <a:off x="7164172" y="1873808"/>
                <a:ext cx="1059329" cy="349099"/>
              </a:xfrm>
              <a:prstGeom prst="rect">
                <a:avLst/>
              </a:prstGeom>
              <a:noFill/>
            </p:spPr>
            <p:txBody>
              <a:bodyPr wrap="square" rtlCol="0">
                <a:spAutoFit/>
              </a:bodyPr>
              <a:lstStyle/>
              <a:p>
                <a:pPr algn="ctr"/>
                <a:r>
                  <a:rPr lang="zh-CN" altLang="en-US" sz="2400" b="1" dirty="0">
                    <a:solidFill>
                      <a:schemeClr val="accent1"/>
                    </a:solidFill>
                    <a:latin typeface="微软雅黑" panose="020B0503020204020204" pitchFamily="34" charset="-122"/>
                    <a:ea typeface="微软雅黑" panose="020B0503020204020204" pitchFamily="34" charset="-122"/>
                  </a:rPr>
                  <a:t>李四</a:t>
                </a:r>
                <a:endParaRPr lang="en-US" sz="2400" b="1" dirty="0">
                  <a:solidFill>
                    <a:schemeClr val="accent1"/>
                  </a:solidFill>
                  <a:latin typeface="微软雅黑" panose="020B0503020204020204" pitchFamily="34" charset="-122"/>
                  <a:ea typeface="微软雅黑" panose="020B0503020204020204" pitchFamily="34" charset="-122"/>
                </a:endParaRPr>
              </a:p>
            </p:txBody>
          </p:sp>
        </p:grpSp>
      </p:grpSp>
      <p:grpSp>
        <p:nvGrpSpPr>
          <p:cNvPr id="42" name="Group 41"/>
          <p:cNvGrpSpPr/>
          <p:nvPr/>
        </p:nvGrpSpPr>
        <p:grpSpPr>
          <a:xfrm>
            <a:off x="7437931" y="5502144"/>
            <a:ext cx="3488659" cy="518836"/>
            <a:chOff x="5868990" y="4070166"/>
            <a:chExt cx="2616494" cy="389127"/>
          </a:xfrm>
        </p:grpSpPr>
        <p:sp>
          <p:nvSpPr>
            <p:cNvPr id="47" name="Shape 182"/>
            <p:cNvSpPr/>
            <p:nvPr/>
          </p:nvSpPr>
          <p:spPr>
            <a:xfrm>
              <a:off x="5972467" y="4236562"/>
              <a:ext cx="734305" cy="207749"/>
            </a:xfrm>
            <a:prstGeom prst="rect">
              <a:avLst/>
            </a:prstGeom>
            <a:ln>
              <a:noFill/>
              <a:round/>
            </a:ln>
            <a:extLst>
              <a:ext uri="{C572A759-6A51-4108-AA02-DFA0A04FC94B}">
                <ma14:wrappingTextBoxFlag xmlns="" xmlns:ma14="http://schemas.microsoft.com/office/mac/drawingml/2011/main" val="1"/>
              </a:ext>
            </a:extLst>
          </p:spPr>
          <p:txBody>
            <a:bodyPr wrap="square" lIns="0" tIns="0" rIns="0" bIns="0" anchor="ctr">
              <a:spAutoFit/>
            </a:bodyPr>
            <a:lstStyle/>
            <a:p>
              <a:pPr algn="ctr" defTabSz="382636">
                <a:buClr>
                  <a:srgbClr val="000000"/>
                </a:buClr>
                <a:buFont typeface="Monaco"/>
                <a:defRPr sz="1800"/>
              </a:pPr>
              <a:r>
                <a:rPr lang="zh-CN" altLang="en-US" dirty="0">
                  <a:solidFill>
                    <a:schemeClr val="accent2"/>
                  </a:solidFill>
                  <a:latin typeface="微软雅黑" panose="020B0503020204020204" pitchFamily="34" charset="-122"/>
                  <a:ea typeface="微软雅黑" panose="020B0503020204020204" pitchFamily="34" charset="-122"/>
                  <a:cs typeface="Calibri"/>
                  <a:sym typeface="Monaco"/>
                </a:rPr>
                <a:t>标签</a:t>
              </a:r>
              <a:endParaRPr lang="en-US" dirty="0">
                <a:solidFill>
                  <a:schemeClr val="accent2"/>
                </a:solidFill>
                <a:latin typeface="微软雅黑" panose="020B0503020204020204" pitchFamily="34" charset="-122"/>
                <a:ea typeface="微软雅黑" panose="020B0503020204020204" pitchFamily="34" charset="-122"/>
                <a:cs typeface="Calibri"/>
                <a:sym typeface="Monaco"/>
              </a:endParaRPr>
            </a:p>
          </p:txBody>
        </p:sp>
        <p:sp>
          <p:nvSpPr>
            <p:cNvPr id="48" name="Shape 182"/>
            <p:cNvSpPr/>
            <p:nvPr/>
          </p:nvSpPr>
          <p:spPr>
            <a:xfrm>
              <a:off x="7120699" y="4251544"/>
              <a:ext cx="1281618" cy="207749"/>
            </a:xfrm>
            <a:prstGeom prst="rect">
              <a:avLst/>
            </a:prstGeom>
            <a:ln>
              <a:noFill/>
              <a:round/>
            </a:ln>
            <a:extLst>
              <a:ext uri="{C572A759-6A51-4108-AA02-DFA0A04FC94B}">
                <ma14:wrappingTextBoxFlag xmlns="" xmlns:ma14="http://schemas.microsoft.com/office/mac/drawingml/2011/main" val="1"/>
              </a:ext>
            </a:extLst>
          </p:spPr>
          <p:txBody>
            <a:bodyPr wrap="square" lIns="0" tIns="0" rIns="0" bIns="0" anchor="ctr">
              <a:spAutoFit/>
            </a:bodyPr>
            <a:lstStyle/>
            <a:p>
              <a:pPr algn="ctr" defTabSz="382636">
                <a:buClr>
                  <a:srgbClr val="000000"/>
                </a:buClr>
                <a:buFont typeface="Monaco"/>
                <a:defRPr sz="1800"/>
              </a:pPr>
              <a:r>
                <a:rPr lang="zh-CN" altLang="en-US" dirty="0">
                  <a:solidFill>
                    <a:schemeClr val="accent2"/>
                  </a:solidFill>
                  <a:latin typeface="微软雅黑" panose="020B0503020204020204" pitchFamily="34" charset="-122"/>
                  <a:ea typeface="微软雅黑" panose="020B0503020204020204" pitchFamily="34" charset="-122"/>
                  <a:cs typeface="Calibri"/>
                  <a:sym typeface="Monaco"/>
                </a:rPr>
                <a:t>属性</a:t>
              </a:r>
              <a:endParaRPr lang="en-US" dirty="0">
                <a:solidFill>
                  <a:schemeClr val="accent2"/>
                </a:solidFill>
                <a:latin typeface="微软雅黑" panose="020B0503020204020204" pitchFamily="34" charset="-122"/>
                <a:ea typeface="微软雅黑" panose="020B0503020204020204" pitchFamily="34" charset="-122"/>
                <a:cs typeface="Calibri"/>
                <a:sym typeface="Monaco"/>
              </a:endParaRPr>
            </a:p>
          </p:txBody>
        </p:sp>
        <p:grpSp>
          <p:nvGrpSpPr>
            <p:cNvPr id="49" name="Group 48"/>
            <p:cNvGrpSpPr/>
            <p:nvPr/>
          </p:nvGrpSpPr>
          <p:grpSpPr>
            <a:xfrm>
              <a:off x="6890638" y="4070167"/>
              <a:ext cx="1594846" cy="127580"/>
              <a:chOff x="2371681" y="4538494"/>
              <a:chExt cx="1594846" cy="127580"/>
            </a:xfrm>
          </p:grpSpPr>
          <p:cxnSp>
            <p:nvCxnSpPr>
              <p:cNvPr id="50" name="Straight Connector 49"/>
              <p:cNvCxnSpPr/>
              <p:nvPr/>
            </p:nvCxnSpPr>
            <p:spPr>
              <a:xfrm>
                <a:off x="2371681" y="4538494"/>
                <a:ext cx="1594846"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3210823" y="4538494"/>
                <a:ext cx="0" cy="12758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52" name="Group 51"/>
            <p:cNvGrpSpPr/>
            <p:nvPr/>
          </p:nvGrpSpPr>
          <p:grpSpPr>
            <a:xfrm>
              <a:off x="5868990" y="4070166"/>
              <a:ext cx="846086" cy="127581"/>
              <a:chOff x="2275516" y="4538494"/>
              <a:chExt cx="1729852" cy="127580"/>
            </a:xfrm>
          </p:grpSpPr>
          <p:cxnSp>
            <p:nvCxnSpPr>
              <p:cNvPr id="53" name="Straight Connector 52"/>
              <p:cNvCxnSpPr/>
              <p:nvPr/>
            </p:nvCxnSpPr>
            <p:spPr>
              <a:xfrm>
                <a:off x="2275516" y="4538494"/>
                <a:ext cx="1729852"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3142879" y="4538494"/>
                <a:ext cx="0" cy="12758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grpSp>
        <p:nvGrpSpPr>
          <p:cNvPr id="63" name="Group 62"/>
          <p:cNvGrpSpPr/>
          <p:nvPr/>
        </p:nvGrpSpPr>
        <p:grpSpPr>
          <a:xfrm>
            <a:off x="2348677" y="4019636"/>
            <a:ext cx="3838219" cy="545834"/>
            <a:chOff x="1260593" y="2958282"/>
            <a:chExt cx="2944518" cy="409375"/>
          </a:xfrm>
        </p:grpSpPr>
        <p:sp>
          <p:nvSpPr>
            <p:cNvPr id="26" name="Shape 182"/>
            <p:cNvSpPr/>
            <p:nvPr/>
          </p:nvSpPr>
          <p:spPr>
            <a:xfrm>
              <a:off x="2348396" y="2958282"/>
              <a:ext cx="784512" cy="207749"/>
            </a:xfrm>
            <a:prstGeom prst="rect">
              <a:avLst/>
            </a:prstGeom>
            <a:ln>
              <a:round/>
            </a:ln>
            <a:extLst>
              <a:ext uri="{C572A759-6A51-4108-AA02-DFA0A04FC94B}">
                <ma14:wrappingTextBoxFlag xmlns="" xmlns:ma14="http://schemas.microsoft.com/office/mac/drawingml/2011/main" val="1"/>
              </a:ext>
            </a:extLst>
          </p:spPr>
          <p:txBody>
            <a:bodyPr wrap="square" lIns="0" tIns="0" rIns="0" bIns="0" anchor="ctr">
              <a:spAutoFit/>
            </a:bodyPr>
            <a:lstStyle/>
            <a:p>
              <a:pPr algn="ctr" defTabSz="382636">
                <a:buClr>
                  <a:srgbClr val="000000"/>
                </a:buClr>
                <a:buFont typeface="Monaco"/>
                <a:defRPr sz="1800"/>
              </a:pPr>
              <a:r>
                <a:rPr lang="zh-CN" altLang="en-US" dirty="0">
                  <a:solidFill>
                    <a:schemeClr val="accent6"/>
                  </a:solidFill>
                  <a:latin typeface="微软雅黑" panose="020B0503020204020204" pitchFamily="34" charset="-122"/>
                  <a:ea typeface="微软雅黑" panose="020B0503020204020204" pitchFamily="34" charset="-122"/>
                  <a:cs typeface="Calibri"/>
                  <a:sym typeface="Monaco"/>
                </a:rPr>
                <a:t>节点</a:t>
              </a:r>
              <a:endParaRPr lang="en-US" dirty="0">
                <a:solidFill>
                  <a:schemeClr val="accent6"/>
                </a:solidFill>
                <a:latin typeface="微软雅黑" panose="020B0503020204020204" pitchFamily="34" charset="-122"/>
                <a:ea typeface="微软雅黑" panose="020B0503020204020204" pitchFamily="34" charset="-122"/>
                <a:cs typeface="Calibri"/>
                <a:sym typeface="Monaco"/>
              </a:endParaRPr>
            </a:p>
          </p:txBody>
        </p:sp>
        <p:grpSp>
          <p:nvGrpSpPr>
            <p:cNvPr id="55" name="Group 54"/>
            <p:cNvGrpSpPr/>
            <p:nvPr/>
          </p:nvGrpSpPr>
          <p:grpSpPr>
            <a:xfrm flipV="1">
              <a:off x="1260593" y="3240076"/>
              <a:ext cx="2944518" cy="127581"/>
              <a:chOff x="2371681" y="4538494"/>
              <a:chExt cx="1729852" cy="127580"/>
            </a:xfrm>
          </p:grpSpPr>
          <p:cxnSp>
            <p:nvCxnSpPr>
              <p:cNvPr id="56" name="Straight Connector 55"/>
              <p:cNvCxnSpPr/>
              <p:nvPr/>
            </p:nvCxnSpPr>
            <p:spPr>
              <a:xfrm>
                <a:off x="2371681" y="4538494"/>
                <a:ext cx="1729852"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3239044" y="4538494"/>
                <a:ext cx="0" cy="12758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grpSp>
        <p:nvGrpSpPr>
          <p:cNvPr id="62" name="Group 61"/>
          <p:cNvGrpSpPr/>
          <p:nvPr/>
        </p:nvGrpSpPr>
        <p:grpSpPr>
          <a:xfrm>
            <a:off x="7213461" y="4009965"/>
            <a:ext cx="3899747" cy="545834"/>
            <a:chOff x="5859580" y="2951029"/>
            <a:chExt cx="2944518" cy="409375"/>
          </a:xfrm>
        </p:grpSpPr>
        <p:sp>
          <p:nvSpPr>
            <p:cNvPr id="58" name="Shape 182"/>
            <p:cNvSpPr/>
            <p:nvPr/>
          </p:nvSpPr>
          <p:spPr>
            <a:xfrm>
              <a:off x="6947383" y="2951029"/>
              <a:ext cx="784512" cy="207749"/>
            </a:xfrm>
            <a:prstGeom prst="rect">
              <a:avLst/>
            </a:prstGeom>
            <a:ln>
              <a:round/>
            </a:ln>
            <a:extLst>
              <a:ext uri="{C572A759-6A51-4108-AA02-DFA0A04FC94B}">
                <ma14:wrappingTextBoxFlag xmlns="" xmlns:ma14="http://schemas.microsoft.com/office/mac/drawingml/2011/main" val="1"/>
              </a:ext>
            </a:extLst>
          </p:spPr>
          <p:txBody>
            <a:bodyPr wrap="square" lIns="0" tIns="0" rIns="0" bIns="0" anchor="ctr">
              <a:spAutoFit/>
            </a:bodyPr>
            <a:lstStyle/>
            <a:p>
              <a:pPr algn="ctr" defTabSz="382636">
                <a:buClr>
                  <a:srgbClr val="000000"/>
                </a:buClr>
                <a:buFont typeface="Monaco"/>
                <a:defRPr sz="1800"/>
              </a:pPr>
              <a:r>
                <a:rPr lang="zh-CN" altLang="en-US" dirty="0">
                  <a:solidFill>
                    <a:schemeClr val="accent6"/>
                  </a:solidFill>
                  <a:latin typeface="微软雅黑" panose="020B0503020204020204" pitchFamily="34" charset="-122"/>
                  <a:ea typeface="微软雅黑" panose="020B0503020204020204" pitchFamily="34" charset="-122"/>
                  <a:cs typeface="Calibri"/>
                  <a:sym typeface="Monaco"/>
                </a:rPr>
                <a:t>节点</a:t>
              </a:r>
              <a:endParaRPr lang="en-US" dirty="0">
                <a:solidFill>
                  <a:schemeClr val="accent6"/>
                </a:solidFill>
                <a:latin typeface="微软雅黑" panose="020B0503020204020204" pitchFamily="34" charset="-122"/>
                <a:ea typeface="微软雅黑" panose="020B0503020204020204" pitchFamily="34" charset="-122"/>
                <a:cs typeface="Calibri"/>
                <a:sym typeface="Monaco"/>
              </a:endParaRPr>
            </a:p>
          </p:txBody>
        </p:sp>
        <p:grpSp>
          <p:nvGrpSpPr>
            <p:cNvPr id="59" name="Group 58"/>
            <p:cNvGrpSpPr/>
            <p:nvPr/>
          </p:nvGrpSpPr>
          <p:grpSpPr>
            <a:xfrm flipV="1">
              <a:off x="5859580" y="3232823"/>
              <a:ext cx="2944518" cy="127581"/>
              <a:chOff x="2371681" y="4538494"/>
              <a:chExt cx="1729852" cy="127580"/>
            </a:xfrm>
          </p:grpSpPr>
          <p:cxnSp>
            <p:nvCxnSpPr>
              <p:cNvPr id="60" name="Straight Connector 59"/>
              <p:cNvCxnSpPr/>
              <p:nvPr/>
            </p:nvCxnSpPr>
            <p:spPr>
              <a:xfrm>
                <a:off x="2371681" y="4538494"/>
                <a:ext cx="1729852"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3239044" y="4538494"/>
                <a:ext cx="0" cy="12758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grpSp>
        <p:nvGrpSpPr>
          <p:cNvPr id="67" name="Group 66"/>
          <p:cNvGrpSpPr/>
          <p:nvPr/>
        </p:nvGrpSpPr>
        <p:grpSpPr>
          <a:xfrm>
            <a:off x="2361270" y="5502145"/>
            <a:ext cx="3488659" cy="518836"/>
            <a:chOff x="5868990" y="4070166"/>
            <a:chExt cx="2616494" cy="389127"/>
          </a:xfrm>
        </p:grpSpPr>
        <p:sp>
          <p:nvSpPr>
            <p:cNvPr id="68" name="Shape 182"/>
            <p:cNvSpPr/>
            <p:nvPr/>
          </p:nvSpPr>
          <p:spPr>
            <a:xfrm>
              <a:off x="5972467" y="4236562"/>
              <a:ext cx="734305" cy="207749"/>
            </a:xfrm>
            <a:prstGeom prst="rect">
              <a:avLst/>
            </a:prstGeom>
            <a:ln>
              <a:noFill/>
              <a:round/>
            </a:ln>
            <a:extLst>
              <a:ext uri="{C572A759-6A51-4108-AA02-DFA0A04FC94B}">
                <ma14:wrappingTextBoxFlag xmlns="" xmlns:ma14="http://schemas.microsoft.com/office/mac/drawingml/2011/main" val="1"/>
              </a:ext>
            </a:extLst>
          </p:spPr>
          <p:txBody>
            <a:bodyPr wrap="square" lIns="0" tIns="0" rIns="0" bIns="0" anchor="ctr">
              <a:spAutoFit/>
            </a:bodyPr>
            <a:lstStyle/>
            <a:p>
              <a:pPr algn="ctr" defTabSz="382636">
                <a:buClr>
                  <a:srgbClr val="000000"/>
                </a:buClr>
                <a:buFont typeface="Monaco"/>
                <a:defRPr sz="1800"/>
              </a:pPr>
              <a:r>
                <a:rPr lang="zh-CN" altLang="en-US" dirty="0">
                  <a:solidFill>
                    <a:schemeClr val="accent2"/>
                  </a:solidFill>
                  <a:latin typeface="微软雅黑" panose="020B0503020204020204" pitchFamily="34" charset="-122"/>
                  <a:ea typeface="微软雅黑" panose="020B0503020204020204" pitchFamily="34" charset="-122"/>
                  <a:cs typeface="Calibri"/>
                  <a:sym typeface="Monaco"/>
                </a:rPr>
                <a:t>标签</a:t>
              </a:r>
              <a:endParaRPr lang="en-US" dirty="0">
                <a:solidFill>
                  <a:schemeClr val="accent2"/>
                </a:solidFill>
                <a:latin typeface="微软雅黑" panose="020B0503020204020204" pitchFamily="34" charset="-122"/>
                <a:ea typeface="微软雅黑" panose="020B0503020204020204" pitchFamily="34" charset="-122"/>
                <a:cs typeface="Calibri"/>
                <a:sym typeface="Monaco"/>
              </a:endParaRPr>
            </a:p>
          </p:txBody>
        </p:sp>
        <p:sp>
          <p:nvSpPr>
            <p:cNvPr id="69" name="Shape 182"/>
            <p:cNvSpPr/>
            <p:nvPr/>
          </p:nvSpPr>
          <p:spPr>
            <a:xfrm>
              <a:off x="7120699" y="4251544"/>
              <a:ext cx="1281618" cy="207749"/>
            </a:xfrm>
            <a:prstGeom prst="rect">
              <a:avLst/>
            </a:prstGeom>
            <a:ln>
              <a:noFill/>
              <a:round/>
            </a:ln>
            <a:extLst>
              <a:ext uri="{C572A759-6A51-4108-AA02-DFA0A04FC94B}">
                <ma14:wrappingTextBoxFlag xmlns="" xmlns:ma14="http://schemas.microsoft.com/office/mac/drawingml/2011/main" val="1"/>
              </a:ext>
            </a:extLst>
          </p:spPr>
          <p:txBody>
            <a:bodyPr wrap="square" lIns="0" tIns="0" rIns="0" bIns="0" anchor="ctr">
              <a:spAutoFit/>
            </a:bodyPr>
            <a:lstStyle/>
            <a:p>
              <a:pPr algn="ctr" defTabSz="382636">
                <a:buClr>
                  <a:srgbClr val="000000"/>
                </a:buClr>
                <a:buFont typeface="Monaco"/>
                <a:defRPr sz="1800"/>
              </a:pPr>
              <a:r>
                <a:rPr lang="zh-CN" altLang="en-US" dirty="0">
                  <a:solidFill>
                    <a:schemeClr val="accent2"/>
                  </a:solidFill>
                  <a:latin typeface="微软雅黑" panose="020B0503020204020204" pitchFamily="34" charset="-122"/>
                  <a:ea typeface="微软雅黑" panose="020B0503020204020204" pitchFamily="34" charset="-122"/>
                  <a:cs typeface="Calibri"/>
                  <a:sym typeface="Monaco"/>
                </a:rPr>
                <a:t>属性</a:t>
              </a:r>
              <a:endParaRPr lang="en-US" dirty="0">
                <a:solidFill>
                  <a:schemeClr val="accent2"/>
                </a:solidFill>
                <a:latin typeface="微软雅黑" panose="020B0503020204020204" pitchFamily="34" charset="-122"/>
                <a:ea typeface="微软雅黑" panose="020B0503020204020204" pitchFamily="34" charset="-122"/>
                <a:cs typeface="Calibri"/>
                <a:sym typeface="Monaco"/>
              </a:endParaRPr>
            </a:p>
          </p:txBody>
        </p:sp>
        <p:grpSp>
          <p:nvGrpSpPr>
            <p:cNvPr id="70" name="Group 69"/>
            <p:cNvGrpSpPr/>
            <p:nvPr/>
          </p:nvGrpSpPr>
          <p:grpSpPr>
            <a:xfrm>
              <a:off x="6890638" y="4070167"/>
              <a:ext cx="1594846" cy="127580"/>
              <a:chOff x="2371681" y="4538494"/>
              <a:chExt cx="1594846" cy="127580"/>
            </a:xfrm>
          </p:grpSpPr>
          <p:cxnSp>
            <p:nvCxnSpPr>
              <p:cNvPr id="74" name="Straight Connector 73"/>
              <p:cNvCxnSpPr/>
              <p:nvPr/>
            </p:nvCxnSpPr>
            <p:spPr>
              <a:xfrm>
                <a:off x="2371681" y="4538494"/>
                <a:ext cx="1594846"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3210823" y="4538494"/>
                <a:ext cx="0" cy="12758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71" name="Group 70"/>
            <p:cNvGrpSpPr/>
            <p:nvPr/>
          </p:nvGrpSpPr>
          <p:grpSpPr>
            <a:xfrm>
              <a:off x="5868990" y="4070166"/>
              <a:ext cx="846086" cy="127581"/>
              <a:chOff x="2275516" y="4538494"/>
              <a:chExt cx="1729852" cy="127580"/>
            </a:xfrm>
          </p:grpSpPr>
          <p:cxnSp>
            <p:nvCxnSpPr>
              <p:cNvPr id="72" name="Straight Connector 71"/>
              <p:cNvCxnSpPr/>
              <p:nvPr/>
            </p:nvCxnSpPr>
            <p:spPr>
              <a:xfrm>
                <a:off x="2275516" y="4538494"/>
                <a:ext cx="1729852"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3142879" y="4538494"/>
                <a:ext cx="0" cy="12758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sp>
        <p:nvSpPr>
          <p:cNvPr id="45" name="Text Placeholder 5"/>
          <p:cNvSpPr txBox="1">
            <a:spLocks/>
          </p:cNvSpPr>
          <p:nvPr/>
        </p:nvSpPr>
        <p:spPr>
          <a:xfrm>
            <a:off x="360043" y="988899"/>
            <a:ext cx="11152188" cy="4429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b="1" dirty="0">
                <a:latin typeface="微软雅黑" panose="020B0503020204020204" pitchFamily="34" charset="-122"/>
                <a:ea typeface="微软雅黑" panose="020B0503020204020204" pitchFamily="34" charset="-122"/>
              </a:rPr>
              <a:t>图的基础： 用 </a:t>
            </a:r>
            <a:r>
              <a:rPr lang="en-US" altLang="zh-CN" sz="2000" b="1" dirty="0">
                <a:latin typeface="微软雅黑" panose="020B0503020204020204" pitchFamily="34" charset="-122"/>
                <a:ea typeface="微软雅黑" panose="020B0503020204020204" pitchFamily="34" charset="-122"/>
              </a:rPr>
              <a:t>Cypher </a:t>
            </a:r>
            <a:r>
              <a:rPr lang="zh-CN" altLang="en-US" sz="2000" b="1" dirty="0">
                <a:latin typeface="微软雅黑" panose="020B0503020204020204" pitchFamily="34" charset="-122"/>
                <a:ea typeface="微软雅黑" panose="020B0503020204020204" pitchFamily="34" charset="-122"/>
              </a:rPr>
              <a:t>查询</a:t>
            </a:r>
          </a:p>
        </p:txBody>
      </p:sp>
    </p:spTree>
    <p:extLst>
      <p:ext uri="{BB962C8B-B14F-4D97-AF65-F5344CB8AC3E}">
        <p14:creationId xmlns:p14="http://schemas.microsoft.com/office/powerpoint/2010/main" val="3001119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10" presetClass="entr" presetSubtype="0"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500"/>
                                        <p:tgtEl>
                                          <p:spTgt spid="6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500"/>
                                        <p:tgtEl>
                                          <p:spTgt spid="62"/>
                                        </p:tgtEl>
                                      </p:cBhvr>
                                    </p:animEffect>
                                  </p:childTnLst>
                                </p:cTn>
                              </p:par>
                              <p:par>
                                <p:cTn id="21" presetID="10" presetClass="entr" presetSubtype="0" fill="hold" nodeType="with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fade">
                                      <p:cBhvr>
                                        <p:cTn id="23"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2"/>
          <a:stretch>
            <a:fillRect/>
          </a:stretch>
        </p:blipFill>
        <p:spPr>
          <a:xfrm>
            <a:off x="7387635" y="898688"/>
            <a:ext cx="4389448" cy="4591473"/>
          </a:xfrm>
          <a:prstGeom prst="rect">
            <a:avLst/>
          </a:prstGeom>
        </p:spPr>
      </p:pic>
      <p:sp>
        <p:nvSpPr>
          <p:cNvPr id="4" name="矩形 3"/>
          <p:cNvSpPr/>
          <p:nvPr/>
        </p:nvSpPr>
        <p:spPr>
          <a:xfrm>
            <a:off x="-5476" y="2043433"/>
            <a:ext cx="7130473" cy="312101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2" name="组合 1"/>
          <p:cNvGrpSpPr/>
          <p:nvPr/>
        </p:nvGrpSpPr>
        <p:grpSpPr>
          <a:xfrm>
            <a:off x="500134" y="2315961"/>
            <a:ext cx="1735381" cy="2640694"/>
            <a:chOff x="1161531" y="1588165"/>
            <a:chExt cx="1735381" cy="2640694"/>
          </a:xfrm>
        </p:grpSpPr>
        <p:pic>
          <p:nvPicPr>
            <p:cNvPr id="7" name="Picture 13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14148">
              <a:off x="1161531" y="1588165"/>
              <a:ext cx="1735381" cy="264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p:nvPr/>
          </p:nvSpPr>
          <p:spPr>
            <a:xfrm rot="921180">
              <a:off x="1486445" y="1764148"/>
              <a:ext cx="1085555" cy="1862048"/>
            </a:xfrm>
            <a:prstGeom prst="rect">
              <a:avLst/>
            </a:prstGeom>
            <a:noFill/>
          </p:spPr>
          <p:txBody>
            <a:bodyPr wrap="none" lIns="91440" tIns="45720" rIns="91440" bIns="45720">
              <a:spAutoFit/>
            </a:bodyPr>
            <a:lstStyle/>
            <a:p>
              <a:pPr algn="ctr"/>
              <a:r>
                <a:rPr lang="en-US" altLang="zh-CN" sz="11500" b="1" dirty="0">
                  <a:ln w="9525">
                    <a:solidFill>
                      <a:sysClr val="windowText" lastClr="000000"/>
                    </a:solidFill>
                    <a:prstDash val="solid"/>
                  </a:ln>
                  <a:effectLst>
                    <a:outerShdw blurRad="12700" dist="38100" dir="2700000" algn="tl" rotWithShape="0">
                      <a:schemeClr val="bg1">
                        <a:lumMod val="50000"/>
                      </a:schemeClr>
                    </a:outerShdw>
                  </a:effectLst>
                </a:rPr>
                <a:t>?</a:t>
              </a:r>
            </a:p>
          </p:txBody>
        </p:sp>
      </p:grpSp>
      <p:sp>
        <p:nvSpPr>
          <p:cNvPr id="19" name="标题 1"/>
          <p:cNvSpPr txBox="1">
            <a:spLocks/>
          </p:cNvSpPr>
          <p:nvPr/>
        </p:nvSpPr>
        <p:spPr>
          <a:xfrm>
            <a:off x="3231786" y="1230476"/>
            <a:ext cx="3558866" cy="86458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400" b="1" dirty="0" smtClean="0">
                <a:solidFill>
                  <a:schemeClr val="bg1"/>
                </a:solidFill>
              </a:rPr>
              <a:t>为何要用图数据库</a:t>
            </a:r>
            <a:endParaRPr lang="zh-CN" altLang="en-US" sz="2400" b="1" dirty="0">
              <a:solidFill>
                <a:schemeClr val="bg1"/>
              </a:solidFill>
            </a:endParaRPr>
          </a:p>
        </p:txBody>
      </p:sp>
      <p:sp>
        <p:nvSpPr>
          <p:cNvPr id="20" name="矩形 19"/>
          <p:cNvSpPr/>
          <p:nvPr/>
        </p:nvSpPr>
        <p:spPr>
          <a:xfrm>
            <a:off x="3324150" y="2477617"/>
            <a:ext cx="733857" cy="733857"/>
          </a:xfrm>
          <a:prstGeom prst="rect">
            <a:avLst/>
          </a:prstGeom>
          <a:blipFill rotWithShape="0">
            <a:blip r:embed="rId4"/>
            <a:stretch>
              <a:fillRect/>
            </a:stretch>
          </a:blipFill>
          <a:ln>
            <a:noFill/>
          </a:ln>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1" name="矩形 20"/>
          <p:cNvSpPr/>
          <p:nvPr/>
        </p:nvSpPr>
        <p:spPr>
          <a:xfrm>
            <a:off x="3109160" y="3784073"/>
            <a:ext cx="3243196" cy="1034129"/>
          </a:xfrm>
          <a:prstGeom prst="rect">
            <a:avLst/>
          </a:prstGeom>
        </p:spPr>
        <p:txBody>
          <a:bodyPr wrap="none">
            <a:spAutoFit/>
          </a:bodyPr>
          <a:lstStyle/>
          <a:p>
            <a:pPr marL="285750" lvl="0" indent="-285750" defTabSz="1022350">
              <a:lnSpc>
                <a:spcPct val="90000"/>
              </a:lnSpc>
              <a:spcBef>
                <a:spcPct val="0"/>
              </a:spcBef>
              <a:spcAft>
                <a:spcPct val="35000"/>
              </a:spcAft>
              <a:buFont typeface="Wingdings" panose="05000000000000000000" pitchFamily="2" charset="2"/>
              <a:buChar char="l"/>
            </a:pPr>
            <a:r>
              <a:rPr lang="zh-CN" altLang="en-US" dirty="0">
                <a:solidFill>
                  <a:schemeClr val="bg1"/>
                </a:solidFill>
                <a:latin typeface="微软雅黑" panose="020B0503020204020204" pitchFamily="34" charset="-122"/>
                <a:ea typeface="微软雅黑" panose="020B0503020204020204" pitchFamily="34" charset="-122"/>
              </a:rPr>
              <a:t>世界本来就是由关系组成</a:t>
            </a:r>
            <a:r>
              <a:rPr lang="zh-CN" altLang="en-US" dirty="0" smtClean="0">
                <a:solidFill>
                  <a:schemeClr val="bg1"/>
                </a:solidFill>
                <a:latin typeface="微软雅黑" panose="020B0503020204020204" pitchFamily="34" charset="-122"/>
                <a:ea typeface="微软雅黑" panose="020B0503020204020204" pitchFamily="34" charset="-122"/>
              </a:rPr>
              <a:t>的</a:t>
            </a:r>
            <a:endParaRPr lang="en-US" altLang="zh-CN" dirty="0" smtClean="0">
              <a:solidFill>
                <a:schemeClr val="bg1"/>
              </a:solidFill>
              <a:latin typeface="微软雅黑" panose="020B0503020204020204" pitchFamily="34" charset="-122"/>
              <a:ea typeface="微软雅黑" panose="020B0503020204020204" pitchFamily="34" charset="-122"/>
            </a:endParaRPr>
          </a:p>
          <a:p>
            <a:pPr marL="285750" indent="-285750" defTabSz="1022350">
              <a:lnSpc>
                <a:spcPct val="90000"/>
              </a:lnSpc>
              <a:spcBef>
                <a:spcPct val="0"/>
              </a:spcBef>
              <a:spcAft>
                <a:spcPct val="35000"/>
              </a:spcAft>
              <a:buFont typeface="Wingdings" panose="05000000000000000000" pitchFamily="2" charset="2"/>
              <a:buChar char="l"/>
            </a:pPr>
            <a:r>
              <a:rPr lang="zh-CN" altLang="en-US" dirty="0">
                <a:solidFill>
                  <a:schemeClr val="bg1"/>
                </a:solidFill>
                <a:latin typeface="微软雅黑" panose="020B0503020204020204" pitchFamily="34" charset="-122"/>
                <a:ea typeface="微软雅黑" panose="020B0503020204020204" pitchFamily="34" charset="-122"/>
              </a:rPr>
              <a:t>关系型数据库处理不好</a:t>
            </a:r>
            <a:r>
              <a:rPr lang="zh-CN" altLang="en-US" dirty="0" smtClean="0">
                <a:solidFill>
                  <a:schemeClr val="bg1"/>
                </a:solidFill>
                <a:latin typeface="微软雅黑" panose="020B0503020204020204" pitchFamily="34" charset="-122"/>
                <a:ea typeface="微软雅黑" panose="020B0503020204020204" pitchFamily="34" charset="-122"/>
              </a:rPr>
              <a:t>关系</a:t>
            </a:r>
            <a:endParaRPr lang="en-US" altLang="zh-CN" dirty="0" smtClean="0">
              <a:solidFill>
                <a:schemeClr val="bg1"/>
              </a:solidFill>
              <a:latin typeface="微软雅黑" panose="020B0503020204020204" pitchFamily="34" charset="-122"/>
              <a:ea typeface="微软雅黑" panose="020B0503020204020204" pitchFamily="34" charset="-122"/>
            </a:endParaRPr>
          </a:p>
          <a:p>
            <a:pPr marL="285750" lvl="0" indent="-285750" defTabSz="1022350">
              <a:lnSpc>
                <a:spcPct val="90000"/>
              </a:lnSpc>
              <a:spcBef>
                <a:spcPct val="0"/>
              </a:spcBef>
              <a:spcAft>
                <a:spcPct val="35000"/>
              </a:spcAft>
              <a:buFont typeface="Wingdings" panose="05000000000000000000" pitchFamily="2" charset="2"/>
              <a:buChar char="l"/>
            </a:pPr>
            <a:r>
              <a:rPr lang="zh-CN" altLang="en-US" dirty="0">
                <a:solidFill>
                  <a:schemeClr val="bg1"/>
                </a:solidFill>
                <a:latin typeface="微软雅黑" panose="020B0503020204020204" pitchFamily="34" charset="-122"/>
                <a:ea typeface="微软雅黑" panose="020B0503020204020204" pitchFamily="34" charset="-122"/>
              </a:rPr>
              <a:t>图数据库最适合处理</a:t>
            </a:r>
            <a:r>
              <a:rPr lang="zh-CN" altLang="en-US" dirty="0" smtClean="0">
                <a:solidFill>
                  <a:schemeClr val="bg1"/>
                </a:solidFill>
                <a:latin typeface="微软雅黑" panose="020B0503020204020204" pitchFamily="34" charset="-122"/>
                <a:ea typeface="微软雅黑" panose="020B0503020204020204" pitchFamily="34" charset="-122"/>
              </a:rPr>
              <a:t>关系</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3" name="矩形 22"/>
          <p:cNvSpPr/>
          <p:nvPr/>
        </p:nvSpPr>
        <p:spPr>
          <a:xfrm>
            <a:off x="4363830" y="2485503"/>
            <a:ext cx="733857" cy="733857"/>
          </a:xfrm>
          <a:prstGeom prst="rect">
            <a:avLst/>
          </a:prstGeom>
          <a:blipFill rotWithShape="0">
            <a:blip r:embed="rId5"/>
            <a:stretch>
              <a:fillRect/>
            </a:stretch>
          </a:blipFill>
          <a:ln>
            <a:noFill/>
          </a:ln>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pic>
        <p:nvPicPr>
          <p:cNvPr id="13" name="图片 12" descr="屏幕剪辑"/>
          <p:cNvPicPr preferRelativeResize="0">
            <a:picLocks/>
          </p:cNvPicPr>
          <p:nvPr/>
        </p:nvPicPr>
        <p:blipFill rotWithShape="1">
          <a:blip r:embed="rId6" cstate="print">
            <a:extLst>
              <a:ext uri="{28A0092B-C50C-407E-A947-70E740481C1C}">
                <a14:useLocalDpi xmlns:a14="http://schemas.microsoft.com/office/drawing/2010/main" val="0"/>
              </a:ext>
            </a:extLst>
          </a:blip>
          <a:srcRect t="1722" r="11203" b="1"/>
          <a:stretch/>
        </p:blipFill>
        <p:spPr>
          <a:xfrm>
            <a:off x="5468502" y="2485503"/>
            <a:ext cx="733857" cy="733857"/>
          </a:xfrm>
          <a:prstGeom prst="rect">
            <a:avLst/>
          </a:prstGeom>
        </p:spPr>
      </p:pic>
      <p:sp>
        <p:nvSpPr>
          <p:cNvPr id="14" name="Text Placeholder 5"/>
          <p:cNvSpPr txBox="1">
            <a:spLocks/>
          </p:cNvSpPr>
          <p:nvPr/>
        </p:nvSpPr>
        <p:spPr>
          <a:xfrm>
            <a:off x="360043" y="988899"/>
            <a:ext cx="11152188" cy="4429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b="1" dirty="0">
                <a:latin typeface="微软雅黑" panose="020B0503020204020204" pitchFamily="34" charset="-122"/>
                <a:ea typeface="微软雅黑" panose="020B0503020204020204" pitchFamily="34" charset="-122"/>
              </a:rPr>
              <a:t>为何要用图数据库</a:t>
            </a:r>
          </a:p>
        </p:txBody>
      </p:sp>
    </p:spTree>
    <p:extLst>
      <p:ext uri="{BB962C8B-B14F-4D97-AF65-F5344CB8AC3E}">
        <p14:creationId xmlns:p14="http://schemas.microsoft.com/office/powerpoint/2010/main" val="3232587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4294967295"/>
          </p:nvPr>
        </p:nvSpPr>
        <p:spPr>
          <a:xfrm>
            <a:off x="764771" y="310829"/>
            <a:ext cx="5004262" cy="1325563"/>
          </a:xfrm>
        </p:spPr>
        <p:txBody>
          <a:bodyPr>
            <a:norm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关系型数据库不能很好地处理关系</a:t>
            </a:r>
            <a:endParaRPr lang="en-US" sz="2400" b="1" dirty="0">
              <a:solidFill>
                <a:schemeClr val="bg1"/>
              </a:solidFill>
              <a:latin typeface="微软雅黑" panose="020B0503020204020204" pitchFamily="34" charset="-122"/>
              <a:ea typeface="微软雅黑" panose="020B0503020204020204" pitchFamily="34" charset="-122"/>
            </a:endParaRPr>
          </a:p>
        </p:txBody>
      </p:sp>
      <p:graphicFrame>
        <p:nvGraphicFramePr>
          <p:cNvPr id="26" name="Table 25"/>
          <p:cNvGraphicFramePr>
            <a:graphicFrameLocks noGrp="1"/>
          </p:cNvGraphicFramePr>
          <p:nvPr>
            <p:extLst>
              <p:ext uri="{D42A27DB-BD31-4B8C-83A1-F6EECF244321}">
                <p14:modId xmlns:p14="http://schemas.microsoft.com/office/powerpoint/2010/main" val="161835358"/>
              </p:ext>
            </p:extLst>
          </p:nvPr>
        </p:nvGraphicFramePr>
        <p:xfrm>
          <a:off x="515950" y="1886824"/>
          <a:ext cx="11318064" cy="1691859"/>
        </p:xfrm>
        <a:graphic>
          <a:graphicData uri="http://schemas.openxmlformats.org/drawingml/2006/table">
            <a:tbl>
              <a:tblPr firstRow="1" bandRow="1">
                <a:effectLst/>
                <a:tableStyleId>{5C22544A-7EE6-4342-B048-85BDC9FD1C3A}</a:tableStyleId>
              </a:tblPr>
              <a:tblGrid>
                <a:gridCol w="2695985">
                  <a:extLst>
                    <a:ext uri="{9D8B030D-6E8A-4147-A177-3AD203B41FA5}">
                      <a16:colId xmlns:a16="http://schemas.microsoft.com/office/drawing/2014/main" val="20000"/>
                    </a:ext>
                  </a:extLst>
                </a:gridCol>
                <a:gridCol w="2857735">
                  <a:extLst>
                    <a:ext uri="{9D8B030D-6E8A-4147-A177-3AD203B41FA5}">
                      <a16:colId xmlns:a16="http://schemas.microsoft.com/office/drawing/2014/main" val="20001"/>
                    </a:ext>
                  </a:extLst>
                </a:gridCol>
                <a:gridCol w="2807193">
                  <a:extLst>
                    <a:ext uri="{9D8B030D-6E8A-4147-A177-3AD203B41FA5}">
                      <a16:colId xmlns:a16="http://schemas.microsoft.com/office/drawing/2014/main" val="20002"/>
                    </a:ext>
                  </a:extLst>
                </a:gridCol>
                <a:gridCol w="2957151">
                  <a:extLst>
                    <a:ext uri="{9D8B030D-6E8A-4147-A177-3AD203B41FA5}">
                      <a16:colId xmlns:a16="http://schemas.microsoft.com/office/drawing/2014/main" val="20003"/>
                    </a:ext>
                  </a:extLst>
                </a:gridCol>
              </a:tblGrid>
              <a:tr h="428052">
                <a:tc>
                  <a:txBody>
                    <a:bodyPr/>
                    <a:lstStyle/>
                    <a:p>
                      <a:pPr algn="ctr"/>
                      <a:r>
                        <a:rPr kumimoji="0" lang="zh-CN" altLang="en-US" sz="2800" b="1"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建模难</a:t>
                      </a:r>
                      <a:endParaRPr lang="en-US" sz="2100" b="0" dirty="0" smtClean="0">
                        <a:solidFill>
                          <a:schemeClr val="bg1"/>
                        </a:solidFill>
                        <a:latin typeface="微软雅黑" panose="020B0503020204020204" pitchFamily="34" charset="-122"/>
                        <a:ea typeface="微软雅黑" panose="020B0503020204020204" pitchFamily="34" charset="-122"/>
                        <a:cs typeface="Futura Hv"/>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zh-CN" altLang="en-US" sz="2400" b="1" dirty="0" smtClean="0">
                          <a:latin typeface="微软雅黑" panose="020B0503020204020204" pitchFamily="34" charset="-122"/>
                          <a:ea typeface="微软雅黑" panose="020B0503020204020204" pitchFamily="34" charset="-122"/>
                        </a:rPr>
                        <a:t>性能低</a:t>
                      </a:r>
                      <a:endParaRPr lang="en-US" sz="2100" b="0" dirty="0" smtClean="0">
                        <a:solidFill>
                          <a:schemeClr val="tx1"/>
                        </a:solidFill>
                        <a:latin typeface="微软雅黑" panose="020B0503020204020204" pitchFamily="34" charset="-122"/>
                        <a:ea typeface="微软雅黑" panose="020B0503020204020204" pitchFamily="34" charset="-122"/>
                        <a:cs typeface="Futura Hv"/>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zh-CN" altLang="en-US" sz="2400" b="1" dirty="0" smtClean="0">
                          <a:latin typeface="微软雅黑" panose="020B0503020204020204" pitchFamily="34" charset="-122"/>
                          <a:ea typeface="微软雅黑" panose="020B0503020204020204" pitchFamily="34" charset="-122"/>
                        </a:rPr>
                        <a:t>查询难</a:t>
                      </a:r>
                      <a:endParaRPr lang="en-US" sz="2100" b="0" dirty="0" smtClean="0">
                        <a:solidFill>
                          <a:schemeClr val="tx1"/>
                        </a:solidFill>
                        <a:latin typeface="微软雅黑" panose="020B0503020204020204" pitchFamily="34" charset="-122"/>
                        <a:ea typeface="微软雅黑" panose="020B0503020204020204" pitchFamily="34" charset="-122"/>
                        <a:cs typeface="Futura Hv"/>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zh-CN" altLang="en-US" sz="2400" b="1" dirty="0" smtClean="0">
                          <a:latin typeface="微软雅黑" panose="020B0503020204020204" pitchFamily="34" charset="-122"/>
                          <a:ea typeface="微软雅黑" panose="020B0503020204020204" pitchFamily="34" charset="-122"/>
                        </a:rPr>
                        <a:t>扩展难</a:t>
                      </a:r>
                      <a:endParaRPr lang="en-US" sz="2100" b="0" dirty="0" smtClean="0">
                        <a:solidFill>
                          <a:schemeClr val="tx1"/>
                        </a:solidFill>
                        <a:latin typeface="微软雅黑" panose="020B0503020204020204" pitchFamily="34" charset="-122"/>
                        <a:ea typeface="微软雅黑" panose="020B0503020204020204" pitchFamily="34" charset="-122"/>
                        <a:cs typeface="Futura Hv"/>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1143219">
                <a:tc>
                  <a:txBody>
                    <a:bodyPr/>
                    <a:lstStyle/>
                    <a:p>
                      <a:pPr marL="114300" indent="-114300">
                        <a:lnSpc>
                          <a:spcPct val="100000"/>
                        </a:lnSpc>
                        <a:spcBef>
                          <a:spcPts val="0"/>
                        </a:spcBef>
                        <a:buClr>
                          <a:schemeClr val="tx2"/>
                        </a:buClr>
                        <a:buSzPct val="80000"/>
                        <a:buFont typeface="Arial" pitchFamily="34" charset="0"/>
                        <a:buChar char="•"/>
                        <a:defRPr/>
                      </a:pPr>
                      <a:r>
                        <a:rPr lang="zh-CN" altLang="en-US" sz="1500" dirty="0" smtClean="0">
                          <a:solidFill>
                            <a:schemeClr val="tx1"/>
                          </a:solidFill>
                          <a:latin typeface="微软雅黑" panose="020B0503020204020204" pitchFamily="34" charset="-122"/>
                          <a:ea typeface="微软雅黑" panose="020B0503020204020204" pitchFamily="34" charset="-122"/>
                        </a:rPr>
                        <a:t>不复杂就不能建模和存储数据和关系</a:t>
                      </a:r>
                      <a:endParaRPr lang="en-US" sz="1500" dirty="0" smtClean="0">
                        <a:solidFill>
                          <a:schemeClr val="tx1"/>
                        </a:solidFill>
                        <a:latin typeface="微软雅黑" panose="020B0503020204020204" pitchFamily="34" charset="-122"/>
                        <a:ea typeface="微软雅黑" panose="020B0503020204020204" pitchFamily="34" charset="-122"/>
                      </a:endParaRPr>
                    </a:p>
                  </a:txBody>
                  <a:tcPr marL="121920" marR="121920" marT="12192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9063" indent="-119063">
                        <a:lnSpc>
                          <a:spcPct val="100000"/>
                        </a:lnSpc>
                        <a:spcBef>
                          <a:spcPts val="300"/>
                        </a:spcBef>
                        <a:buClr>
                          <a:schemeClr val="tx2"/>
                        </a:buClr>
                        <a:buSzPct val="80000"/>
                        <a:buFont typeface="Arial" pitchFamily="34" charset="0"/>
                        <a:buChar char="•"/>
                        <a:defRPr/>
                      </a:pPr>
                      <a:r>
                        <a:rPr lang="zh-CN" altLang="en-US" sz="1500" dirty="0" smtClean="0">
                          <a:solidFill>
                            <a:schemeClr val="tx1"/>
                          </a:solidFill>
                          <a:latin typeface="微软雅黑" panose="020B0503020204020204" pitchFamily="34" charset="-122"/>
                          <a:ea typeface="微软雅黑" panose="020B0503020204020204" pitchFamily="34" charset="-122"/>
                        </a:rPr>
                        <a:t>随着关系数量和层次的增加，数据库尺寸的增加</a:t>
                      </a:r>
                      <a:endParaRPr lang="en-US" altLang="zh-CN" sz="1500" dirty="0" smtClean="0">
                        <a:solidFill>
                          <a:schemeClr val="tx1"/>
                        </a:solidFill>
                        <a:latin typeface="微软雅黑" panose="020B0503020204020204" pitchFamily="34" charset="-122"/>
                        <a:ea typeface="微软雅黑" panose="020B0503020204020204" pitchFamily="34" charset="-122"/>
                      </a:endParaRPr>
                    </a:p>
                    <a:p>
                      <a:pPr marL="119063" indent="-119063">
                        <a:lnSpc>
                          <a:spcPct val="100000"/>
                        </a:lnSpc>
                        <a:spcBef>
                          <a:spcPts val="300"/>
                        </a:spcBef>
                        <a:buClr>
                          <a:schemeClr val="tx2"/>
                        </a:buClr>
                        <a:buSzPct val="80000"/>
                        <a:buFont typeface="Arial" pitchFamily="34" charset="0"/>
                        <a:buChar char="•"/>
                        <a:defRPr/>
                      </a:pPr>
                      <a:r>
                        <a:rPr lang="zh-CN" altLang="en-US" sz="1500" dirty="0" smtClean="0">
                          <a:solidFill>
                            <a:schemeClr val="tx1"/>
                          </a:solidFill>
                          <a:latin typeface="微软雅黑" panose="020B0503020204020204" pitchFamily="34" charset="-122"/>
                          <a:ea typeface="微软雅黑" panose="020B0503020204020204" pitchFamily="34" charset="-122"/>
                        </a:rPr>
                        <a:t>性能降低</a:t>
                      </a:r>
                    </a:p>
                  </a:txBody>
                  <a:tcPr marL="121920" marR="121920" marT="12192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9063" marR="0" indent="-119063" algn="l" defTabSz="914400" rtl="0" eaLnBrk="1" fontAlgn="auto" latinLnBrk="0" hangingPunct="1">
                        <a:lnSpc>
                          <a:spcPct val="100000"/>
                        </a:lnSpc>
                        <a:spcBef>
                          <a:spcPts val="300"/>
                        </a:spcBef>
                        <a:spcAft>
                          <a:spcPts val="0"/>
                        </a:spcAft>
                        <a:buClr>
                          <a:schemeClr val="tx2"/>
                        </a:buClr>
                        <a:buSzPct val="80000"/>
                        <a:buFont typeface="Arial" pitchFamily="34" charset="0"/>
                        <a:buChar char="•"/>
                        <a:tabLst/>
                        <a:defRPr/>
                      </a:pPr>
                      <a:r>
                        <a:rPr lang="zh-CN" altLang="en-US" sz="1500" kern="1200" dirty="0" smtClean="0">
                          <a:solidFill>
                            <a:schemeClr val="tx1"/>
                          </a:solidFill>
                          <a:latin typeface="微软雅黑" panose="020B0503020204020204" pitchFamily="34" charset="-122"/>
                          <a:ea typeface="微软雅黑" panose="020B0503020204020204" pitchFamily="34" charset="-122"/>
                          <a:cs typeface="+mn-cs"/>
                        </a:rPr>
                        <a:t>需要 </a:t>
                      </a:r>
                      <a:r>
                        <a:rPr lang="en-US" sz="1500" kern="1200" dirty="0" smtClean="0">
                          <a:solidFill>
                            <a:schemeClr val="tx1"/>
                          </a:solidFill>
                          <a:latin typeface="微软雅黑" panose="020B0503020204020204" pitchFamily="34" charset="-122"/>
                          <a:ea typeface="微软雅黑" panose="020B0503020204020204" pitchFamily="34" charset="-122"/>
                          <a:cs typeface="+mn-cs"/>
                        </a:rPr>
                        <a:t>JOIN </a:t>
                      </a:r>
                      <a:r>
                        <a:rPr lang="zh-CN" altLang="en-US" sz="1500" kern="1200" dirty="0" smtClean="0">
                          <a:solidFill>
                            <a:schemeClr val="tx1"/>
                          </a:solidFill>
                          <a:latin typeface="微软雅黑" panose="020B0503020204020204" pitchFamily="34" charset="-122"/>
                          <a:ea typeface="微软雅黑" panose="020B0503020204020204" pitchFamily="34" charset="-122"/>
                          <a:cs typeface="+mn-cs"/>
                        </a:rPr>
                        <a:t>操作，查询复杂性增加</a:t>
                      </a:r>
                    </a:p>
                  </a:txBody>
                  <a:tcPr marL="121920" marR="121920" marT="12192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9063" indent="-119063">
                        <a:lnSpc>
                          <a:spcPct val="100000"/>
                        </a:lnSpc>
                        <a:spcBef>
                          <a:spcPts val="300"/>
                        </a:spcBef>
                        <a:buClr>
                          <a:schemeClr val="tx2"/>
                        </a:buClr>
                        <a:buSzPct val="80000"/>
                        <a:buFont typeface="Arial" pitchFamily="34" charset="0"/>
                        <a:buChar char="•"/>
                        <a:defRPr/>
                      </a:pPr>
                      <a:r>
                        <a:rPr lang="zh-CN" altLang="en-US" sz="1500" kern="1200" dirty="0" smtClean="0">
                          <a:solidFill>
                            <a:schemeClr val="tx1"/>
                          </a:solidFill>
                          <a:latin typeface="微软雅黑" panose="020B0503020204020204" pitchFamily="34" charset="-122"/>
                          <a:ea typeface="微软雅黑" panose="020B0503020204020204" pitchFamily="34" charset="-122"/>
                          <a:cs typeface="+mn-cs"/>
                        </a:rPr>
                        <a:t>增加新类型的数据和关系</a:t>
                      </a:r>
                      <a:endParaRPr lang="en-US" altLang="zh-CN" sz="1500" kern="1200" dirty="0" smtClean="0">
                        <a:solidFill>
                          <a:schemeClr val="tx1"/>
                        </a:solidFill>
                        <a:latin typeface="微软雅黑" panose="020B0503020204020204" pitchFamily="34" charset="-122"/>
                        <a:ea typeface="微软雅黑" panose="020B0503020204020204" pitchFamily="34" charset="-122"/>
                        <a:cs typeface="+mn-cs"/>
                      </a:endParaRPr>
                    </a:p>
                    <a:p>
                      <a:pPr marL="119063" indent="-119063">
                        <a:lnSpc>
                          <a:spcPct val="100000"/>
                        </a:lnSpc>
                        <a:spcBef>
                          <a:spcPts val="300"/>
                        </a:spcBef>
                        <a:buClr>
                          <a:schemeClr val="tx2"/>
                        </a:buClr>
                        <a:buSzPct val="80000"/>
                        <a:buFont typeface="Arial" pitchFamily="34" charset="0"/>
                        <a:buChar char="•"/>
                        <a:defRPr/>
                      </a:pPr>
                      <a:r>
                        <a:rPr lang="zh-CN" altLang="en-US" sz="1500" kern="1200" dirty="0" smtClean="0">
                          <a:solidFill>
                            <a:schemeClr val="tx1"/>
                          </a:solidFill>
                          <a:latin typeface="微软雅黑" panose="020B0503020204020204" pitchFamily="34" charset="-122"/>
                          <a:ea typeface="微软雅黑" panose="020B0503020204020204" pitchFamily="34" charset="-122"/>
                          <a:cs typeface="+mn-cs"/>
                        </a:rPr>
                        <a:t>需要重新设计模式</a:t>
                      </a:r>
                      <a:endParaRPr lang="en-US" altLang="zh-CN" sz="1500" kern="1200" dirty="0" smtClean="0">
                        <a:solidFill>
                          <a:schemeClr val="tx1"/>
                        </a:solidFill>
                        <a:latin typeface="微软雅黑" panose="020B0503020204020204" pitchFamily="34" charset="-122"/>
                        <a:ea typeface="微软雅黑" panose="020B0503020204020204" pitchFamily="34" charset="-122"/>
                        <a:cs typeface="+mn-cs"/>
                      </a:endParaRPr>
                    </a:p>
                    <a:p>
                      <a:pPr marL="119063" indent="-119063">
                        <a:lnSpc>
                          <a:spcPct val="100000"/>
                        </a:lnSpc>
                        <a:spcBef>
                          <a:spcPts val="300"/>
                        </a:spcBef>
                        <a:buClr>
                          <a:schemeClr val="tx2"/>
                        </a:buClr>
                        <a:buSzPct val="80000"/>
                        <a:buFont typeface="Arial" pitchFamily="34" charset="0"/>
                        <a:buChar char="•"/>
                        <a:defRPr/>
                      </a:pPr>
                      <a:r>
                        <a:rPr lang="zh-CN" altLang="en-US" sz="1500" kern="1200" dirty="0" smtClean="0">
                          <a:solidFill>
                            <a:schemeClr val="tx1"/>
                          </a:solidFill>
                          <a:latin typeface="微软雅黑" panose="020B0503020204020204" pitchFamily="34" charset="-122"/>
                          <a:ea typeface="微软雅黑" panose="020B0503020204020204" pitchFamily="34" charset="-122"/>
                          <a:cs typeface="+mn-cs"/>
                        </a:rPr>
                        <a:t>增加上市时间</a:t>
                      </a:r>
                    </a:p>
                  </a:txBody>
                  <a:tcPr marL="121920" marR="121920" marT="12192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
        <p:nvSpPr>
          <p:cNvPr id="22" name="矩形 21"/>
          <p:cNvSpPr/>
          <p:nvPr/>
        </p:nvSpPr>
        <p:spPr>
          <a:xfrm>
            <a:off x="1438662" y="4494546"/>
            <a:ext cx="5570756" cy="400110"/>
          </a:xfrm>
          <a:prstGeom prst="rect">
            <a:avLst/>
          </a:prstGeom>
        </p:spPr>
        <p:txBody>
          <a:bodyPr wrap="none">
            <a:spAutoFit/>
          </a:bodyPr>
          <a:lstStyle/>
          <a:p>
            <a:pPr>
              <a:spcBef>
                <a:spcPts val="1067"/>
              </a:spcBef>
            </a:pPr>
            <a:r>
              <a:rPr lang="zh-CN" altLang="en-US" sz="2000" b="1" dirty="0" smtClean="0">
                <a:solidFill>
                  <a:schemeClr val="bg1"/>
                </a:solidFill>
                <a:latin typeface="微软雅黑" panose="020B0503020204020204" pitchFamily="34" charset="-122"/>
                <a:ea typeface="微软雅黑" panose="020B0503020204020204" pitchFamily="34" charset="-122"/>
              </a:rPr>
              <a:t>导致</a:t>
            </a:r>
            <a:r>
              <a:rPr lang="zh-CN" altLang="en-US" sz="2000" b="1" dirty="0">
                <a:solidFill>
                  <a:schemeClr val="bg1"/>
                </a:solidFill>
                <a:latin typeface="微软雅黑" panose="020B0503020204020204" pitchFamily="34" charset="-122"/>
                <a:ea typeface="微软雅黑" panose="020B0503020204020204" pitchFamily="34" charset="-122"/>
              </a:rPr>
              <a:t>传统数据库不适用于有实时价值的数据关系</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2" name="右箭头 1"/>
          <p:cNvSpPr/>
          <p:nvPr/>
        </p:nvSpPr>
        <p:spPr>
          <a:xfrm>
            <a:off x="670635" y="4494546"/>
            <a:ext cx="515389" cy="410103"/>
          </a:xfrm>
          <a:prstGeom prs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24" name="Group 5"/>
          <p:cNvGrpSpPr/>
          <p:nvPr/>
        </p:nvGrpSpPr>
        <p:grpSpPr>
          <a:xfrm>
            <a:off x="8779677" y="3836820"/>
            <a:ext cx="2833204" cy="1803933"/>
            <a:chOff x="4275667" y="1676400"/>
            <a:chExt cx="4428066" cy="2819400"/>
          </a:xfrm>
          <a:effectLst>
            <a:outerShdw blurRad="76200" dir="18900000" sy="23000" kx="-1200000" algn="bl" rotWithShape="0">
              <a:prstClr val="black">
                <a:alpha val="20000"/>
              </a:prstClr>
            </a:outerShdw>
          </a:effectLst>
          <a:scene3d>
            <a:camera prst="perspectiveHeroicExtremeLeftFacing"/>
            <a:lightRig rig="threePt" dir="t"/>
          </a:scene3d>
        </p:grpSpPr>
        <p:sp>
          <p:nvSpPr>
            <p:cNvPr id="25" name="Rectangle 6"/>
            <p:cNvSpPr/>
            <p:nvPr/>
          </p:nvSpPr>
          <p:spPr>
            <a:xfrm>
              <a:off x="4275667" y="1676400"/>
              <a:ext cx="4428066" cy="2819400"/>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微软雅黑" panose="020B0503020204020204" pitchFamily="34" charset="-122"/>
                <a:ea typeface="微软雅黑" panose="020B0503020204020204" pitchFamily="34" charset="-122"/>
              </a:endParaRPr>
            </a:p>
          </p:txBody>
        </p:sp>
        <p:pic>
          <p:nvPicPr>
            <p:cNvPr id="27"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81466" y="1775880"/>
              <a:ext cx="4203158" cy="2660653"/>
            </a:xfrm>
            <a:prstGeom prst="rect">
              <a:avLst/>
            </a:prstGeom>
          </p:spPr>
        </p:pic>
      </p:grpSp>
      <p:pic>
        <p:nvPicPr>
          <p:cNvPr id="28" name="Picture 8"/>
          <p:cNvPicPr>
            <a:picLocks noChangeAspect="1"/>
          </p:cNvPicPr>
          <p:nvPr/>
        </p:nvPicPr>
        <p:blipFill>
          <a:blip r:embed="rId4" cstate="print">
            <a:alphaModFix amt="48000"/>
            <a:extLst>
              <a:ext uri="{28A0092B-C50C-407E-A947-70E740481C1C}">
                <a14:useLocalDpi xmlns:a14="http://schemas.microsoft.com/office/drawing/2010/main"/>
              </a:ext>
            </a:extLst>
          </a:blip>
          <a:stretch>
            <a:fillRect/>
          </a:stretch>
        </p:blipFill>
        <p:spPr>
          <a:xfrm>
            <a:off x="9868035" y="4152275"/>
            <a:ext cx="1053875" cy="1053875"/>
          </a:xfrm>
          <a:prstGeom prst="rect">
            <a:avLst/>
          </a:prstGeom>
          <a:scene3d>
            <a:camera prst="perspectiveHeroicExtremeLeftFacing"/>
            <a:lightRig rig="threePt" dir="t"/>
          </a:scene3d>
        </p:spPr>
      </p:pic>
      <p:pic>
        <p:nvPicPr>
          <p:cNvPr id="29" name="droppedImage.pdf"/>
          <p:cNvPicPr/>
          <p:nvPr/>
        </p:nvPicPr>
        <p:blipFill>
          <a:blip r:embed="rId5">
            <a:extLst/>
          </a:blip>
          <a:stretch>
            <a:fillRect/>
          </a:stretch>
        </p:blipFill>
        <p:spPr>
          <a:xfrm>
            <a:off x="8473709" y="5067414"/>
            <a:ext cx="2642780" cy="1302725"/>
          </a:xfrm>
          <a:prstGeom prst="rect">
            <a:avLst/>
          </a:prstGeom>
          <a:ln>
            <a:round/>
          </a:ln>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788175112"/>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txBox="1">
            <a:spLocks/>
          </p:cNvSpPr>
          <p:nvPr/>
        </p:nvSpPr>
        <p:spPr>
          <a:xfrm>
            <a:off x="928329" y="1497172"/>
            <a:ext cx="10689930" cy="2810435"/>
          </a:xfrm>
          <a:prstGeom prst="rect">
            <a:avLst/>
          </a:prstGeom>
          <a:solidFill>
            <a:srgbClr val="3397D3"/>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067"/>
              </a:spcBef>
              <a:buFont typeface="Wingdings" panose="05000000000000000000" pitchFamily="2" charset="2"/>
              <a:buChar char="l"/>
            </a:pPr>
            <a:endParaRPr lang="en-US" altLang="zh-CN" sz="1800" b="1" dirty="0">
              <a:solidFill>
                <a:schemeClr val="bg1"/>
              </a:solidFill>
              <a:latin typeface="微软雅黑" panose="020B0503020204020204" pitchFamily="34" charset="-122"/>
              <a:ea typeface="微软雅黑" panose="020B0503020204020204" pitchFamily="34" charset="-122"/>
            </a:endParaRPr>
          </a:p>
        </p:txBody>
      </p:sp>
      <p:sp>
        <p:nvSpPr>
          <p:cNvPr id="8" name="Title 7"/>
          <p:cNvSpPr>
            <a:spLocks noGrp="1"/>
          </p:cNvSpPr>
          <p:nvPr>
            <p:ph type="title" idx="4294967295"/>
          </p:nvPr>
        </p:nvSpPr>
        <p:spPr>
          <a:xfrm>
            <a:off x="764771" y="310829"/>
            <a:ext cx="5004262" cy="1325563"/>
          </a:xfrm>
        </p:spPr>
        <p:txBody>
          <a:bodyPr>
            <a:normAutofit/>
          </a:bodyPr>
          <a:lstStyle/>
          <a:p>
            <a:r>
              <a:rPr lang="en-US" altLang="zh-CN" sz="2400" b="1" dirty="0">
                <a:solidFill>
                  <a:schemeClr val="bg1"/>
                </a:solidFill>
                <a:latin typeface="微软雅黑" panose="020B0503020204020204" pitchFamily="34" charset="-122"/>
                <a:ea typeface="微软雅黑" panose="020B0503020204020204" pitchFamily="34" charset="-122"/>
              </a:rPr>
              <a:t>NoSQL </a:t>
            </a:r>
            <a:r>
              <a:rPr lang="zh-CN" altLang="en-US" sz="2400" b="1" dirty="0">
                <a:solidFill>
                  <a:schemeClr val="bg1"/>
                </a:solidFill>
                <a:latin typeface="微软雅黑" panose="020B0503020204020204" pitchFamily="34" charset="-122"/>
                <a:ea typeface="微软雅黑" panose="020B0503020204020204" pitchFamily="34" charset="-122"/>
              </a:rPr>
              <a:t>数据库不处理关系</a:t>
            </a:r>
            <a:endParaRPr lang="en-US" sz="2400" b="1" dirty="0">
              <a:solidFill>
                <a:schemeClr val="bg1"/>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6879514" y="1718681"/>
            <a:ext cx="3332611" cy="2401987"/>
            <a:chOff x="6879514" y="1718681"/>
            <a:chExt cx="3332611" cy="2401987"/>
          </a:xfrm>
        </p:grpSpPr>
        <p:pic>
          <p:nvPicPr>
            <p:cNvPr id="12" name="Picture 10" descr="Screen Shot 2014-12-19 at 10.35.42 A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08711" y="2414546"/>
              <a:ext cx="3279670" cy="1706122"/>
            </a:xfrm>
            <a:prstGeom prst="rect">
              <a:avLst/>
            </a:prstGeom>
            <a:ln>
              <a:noFill/>
            </a:ln>
            <a:effectLst>
              <a:outerShdw blurRad="292100" dist="139700" dir="2700000" algn="tl" rotWithShape="0">
                <a:srgbClr val="333333">
                  <a:alpha val="65000"/>
                </a:srgbClr>
              </a:outerShdw>
            </a:effectLst>
          </p:spPr>
        </p:pic>
        <p:pic>
          <p:nvPicPr>
            <p:cNvPr id="13" name="Picture 11" descr="Screen Shot 2014-12-19 at 10.35.42 AM.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879514" y="1718681"/>
              <a:ext cx="3332611" cy="687757"/>
            </a:xfrm>
            <a:prstGeom prst="rect">
              <a:avLst/>
            </a:prstGeom>
            <a:ln>
              <a:noFill/>
            </a:ln>
            <a:effectLst>
              <a:outerShdw blurRad="292100" dist="139700" dir="2700000" algn="tl" rotWithShape="0">
                <a:srgbClr val="333333">
                  <a:alpha val="65000"/>
                </a:srgbClr>
              </a:outerShdw>
            </a:effectLst>
          </p:spPr>
        </p:pic>
      </p:grpSp>
      <p:sp>
        <p:nvSpPr>
          <p:cNvPr id="15" name="矩形 14"/>
          <p:cNvSpPr/>
          <p:nvPr/>
        </p:nvSpPr>
        <p:spPr>
          <a:xfrm>
            <a:off x="1438662" y="4494546"/>
            <a:ext cx="6102953" cy="400110"/>
          </a:xfrm>
          <a:prstGeom prst="rect">
            <a:avLst/>
          </a:prstGeom>
        </p:spPr>
        <p:txBody>
          <a:bodyPr wrap="none">
            <a:spAutoFit/>
          </a:bodyPr>
          <a:lstStyle/>
          <a:p>
            <a:pPr>
              <a:spcBef>
                <a:spcPts val="1067"/>
              </a:spcBef>
            </a:pPr>
            <a:r>
              <a:rPr lang="zh-CN" altLang="en-US" sz="2000" b="1" dirty="0">
                <a:solidFill>
                  <a:schemeClr val="bg1"/>
                </a:solidFill>
                <a:latin typeface="微软雅黑" panose="020B0503020204020204" pitchFamily="34" charset="-122"/>
                <a:ea typeface="微软雅黑" panose="020B0503020204020204" pitchFamily="34" charset="-122"/>
              </a:rPr>
              <a:t>导致 </a:t>
            </a:r>
            <a:r>
              <a:rPr lang="en-US" altLang="zh-CN" sz="2000" b="1" dirty="0">
                <a:solidFill>
                  <a:schemeClr val="bg1"/>
                </a:solidFill>
                <a:latin typeface="微软雅黑" panose="020B0503020204020204" pitchFamily="34" charset="-122"/>
                <a:ea typeface="微软雅黑" panose="020B0503020204020204" pitchFamily="34" charset="-122"/>
              </a:rPr>
              <a:t>NoSQL </a:t>
            </a:r>
            <a:r>
              <a:rPr lang="zh-CN" altLang="en-US" sz="2000" b="1" dirty="0">
                <a:solidFill>
                  <a:schemeClr val="bg1"/>
                </a:solidFill>
                <a:latin typeface="微软雅黑" panose="020B0503020204020204" pitchFamily="34" charset="-122"/>
                <a:ea typeface="微软雅黑" panose="020B0503020204020204" pitchFamily="34" charset="-122"/>
              </a:rPr>
              <a:t>数据库不适用于有实时价值的数据关系</a:t>
            </a:r>
          </a:p>
        </p:txBody>
      </p:sp>
      <p:sp>
        <p:nvSpPr>
          <p:cNvPr id="16" name="右箭头 15"/>
          <p:cNvSpPr/>
          <p:nvPr/>
        </p:nvSpPr>
        <p:spPr>
          <a:xfrm>
            <a:off x="670635" y="4494546"/>
            <a:ext cx="515389" cy="410103"/>
          </a:xfrm>
          <a:prstGeom prs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 name="矩形 2"/>
          <p:cNvSpPr/>
          <p:nvPr/>
        </p:nvSpPr>
        <p:spPr>
          <a:xfrm>
            <a:off x="1600200" y="2010974"/>
            <a:ext cx="6096000" cy="1623521"/>
          </a:xfrm>
          <a:prstGeom prst="rect">
            <a:avLst/>
          </a:prstGeom>
        </p:spPr>
        <p:txBody>
          <a:bodyPr>
            <a:spAutoFit/>
          </a:bodyPr>
          <a:lstStyle/>
          <a:p>
            <a:pPr>
              <a:spcBef>
                <a:spcPts val="1067"/>
              </a:spcBef>
              <a:buFont typeface="Wingdings" panose="05000000000000000000" pitchFamily="2" charset="2"/>
              <a:buChar char="l"/>
            </a:pPr>
            <a:r>
              <a:rPr lang="zh-CN" altLang="en-US" b="1" dirty="0">
                <a:solidFill>
                  <a:schemeClr val="bg1"/>
                </a:solidFill>
                <a:latin typeface="微软雅黑" panose="020B0503020204020204" pitchFamily="34" charset="-122"/>
                <a:ea typeface="微软雅黑" panose="020B0503020204020204" pitchFamily="34" charset="-122"/>
              </a:rPr>
              <a:t>没有数据结构建模或存储数据关系</a:t>
            </a:r>
            <a:endParaRPr lang="en-US" altLang="zh-CN" b="1" dirty="0">
              <a:solidFill>
                <a:schemeClr val="bg1"/>
              </a:solidFill>
              <a:latin typeface="微软雅黑" panose="020B0503020204020204" pitchFamily="34" charset="-122"/>
              <a:ea typeface="微软雅黑" panose="020B0503020204020204" pitchFamily="34" charset="-122"/>
            </a:endParaRPr>
          </a:p>
          <a:p>
            <a:pPr>
              <a:spcBef>
                <a:spcPts val="1067"/>
              </a:spcBef>
              <a:buFont typeface="Wingdings" panose="05000000000000000000" pitchFamily="2" charset="2"/>
              <a:buChar char="l"/>
            </a:pPr>
            <a:r>
              <a:rPr lang="zh-CN" altLang="en-US" b="1" dirty="0">
                <a:solidFill>
                  <a:schemeClr val="bg1"/>
                </a:solidFill>
                <a:latin typeface="微软雅黑" panose="020B0503020204020204" pitchFamily="34" charset="-122"/>
                <a:ea typeface="微软雅黑" panose="020B0503020204020204" pitchFamily="34" charset="-122"/>
              </a:rPr>
              <a:t>没有查询结构支持数据关系</a:t>
            </a:r>
            <a:endParaRPr lang="en-US" altLang="zh-CN" b="1" dirty="0">
              <a:solidFill>
                <a:schemeClr val="bg1"/>
              </a:solidFill>
              <a:latin typeface="微软雅黑" panose="020B0503020204020204" pitchFamily="34" charset="-122"/>
              <a:ea typeface="微软雅黑" panose="020B0503020204020204" pitchFamily="34" charset="-122"/>
            </a:endParaRPr>
          </a:p>
          <a:p>
            <a:pPr>
              <a:spcBef>
                <a:spcPts val="1067"/>
              </a:spcBef>
              <a:buFont typeface="Wingdings" panose="05000000000000000000" pitchFamily="2" charset="2"/>
              <a:buChar char="l"/>
            </a:pPr>
            <a:r>
              <a:rPr lang="zh-CN" altLang="en-US" b="1" dirty="0">
                <a:solidFill>
                  <a:schemeClr val="bg1"/>
                </a:solidFill>
                <a:latin typeface="微软雅黑" panose="020B0503020204020204" pitchFamily="34" charset="-122"/>
                <a:ea typeface="微软雅黑" panose="020B0503020204020204" pitchFamily="34" charset="-122"/>
              </a:rPr>
              <a:t>在应用中连接数据需要</a:t>
            </a:r>
            <a:r>
              <a:rPr lang="en-US" altLang="zh-CN" b="1" dirty="0">
                <a:solidFill>
                  <a:schemeClr val="bg1"/>
                </a:solidFill>
                <a:latin typeface="微软雅黑" panose="020B0503020204020204" pitchFamily="34" charset="-122"/>
                <a:ea typeface="微软雅黑" panose="020B0503020204020204" pitchFamily="34" charset="-122"/>
              </a:rPr>
              <a:t> “JOIN </a:t>
            </a:r>
            <a:r>
              <a:rPr lang="zh-CN" altLang="en-US" b="1" dirty="0">
                <a:solidFill>
                  <a:schemeClr val="bg1"/>
                </a:solidFill>
                <a:latin typeface="微软雅黑" panose="020B0503020204020204" pitchFamily="34" charset="-122"/>
                <a:ea typeface="微软雅黑" panose="020B0503020204020204" pitchFamily="34" charset="-122"/>
              </a:rPr>
              <a:t>逻辑</a:t>
            </a:r>
            <a:r>
              <a:rPr lang="en-US" altLang="zh-CN" b="1" dirty="0">
                <a:solidFill>
                  <a:schemeClr val="bg1"/>
                </a:solidFill>
                <a:latin typeface="微软雅黑" panose="020B0503020204020204" pitchFamily="34" charset="-122"/>
                <a:ea typeface="微软雅黑" panose="020B0503020204020204" pitchFamily="34" charset="-122"/>
              </a:rPr>
              <a:t>” </a:t>
            </a:r>
          </a:p>
          <a:p>
            <a:pPr>
              <a:spcBef>
                <a:spcPts val="1067"/>
              </a:spcBef>
              <a:buFont typeface="Wingdings" panose="05000000000000000000" pitchFamily="2" charset="2"/>
              <a:buChar char="l"/>
            </a:pPr>
            <a:r>
              <a:rPr lang="zh-CN" altLang="en-US" b="1" dirty="0">
                <a:solidFill>
                  <a:schemeClr val="bg1"/>
                </a:solidFill>
                <a:latin typeface="微软雅黑" panose="020B0503020204020204" pitchFamily="34" charset="-122"/>
                <a:ea typeface="微软雅黑" panose="020B0503020204020204" pitchFamily="34" charset="-122"/>
              </a:rPr>
              <a:t>对事务没有</a:t>
            </a:r>
            <a:r>
              <a:rPr lang="en-US" altLang="zh-CN" b="1" dirty="0">
                <a:solidFill>
                  <a:schemeClr val="bg1"/>
                </a:solidFill>
                <a:latin typeface="微软雅黑" panose="020B0503020204020204" pitchFamily="34" charset="-122"/>
                <a:ea typeface="微软雅黑" panose="020B0503020204020204" pitchFamily="34" charset="-122"/>
              </a:rPr>
              <a:t> ACID </a:t>
            </a:r>
            <a:r>
              <a:rPr lang="zh-CN" altLang="en-US" b="1" dirty="0">
                <a:solidFill>
                  <a:schemeClr val="bg1"/>
                </a:solidFill>
                <a:latin typeface="微软雅黑" panose="020B0503020204020204" pitchFamily="34" charset="-122"/>
                <a:ea typeface="微软雅黑" panose="020B0503020204020204" pitchFamily="34" charset="-122"/>
              </a:rPr>
              <a:t>支持</a:t>
            </a:r>
            <a:endParaRPr lang="en-US" altLang="zh-CN"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891389156"/>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5"/>
          <p:cNvSpPr/>
          <p:nvPr/>
        </p:nvSpPr>
        <p:spPr bwMode="auto">
          <a:xfrm>
            <a:off x="6214103" y="2412560"/>
            <a:ext cx="2312405" cy="2311802"/>
          </a:xfrm>
          <a:prstGeom prst="rect">
            <a:avLst/>
          </a:prstGeom>
          <a:solidFill>
            <a:schemeClr val="bg1"/>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21915" tIns="60957" rIns="121915" bIns="60957" numCol="1" rtlCol="0" anchor="ctr" anchorCtr="0" compatLnSpc="1">
            <a:prstTxWarp prst="textNoShape">
              <a:avLst/>
            </a:prstTxWarp>
          </a:bodyPr>
          <a:lstStyle/>
          <a:p>
            <a:pPr algn="ctr" defTabSz="914160" fontAlgn="base">
              <a:spcBef>
                <a:spcPct val="0"/>
              </a:spcBef>
              <a:spcAft>
                <a:spcPct val="0"/>
              </a:spcAft>
            </a:pPr>
            <a:endParaRPr lang="en-US" sz="2267" dirty="0" err="1">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sp>
        <p:nvSpPr>
          <p:cNvPr id="31" name="Shape 40"/>
          <p:cNvSpPr/>
          <p:nvPr/>
        </p:nvSpPr>
        <p:spPr>
          <a:xfrm>
            <a:off x="0" y="184538"/>
            <a:ext cx="5874922" cy="777904"/>
          </a:xfrm>
          <a:prstGeom prst="rect">
            <a:avLst/>
          </a:prstGeom>
          <a:noFill/>
          <a:ln w="12700">
            <a:miter lim="400000"/>
          </a:ln>
          <a:extLst>
            <a:ext uri="{C572A759-6A51-4108-AA02-DFA0A04FC94B}">
              <ma14:wrappingTextBoxFlag xmlns="" xmlns:ma14="http://schemas.microsoft.com/office/mac/drawingml/2011/main" val="1"/>
            </a:ext>
          </a:extLst>
        </p:spPr>
        <p:txBody>
          <a:bodyPr wrap="square" lIns="42516" tIns="243840" rIns="42516" bIns="243840" anchor="t">
            <a:noAutofit/>
          </a:bodyPr>
          <a:lstStyle/>
          <a:p>
            <a:pPr lvl="0" algn="ctr">
              <a:lnSpc>
                <a:spcPct val="90000"/>
              </a:lnSpc>
              <a:defRPr sz="1800"/>
            </a:pPr>
            <a:r>
              <a:rPr lang="zh-CN" altLang="en-US" sz="2400" b="1" dirty="0">
                <a:solidFill>
                  <a:schemeClr val="bg1"/>
                </a:solidFill>
                <a:latin typeface="微软雅黑" panose="020B0503020204020204" pitchFamily="34" charset="-122"/>
                <a:ea typeface="微软雅黑" panose="020B0503020204020204" pitchFamily="34" charset="-122"/>
                <a:cs typeface="Calibri"/>
              </a:rPr>
              <a:t>图</a:t>
            </a:r>
            <a:r>
              <a:rPr lang="zh-CN" altLang="en-US" sz="2400" b="1" dirty="0" smtClean="0">
                <a:solidFill>
                  <a:schemeClr val="bg1"/>
                </a:solidFill>
                <a:latin typeface="微软雅黑" panose="020B0503020204020204" pitchFamily="34" charset="-122"/>
                <a:ea typeface="微软雅黑" panose="020B0503020204020204" pitchFamily="34" charset="-122"/>
                <a:cs typeface="Calibri"/>
              </a:rPr>
              <a:t>数据库 </a:t>
            </a:r>
            <a:r>
              <a:rPr sz="2400" b="1" dirty="0" smtClean="0">
                <a:solidFill>
                  <a:schemeClr val="bg1"/>
                </a:solidFill>
                <a:latin typeface="微软雅黑" panose="020B0503020204020204" pitchFamily="34" charset="-122"/>
                <a:ea typeface="微软雅黑" panose="020B0503020204020204" pitchFamily="34" charset="-122"/>
                <a:cs typeface="Calibri"/>
              </a:rPr>
              <a:t>Neo4j </a:t>
            </a:r>
            <a:r>
              <a:rPr lang="zh-CN" altLang="en-US" sz="2400" b="1" dirty="0">
                <a:solidFill>
                  <a:schemeClr val="bg1"/>
                </a:solidFill>
                <a:latin typeface="微软雅黑" panose="020B0503020204020204" pitchFamily="34" charset="-122"/>
                <a:ea typeface="微软雅黑" panose="020B0503020204020204" pitchFamily="34" charset="-122"/>
                <a:cs typeface="Calibri"/>
              </a:rPr>
              <a:t>是专为数据关系而生的</a:t>
            </a:r>
            <a:endParaRPr sz="2400" b="1" dirty="0">
              <a:solidFill>
                <a:schemeClr val="bg1"/>
              </a:solidFill>
              <a:latin typeface="微软雅黑" panose="020B0503020204020204" pitchFamily="34" charset="-122"/>
              <a:ea typeface="微软雅黑" panose="020B0503020204020204" pitchFamily="34" charset="-122"/>
              <a:cs typeface="Calibri"/>
            </a:endParaRPr>
          </a:p>
        </p:txBody>
      </p:sp>
      <p:grpSp>
        <p:nvGrpSpPr>
          <p:cNvPr id="34" name="Group 50"/>
          <p:cNvGrpSpPr/>
          <p:nvPr/>
        </p:nvGrpSpPr>
        <p:grpSpPr>
          <a:xfrm>
            <a:off x="3645002" y="2412560"/>
            <a:ext cx="2415267" cy="2314889"/>
            <a:chOff x="6166103" y="2431875"/>
            <a:chExt cx="2671496" cy="2671496"/>
          </a:xfrm>
        </p:grpSpPr>
        <p:sp>
          <p:nvSpPr>
            <p:cNvPr id="35" name="Rectangle 4"/>
            <p:cNvSpPr/>
            <p:nvPr/>
          </p:nvSpPr>
          <p:spPr bwMode="auto">
            <a:xfrm>
              <a:off x="6166103" y="2431875"/>
              <a:ext cx="2671496" cy="2671496"/>
            </a:xfrm>
            <a:prstGeom prst="rect">
              <a:avLst/>
            </a:prstGeom>
            <a:solidFill>
              <a:schemeClr val="bg1"/>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21915" tIns="60957" rIns="121915" bIns="60957" numCol="1" rtlCol="0" anchor="ctr" anchorCtr="0" compatLnSpc="1">
              <a:prstTxWarp prst="textNoShape">
                <a:avLst/>
              </a:prstTxWarp>
            </a:bodyPr>
            <a:lstStyle/>
            <a:p>
              <a:pPr algn="ctr" defTabSz="914160" fontAlgn="base">
                <a:spcBef>
                  <a:spcPct val="0"/>
                </a:spcBef>
                <a:spcAft>
                  <a:spcPct val="0"/>
                </a:spcAft>
              </a:pPr>
              <a:endParaRPr lang="en-US" sz="2267" dirty="0" err="1">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sp>
          <p:nvSpPr>
            <p:cNvPr id="36" name="TextBox 8"/>
            <p:cNvSpPr txBox="1"/>
            <p:nvPr/>
          </p:nvSpPr>
          <p:spPr>
            <a:xfrm>
              <a:off x="6275561" y="2607175"/>
              <a:ext cx="2452579" cy="355190"/>
            </a:xfrm>
            <a:prstGeom prst="rect">
              <a:avLst/>
            </a:prstGeom>
            <a:noFill/>
          </p:spPr>
          <p:txBody>
            <a:bodyPr wrap="square" lIns="0" tIns="0" rIns="0" bIns="0" rtlCol="0">
              <a:spAutoFit/>
            </a:bodyPr>
            <a:lstStyle/>
            <a:p>
              <a:pPr defTabSz="913960"/>
              <a:r>
                <a:rPr lang="zh-CN" altLang="en-US" sz="2000" b="1" dirty="0">
                  <a:solidFill>
                    <a:srgbClr val="1D4C7C"/>
                  </a:solidFill>
                  <a:latin typeface="微软雅黑" panose="020B0503020204020204" pitchFamily="34" charset="-122"/>
                  <a:ea typeface="微软雅黑" panose="020B0503020204020204" pitchFamily="34" charset="-122"/>
                </a:rPr>
                <a:t>开发优势</a:t>
              </a:r>
              <a:endParaRPr lang="en-US" sz="2000" b="1" dirty="0">
                <a:solidFill>
                  <a:srgbClr val="1D4C7C"/>
                </a:solidFill>
                <a:latin typeface="微软雅黑" panose="020B0503020204020204" pitchFamily="34" charset="-122"/>
                <a:ea typeface="微软雅黑" panose="020B0503020204020204" pitchFamily="34" charset="-122"/>
              </a:endParaRPr>
            </a:p>
          </p:txBody>
        </p:sp>
      </p:grpSp>
      <p:sp>
        <p:nvSpPr>
          <p:cNvPr id="45" name="TextBox 15"/>
          <p:cNvSpPr txBox="1"/>
          <p:nvPr/>
        </p:nvSpPr>
        <p:spPr>
          <a:xfrm>
            <a:off x="6308848" y="2564257"/>
            <a:ext cx="2122914" cy="307777"/>
          </a:xfrm>
          <a:prstGeom prst="rect">
            <a:avLst/>
          </a:prstGeom>
          <a:noFill/>
        </p:spPr>
        <p:txBody>
          <a:bodyPr wrap="square" lIns="0" tIns="0" rIns="0" bIns="0" rtlCol="0">
            <a:spAutoFit/>
          </a:bodyPr>
          <a:lstStyle/>
          <a:p>
            <a:pPr defTabSz="913960"/>
            <a:r>
              <a:rPr lang="zh-CN" altLang="en-US" sz="2000" b="1" dirty="0">
                <a:solidFill>
                  <a:srgbClr val="1D4C7C"/>
                </a:solidFill>
                <a:latin typeface="微软雅黑" panose="020B0503020204020204" pitchFamily="34" charset="-122"/>
                <a:ea typeface="微软雅黑" panose="020B0503020204020204" pitchFamily="34" charset="-122"/>
              </a:rPr>
              <a:t>部署优势</a:t>
            </a:r>
            <a:endParaRPr lang="en-US" sz="2000" b="1" dirty="0">
              <a:solidFill>
                <a:srgbClr val="1D4C7C"/>
              </a:solidFill>
              <a:latin typeface="微软雅黑" panose="020B0503020204020204" pitchFamily="34" charset="-122"/>
              <a:ea typeface="微软雅黑" panose="020B0503020204020204" pitchFamily="34" charset="-122"/>
            </a:endParaRPr>
          </a:p>
        </p:txBody>
      </p:sp>
      <p:sp>
        <p:nvSpPr>
          <p:cNvPr id="73" name="Shape 40"/>
          <p:cNvSpPr/>
          <p:nvPr/>
        </p:nvSpPr>
        <p:spPr>
          <a:xfrm>
            <a:off x="6214104" y="2975990"/>
            <a:ext cx="2154739" cy="584460"/>
          </a:xfrm>
          <a:prstGeom prst="rect">
            <a:avLst/>
          </a:prstGeom>
          <a:ln w="12700">
            <a:miter lim="400000"/>
          </a:ln>
          <a:extLst>
            <a:ext uri="{C572A759-6A51-4108-AA02-DFA0A04FC94B}">
              <ma14:wrappingTextBoxFlag xmlns="" xmlns:ma14="http://schemas.microsoft.com/office/mac/drawingml/2011/main" val="1"/>
            </a:ext>
          </a:extLst>
        </p:spPr>
        <p:txBody>
          <a:bodyPr wrap="square" lIns="42516" tIns="42516" rIns="42516" bIns="42516" anchor="ctr">
            <a:spAutoFit/>
          </a:bodyPr>
          <a:lstStyle/>
          <a:p>
            <a:pPr marL="285750" lvl="0" indent="-285750">
              <a:lnSpc>
                <a:spcPct val="90000"/>
              </a:lnSpc>
              <a:buFont typeface="Wingdings" panose="05000000000000000000" pitchFamily="2" charset="2"/>
              <a:buChar char="l"/>
              <a:defRPr sz="1800"/>
            </a:pPr>
            <a:r>
              <a:rPr lang="zh-CN" altLang="en-US" dirty="0">
                <a:solidFill>
                  <a:srgbClr val="1D4C7C"/>
                </a:solidFill>
                <a:latin typeface="微软雅黑" panose="020B0503020204020204" pitchFamily="34" charset="-122"/>
                <a:ea typeface="微软雅黑" panose="020B0503020204020204" pitchFamily="34" charset="-122"/>
                <a:cs typeface="Calibri"/>
              </a:rPr>
              <a:t>超高性能</a:t>
            </a:r>
          </a:p>
          <a:p>
            <a:pPr marL="285750" lvl="0" indent="-285750">
              <a:lnSpc>
                <a:spcPct val="90000"/>
              </a:lnSpc>
              <a:buFont typeface="Wingdings" panose="05000000000000000000" pitchFamily="2" charset="2"/>
              <a:buChar char="l"/>
              <a:defRPr sz="1800"/>
            </a:pPr>
            <a:r>
              <a:rPr lang="zh-CN" altLang="en-US" dirty="0">
                <a:solidFill>
                  <a:srgbClr val="1D4C7C"/>
                </a:solidFill>
                <a:latin typeface="微软雅黑" panose="020B0503020204020204" pitchFamily="34" charset="-122"/>
                <a:ea typeface="微软雅黑" panose="020B0503020204020204" pitchFamily="34" charset="-122"/>
                <a:cs typeface="Calibri"/>
              </a:rPr>
              <a:t>使用最少的资源</a:t>
            </a:r>
          </a:p>
        </p:txBody>
      </p:sp>
      <p:sp>
        <p:nvSpPr>
          <p:cNvPr id="32" name="Shape 40"/>
          <p:cNvSpPr/>
          <p:nvPr/>
        </p:nvSpPr>
        <p:spPr>
          <a:xfrm>
            <a:off x="3798542" y="3007418"/>
            <a:ext cx="1982964" cy="584460"/>
          </a:xfrm>
          <a:prstGeom prst="rect">
            <a:avLst/>
          </a:prstGeom>
          <a:ln w="12700">
            <a:miter lim="400000"/>
          </a:ln>
          <a:extLst>
            <a:ext uri="{C572A759-6A51-4108-AA02-DFA0A04FC94B}">
              <ma14:wrappingTextBoxFlag xmlns="" xmlns:ma14="http://schemas.microsoft.com/office/mac/drawingml/2011/main" val="1"/>
            </a:ext>
          </a:extLst>
        </p:spPr>
        <p:txBody>
          <a:bodyPr wrap="square" lIns="42516" tIns="42516" rIns="42516" bIns="42516" anchor="ctr">
            <a:spAutoFit/>
          </a:bodyPr>
          <a:lstStyle/>
          <a:p>
            <a:pPr marL="285750" lvl="0" indent="-285750">
              <a:lnSpc>
                <a:spcPct val="90000"/>
              </a:lnSpc>
              <a:buFont typeface="Wingdings" panose="05000000000000000000" pitchFamily="2" charset="2"/>
              <a:buChar char="l"/>
              <a:defRPr sz="1800"/>
            </a:pPr>
            <a:r>
              <a:rPr lang="zh-CN" altLang="en-US" dirty="0" smtClean="0">
                <a:solidFill>
                  <a:srgbClr val="1D4C7C"/>
                </a:solidFill>
                <a:latin typeface="微软雅黑" panose="020B0503020204020204" pitchFamily="34" charset="-122"/>
                <a:ea typeface="微软雅黑" panose="020B0503020204020204" pitchFamily="34" charset="-122"/>
                <a:cs typeface="Calibri"/>
              </a:rPr>
              <a:t>模型</a:t>
            </a:r>
            <a:r>
              <a:rPr lang="zh-CN" altLang="en-US" dirty="0">
                <a:solidFill>
                  <a:srgbClr val="1D4C7C"/>
                </a:solidFill>
                <a:latin typeface="微软雅黑" panose="020B0503020204020204" pitchFamily="34" charset="-122"/>
                <a:ea typeface="微软雅黑" panose="020B0503020204020204" pitchFamily="34" charset="-122"/>
                <a:cs typeface="Calibri"/>
              </a:rPr>
              <a:t>维护</a:t>
            </a:r>
            <a:r>
              <a:rPr lang="zh-CN" altLang="en-US" dirty="0" smtClean="0">
                <a:solidFill>
                  <a:srgbClr val="1D4C7C"/>
                </a:solidFill>
                <a:latin typeface="微软雅黑" panose="020B0503020204020204" pitchFamily="34" charset="-122"/>
                <a:ea typeface="微软雅黑" panose="020B0503020204020204" pitchFamily="34" charset="-122"/>
                <a:cs typeface="Calibri"/>
              </a:rPr>
              <a:t>容易</a:t>
            </a:r>
            <a:endParaRPr lang="en-US" altLang="zh-CN" dirty="0">
              <a:solidFill>
                <a:srgbClr val="1D4C7C"/>
              </a:solidFill>
              <a:latin typeface="微软雅黑" panose="020B0503020204020204" pitchFamily="34" charset="-122"/>
              <a:ea typeface="微软雅黑" panose="020B0503020204020204" pitchFamily="34" charset="-122"/>
              <a:cs typeface="Calibri"/>
            </a:endParaRPr>
          </a:p>
          <a:p>
            <a:pPr marL="285750" lvl="0" indent="-285750">
              <a:lnSpc>
                <a:spcPct val="90000"/>
              </a:lnSpc>
              <a:buFont typeface="Wingdings" panose="05000000000000000000" pitchFamily="2" charset="2"/>
              <a:buChar char="l"/>
              <a:defRPr sz="1800"/>
            </a:pPr>
            <a:r>
              <a:rPr lang="zh-CN" altLang="en-US" dirty="0" smtClean="0">
                <a:solidFill>
                  <a:srgbClr val="1D4C7C"/>
                </a:solidFill>
                <a:latin typeface="微软雅黑" panose="020B0503020204020204" pitchFamily="34" charset="-122"/>
                <a:ea typeface="微软雅黑" panose="020B0503020204020204" pitchFamily="34" charset="-122"/>
                <a:cs typeface="Calibri"/>
              </a:rPr>
              <a:t>查询</a:t>
            </a:r>
            <a:r>
              <a:rPr lang="zh-CN" altLang="en-US" dirty="0">
                <a:solidFill>
                  <a:srgbClr val="1D4C7C"/>
                </a:solidFill>
                <a:latin typeface="微软雅黑" panose="020B0503020204020204" pitchFamily="34" charset="-122"/>
                <a:ea typeface="微软雅黑" panose="020B0503020204020204" pitchFamily="34" charset="-122"/>
                <a:cs typeface="Calibri"/>
              </a:rPr>
              <a:t>简单</a:t>
            </a:r>
            <a:endParaRPr dirty="0">
              <a:solidFill>
                <a:srgbClr val="1D4C7C"/>
              </a:solidFill>
              <a:latin typeface="微软雅黑" panose="020B0503020204020204" pitchFamily="34" charset="-122"/>
              <a:ea typeface="微软雅黑" panose="020B0503020204020204" pitchFamily="34" charset="-122"/>
              <a:cs typeface="Calibri"/>
            </a:endParaRPr>
          </a:p>
        </p:txBody>
      </p:sp>
      <p:sp>
        <p:nvSpPr>
          <p:cNvPr id="74" name="Freeform 15"/>
          <p:cNvSpPr>
            <a:spLocks noChangeAspect="1" noEditPoints="1"/>
          </p:cNvSpPr>
          <p:nvPr/>
        </p:nvSpPr>
        <p:spPr bwMode="black">
          <a:xfrm>
            <a:off x="7437132" y="3764978"/>
            <a:ext cx="879110" cy="879892"/>
          </a:xfrm>
          <a:custGeom>
            <a:avLst/>
            <a:gdLst>
              <a:gd name="T0" fmla="*/ 455 w 708"/>
              <a:gd name="T1" fmla="*/ 121 h 709"/>
              <a:gd name="T2" fmla="*/ 392 w 708"/>
              <a:gd name="T3" fmla="*/ 121 h 709"/>
              <a:gd name="T4" fmla="*/ 392 w 708"/>
              <a:gd name="T5" fmla="*/ 206 h 709"/>
              <a:gd name="T6" fmla="*/ 316 w 708"/>
              <a:gd name="T7" fmla="*/ 206 h 709"/>
              <a:gd name="T8" fmla="*/ 316 w 708"/>
              <a:gd name="T9" fmla="*/ 121 h 709"/>
              <a:gd name="T10" fmla="*/ 250 w 708"/>
              <a:gd name="T11" fmla="*/ 121 h 709"/>
              <a:gd name="T12" fmla="*/ 354 w 708"/>
              <a:gd name="T13" fmla="*/ 0 h 709"/>
              <a:gd name="T14" fmla="*/ 455 w 708"/>
              <a:gd name="T15" fmla="*/ 121 h 709"/>
              <a:gd name="T16" fmla="*/ 205 w 708"/>
              <a:gd name="T17" fmla="*/ 371 h 709"/>
              <a:gd name="T18" fmla="*/ 139 w 708"/>
              <a:gd name="T19" fmla="*/ 371 h 709"/>
              <a:gd name="T20" fmla="*/ 139 w 708"/>
              <a:gd name="T21" fmla="*/ 456 h 709"/>
              <a:gd name="T22" fmla="*/ 63 w 708"/>
              <a:gd name="T23" fmla="*/ 456 h 709"/>
              <a:gd name="T24" fmla="*/ 63 w 708"/>
              <a:gd name="T25" fmla="*/ 371 h 709"/>
              <a:gd name="T26" fmla="*/ 0 w 708"/>
              <a:gd name="T27" fmla="*/ 371 h 709"/>
              <a:gd name="T28" fmla="*/ 101 w 708"/>
              <a:gd name="T29" fmla="*/ 251 h 709"/>
              <a:gd name="T30" fmla="*/ 205 w 708"/>
              <a:gd name="T31" fmla="*/ 371 h 709"/>
              <a:gd name="T32" fmla="*/ 205 w 708"/>
              <a:gd name="T33" fmla="*/ 503 h 709"/>
              <a:gd name="T34" fmla="*/ 0 w 708"/>
              <a:gd name="T35" fmla="*/ 503 h 709"/>
              <a:gd name="T36" fmla="*/ 0 w 708"/>
              <a:gd name="T37" fmla="*/ 709 h 709"/>
              <a:gd name="T38" fmla="*/ 205 w 708"/>
              <a:gd name="T39" fmla="*/ 709 h 709"/>
              <a:gd name="T40" fmla="*/ 205 w 708"/>
              <a:gd name="T41" fmla="*/ 503 h 709"/>
              <a:gd name="T42" fmla="*/ 708 w 708"/>
              <a:gd name="T43" fmla="*/ 503 h 709"/>
              <a:gd name="T44" fmla="*/ 503 w 708"/>
              <a:gd name="T45" fmla="*/ 503 h 709"/>
              <a:gd name="T46" fmla="*/ 503 w 708"/>
              <a:gd name="T47" fmla="*/ 709 h 709"/>
              <a:gd name="T48" fmla="*/ 708 w 708"/>
              <a:gd name="T49" fmla="*/ 709 h 709"/>
              <a:gd name="T50" fmla="*/ 708 w 708"/>
              <a:gd name="T51" fmla="*/ 503 h 709"/>
              <a:gd name="T52" fmla="*/ 708 w 708"/>
              <a:gd name="T53" fmla="*/ 0 h 709"/>
              <a:gd name="T54" fmla="*/ 503 w 708"/>
              <a:gd name="T55" fmla="*/ 0 h 709"/>
              <a:gd name="T56" fmla="*/ 503 w 708"/>
              <a:gd name="T57" fmla="*/ 206 h 709"/>
              <a:gd name="T58" fmla="*/ 708 w 708"/>
              <a:gd name="T59" fmla="*/ 206 h 709"/>
              <a:gd name="T60" fmla="*/ 708 w 708"/>
              <a:gd name="T61" fmla="*/ 0 h 709"/>
              <a:gd name="T62" fmla="*/ 708 w 708"/>
              <a:gd name="T63" fmla="*/ 251 h 709"/>
              <a:gd name="T64" fmla="*/ 503 w 708"/>
              <a:gd name="T65" fmla="*/ 251 h 709"/>
              <a:gd name="T66" fmla="*/ 503 w 708"/>
              <a:gd name="T67" fmla="*/ 456 h 709"/>
              <a:gd name="T68" fmla="*/ 708 w 708"/>
              <a:gd name="T69" fmla="*/ 456 h 709"/>
              <a:gd name="T70" fmla="*/ 708 w 708"/>
              <a:gd name="T71" fmla="*/ 251 h 709"/>
              <a:gd name="T72" fmla="*/ 455 w 708"/>
              <a:gd name="T73" fmla="*/ 251 h 709"/>
              <a:gd name="T74" fmla="*/ 250 w 708"/>
              <a:gd name="T75" fmla="*/ 251 h 709"/>
              <a:gd name="T76" fmla="*/ 250 w 708"/>
              <a:gd name="T77" fmla="*/ 456 h 709"/>
              <a:gd name="T78" fmla="*/ 455 w 708"/>
              <a:gd name="T79" fmla="*/ 456 h 709"/>
              <a:gd name="T80" fmla="*/ 455 w 708"/>
              <a:gd name="T81" fmla="*/ 251 h 709"/>
              <a:gd name="T82" fmla="*/ 455 w 708"/>
              <a:gd name="T83" fmla="*/ 503 h 709"/>
              <a:gd name="T84" fmla="*/ 250 w 708"/>
              <a:gd name="T85" fmla="*/ 503 h 709"/>
              <a:gd name="T86" fmla="*/ 250 w 708"/>
              <a:gd name="T87" fmla="*/ 709 h 709"/>
              <a:gd name="T88" fmla="*/ 455 w 708"/>
              <a:gd name="T89" fmla="*/ 709 h 709"/>
              <a:gd name="T90" fmla="*/ 455 w 708"/>
              <a:gd name="T91" fmla="*/ 503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8" h="709">
                <a:moveTo>
                  <a:pt x="455" y="121"/>
                </a:moveTo>
                <a:lnTo>
                  <a:pt x="392" y="121"/>
                </a:lnTo>
                <a:lnTo>
                  <a:pt x="392" y="206"/>
                </a:lnTo>
                <a:lnTo>
                  <a:pt x="316" y="206"/>
                </a:lnTo>
                <a:lnTo>
                  <a:pt x="316" y="121"/>
                </a:lnTo>
                <a:lnTo>
                  <a:pt x="250" y="121"/>
                </a:lnTo>
                <a:lnTo>
                  <a:pt x="354" y="0"/>
                </a:lnTo>
                <a:lnTo>
                  <a:pt x="455" y="121"/>
                </a:lnTo>
                <a:close/>
                <a:moveTo>
                  <a:pt x="205" y="371"/>
                </a:moveTo>
                <a:lnTo>
                  <a:pt x="139" y="371"/>
                </a:lnTo>
                <a:lnTo>
                  <a:pt x="139" y="456"/>
                </a:lnTo>
                <a:lnTo>
                  <a:pt x="63" y="456"/>
                </a:lnTo>
                <a:lnTo>
                  <a:pt x="63" y="371"/>
                </a:lnTo>
                <a:lnTo>
                  <a:pt x="0" y="371"/>
                </a:lnTo>
                <a:lnTo>
                  <a:pt x="101" y="251"/>
                </a:lnTo>
                <a:lnTo>
                  <a:pt x="205" y="371"/>
                </a:lnTo>
                <a:close/>
                <a:moveTo>
                  <a:pt x="205" y="503"/>
                </a:moveTo>
                <a:lnTo>
                  <a:pt x="0" y="503"/>
                </a:lnTo>
                <a:lnTo>
                  <a:pt x="0" y="709"/>
                </a:lnTo>
                <a:lnTo>
                  <a:pt x="205" y="709"/>
                </a:lnTo>
                <a:lnTo>
                  <a:pt x="205" y="503"/>
                </a:lnTo>
                <a:close/>
                <a:moveTo>
                  <a:pt x="708" y="503"/>
                </a:moveTo>
                <a:lnTo>
                  <a:pt x="503" y="503"/>
                </a:lnTo>
                <a:lnTo>
                  <a:pt x="503" y="709"/>
                </a:lnTo>
                <a:lnTo>
                  <a:pt x="708" y="709"/>
                </a:lnTo>
                <a:lnTo>
                  <a:pt x="708" y="503"/>
                </a:lnTo>
                <a:close/>
                <a:moveTo>
                  <a:pt x="708" y="0"/>
                </a:moveTo>
                <a:lnTo>
                  <a:pt x="503" y="0"/>
                </a:lnTo>
                <a:lnTo>
                  <a:pt x="503" y="206"/>
                </a:lnTo>
                <a:lnTo>
                  <a:pt x="708" y="206"/>
                </a:lnTo>
                <a:lnTo>
                  <a:pt x="708" y="0"/>
                </a:lnTo>
                <a:close/>
                <a:moveTo>
                  <a:pt x="708" y="251"/>
                </a:moveTo>
                <a:lnTo>
                  <a:pt x="503" y="251"/>
                </a:lnTo>
                <a:lnTo>
                  <a:pt x="503" y="456"/>
                </a:lnTo>
                <a:lnTo>
                  <a:pt x="708" y="456"/>
                </a:lnTo>
                <a:lnTo>
                  <a:pt x="708" y="251"/>
                </a:lnTo>
                <a:close/>
                <a:moveTo>
                  <a:pt x="455" y="251"/>
                </a:moveTo>
                <a:lnTo>
                  <a:pt x="250" y="251"/>
                </a:lnTo>
                <a:lnTo>
                  <a:pt x="250" y="456"/>
                </a:lnTo>
                <a:lnTo>
                  <a:pt x="455" y="456"/>
                </a:lnTo>
                <a:lnTo>
                  <a:pt x="455" y="251"/>
                </a:lnTo>
                <a:close/>
                <a:moveTo>
                  <a:pt x="455" y="503"/>
                </a:moveTo>
                <a:lnTo>
                  <a:pt x="250" y="503"/>
                </a:lnTo>
                <a:lnTo>
                  <a:pt x="250" y="709"/>
                </a:lnTo>
                <a:lnTo>
                  <a:pt x="455" y="709"/>
                </a:lnTo>
                <a:lnTo>
                  <a:pt x="455" y="503"/>
                </a:lnTo>
                <a:close/>
              </a:path>
            </a:pathLst>
          </a:custGeom>
          <a:solidFill>
            <a:schemeClr val="accent1">
              <a:lumMod val="75000"/>
            </a:schemeClr>
          </a:solidFill>
          <a:ln>
            <a:noFill/>
          </a:ln>
        </p:spPr>
        <p:txBody>
          <a:bodyPr vert="horz" wrap="square" lIns="109740" tIns="54871" rIns="109740" bIns="54871" numCol="1" anchor="t" anchorCtr="0" compatLnSpc="1">
            <a:prstTxWarp prst="textNoShape">
              <a:avLst/>
            </a:prstTxWarp>
          </a:bodyPr>
          <a:lstStyle/>
          <a:p>
            <a:pPr defTabSz="913960"/>
            <a:endParaRPr lang="en-US" sz="1600" dirty="0">
              <a:solidFill>
                <a:srgbClr val="FFFFFF"/>
              </a:solidFill>
              <a:latin typeface="微软雅黑" panose="020B0503020204020204" pitchFamily="34" charset="-122"/>
              <a:ea typeface="微软雅黑" panose="020B0503020204020204" pitchFamily="34" charset="-122"/>
            </a:endParaRPr>
          </a:p>
        </p:txBody>
      </p:sp>
      <p:pic>
        <p:nvPicPr>
          <p:cNvPr id="96" name="Picture 44" descr="C:\Users\mitchellg\AppData\Local\Microsoft\Windows\Temporary Internet Files\Content.Outlook\DRES7FCJ\Storage_white (2).png"/>
          <p:cNvPicPr>
            <a:picLocks noChangeAspect="1" noChangeArrowheads="1"/>
          </p:cNvPicPr>
          <p:nvPr/>
        </p:nvPicPr>
        <p:blipFill>
          <a:blip r:embed="rId3" cstate="print">
            <a:duotone>
              <a:prstClr val="black"/>
              <a:schemeClr val="accent1">
                <a:tint val="45000"/>
                <a:satMod val="400000"/>
              </a:schemeClr>
            </a:duotone>
          </a:blip>
          <a:srcRect/>
          <a:stretch>
            <a:fillRect/>
          </a:stretch>
        </p:blipFill>
        <p:spPr bwMode="auto">
          <a:xfrm>
            <a:off x="4865929" y="3667853"/>
            <a:ext cx="1143493" cy="1143195"/>
          </a:xfrm>
          <a:prstGeom prst="rect">
            <a:avLst/>
          </a:prstGeom>
          <a:ln>
            <a:noFill/>
          </a:ln>
          <a:effectLst/>
        </p:spPr>
      </p:pic>
    </p:spTree>
    <p:extLst>
      <p:ext uri="{BB962C8B-B14F-4D97-AF65-F5344CB8AC3E}">
        <p14:creationId xmlns:p14="http://schemas.microsoft.com/office/powerpoint/2010/main" val="3415803763"/>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23"/>
          <p:cNvSpPr/>
          <p:nvPr/>
        </p:nvSpPr>
        <p:spPr>
          <a:xfrm>
            <a:off x="2046410" y="5712703"/>
            <a:ext cx="1800000" cy="468000"/>
          </a:xfrm>
          <a:prstGeom prst="rect">
            <a:avLst/>
          </a:prstGeom>
          <a:solidFill>
            <a:srgbClr val="1D4C7C"/>
          </a:solidFill>
          <a:ln w="12700">
            <a:miter lim="400000"/>
          </a:ln>
          <a:extLst>
            <a:ext uri="{C572A759-6A51-4108-AA02-DFA0A04FC94B}">
              <ma14:wrappingTextBoxFlag xmlns="" xmlns:ma14="http://schemas.microsoft.com/office/mac/drawingml/2011/main" val="1"/>
            </a:ext>
          </a:extLst>
        </p:spPr>
        <p:txBody>
          <a:bodyPr lIns="42516" tIns="60960" rIns="42516" bIns="60960" anchor="t" anchorCtr="1"/>
          <a:lstStyle/>
          <a:p>
            <a:pPr lvl="0" algn="ctr">
              <a:lnSpc>
                <a:spcPct val="90000"/>
              </a:lnSpc>
              <a:defRPr sz="1800"/>
            </a:pPr>
            <a:r>
              <a:rPr lang="zh-CN" altLang="en-US" sz="2400" b="1" dirty="0">
                <a:solidFill>
                  <a:schemeClr val="bg1"/>
                </a:solidFill>
                <a:latin typeface="微软雅黑" panose="020B0503020204020204" pitchFamily="34" charset="-122"/>
                <a:ea typeface="微软雅黑" panose="020B0503020204020204" pitchFamily="34" charset="-122"/>
              </a:rPr>
              <a:t>关系模型</a:t>
            </a:r>
            <a:endParaRPr sz="2400" b="1" dirty="0">
              <a:solidFill>
                <a:schemeClr val="bg1"/>
              </a:solidFill>
              <a:latin typeface="微软雅黑" panose="020B0503020204020204" pitchFamily="34" charset="-122"/>
              <a:ea typeface="微软雅黑" panose="020B0503020204020204" pitchFamily="34" charset="-122"/>
            </a:endParaRPr>
          </a:p>
        </p:txBody>
      </p:sp>
      <p:sp>
        <p:nvSpPr>
          <p:cNvPr id="11" name="Shape 123"/>
          <p:cNvSpPr/>
          <p:nvPr/>
        </p:nvSpPr>
        <p:spPr>
          <a:xfrm>
            <a:off x="8231397" y="5712703"/>
            <a:ext cx="1800000" cy="468000"/>
          </a:xfrm>
          <a:prstGeom prst="rect">
            <a:avLst/>
          </a:prstGeom>
          <a:solidFill>
            <a:srgbClr val="1D4C7C"/>
          </a:solidFill>
          <a:ln w="12700">
            <a:miter lim="400000"/>
          </a:ln>
          <a:extLst>
            <a:ext uri="{C572A759-6A51-4108-AA02-DFA0A04FC94B}">
              <ma14:wrappingTextBoxFlag xmlns="" xmlns:ma14="http://schemas.microsoft.com/office/mac/drawingml/2011/main" val="1"/>
            </a:ext>
          </a:extLst>
        </p:spPr>
        <p:txBody>
          <a:bodyPr lIns="42516" tIns="60960" rIns="42516" bIns="60960" anchor="t" anchorCtr="1"/>
          <a:lstStyle/>
          <a:p>
            <a:pPr lvl="0" algn="ctr">
              <a:lnSpc>
                <a:spcPct val="90000"/>
              </a:lnSpc>
              <a:defRPr sz="1800"/>
            </a:pPr>
            <a:r>
              <a:rPr lang="zh-CN" altLang="en-US" sz="2400" b="1" dirty="0">
                <a:solidFill>
                  <a:schemeClr val="bg1"/>
                </a:solidFill>
                <a:latin typeface="微软雅黑" panose="020B0503020204020204" pitchFamily="34" charset="-122"/>
                <a:ea typeface="微软雅黑" panose="020B0503020204020204" pitchFamily="34" charset="-122"/>
              </a:rPr>
              <a:t>图模型</a:t>
            </a:r>
            <a:endParaRPr sz="2400" b="1" dirty="0">
              <a:solidFill>
                <a:schemeClr val="bg1"/>
              </a:solidFill>
              <a:latin typeface="微软雅黑" panose="020B0503020204020204" pitchFamily="34" charset="-122"/>
              <a:ea typeface="微软雅黑" panose="020B0503020204020204" pitchFamily="34" charset="-122"/>
            </a:endParaRPr>
          </a:p>
        </p:txBody>
      </p:sp>
      <p:grpSp>
        <p:nvGrpSpPr>
          <p:cNvPr id="2" name="Group 1"/>
          <p:cNvGrpSpPr/>
          <p:nvPr/>
        </p:nvGrpSpPr>
        <p:grpSpPr>
          <a:xfrm>
            <a:off x="7003622" y="1540077"/>
            <a:ext cx="4129688" cy="3703880"/>
            <a:chOff x="5040856" y="1652878"/>
            <a:chExt cx="3097266" cy="2777910"/>
          </a:xfrm>
        </p:grpSpPr>
        <p:grpSp>
          <p:nvGrpSpPr>
            <p:cNvPr id="12" name="Group 11"/>
            <p:cNvGrpSpPr/>
            <p:nvPr/>
          </p:nvGrpSpPr>
          <p:grpSpPr>
            <a:xfrm>
              <a:off x="5870527" y="2918479"/>
              <a:ext cx="1306833" cy="245173"/>
              <a:chOff x="5046210" y="1691967"/>
              <a:chExt cx="2411928" cy="270695"/>
            </a:xfrm>
          </p:grpSpPr>
          <p:sp>
            <p:nvSpPr>
              <p:cNvPr id="13" name="Shape 91"/>
              <p:cNvSpPr/>
              <p:nvPr/>
            </p:nvSpPr>
            <p:spPr>
              <a:xfrm>
                <a:off x="5046210" y="1754994"/>
                <a:ext cx="2411928" cy="142220"/>
              </a:xfrm>
              <a:prstGeom prst="rightArrow">
                <a:avLst>
                  <a:gd name="adj1" fmla="val 33333"/>
                  <a:gd name="adj2" fmla="val 122222"/>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sz="5333">
                  <a:solidFill>
                    <a:schemeClr val="accent3">
                      <a:lumMod val="75000"/>
                    </a:schemeClr>
                  </a:solidFill>
                  <a:latin typeface="微软雅黑" panose="020B0503020204020204" pitchFamily="34" charset="-122"/>
                  <a:ea typeface="微软雅黑" panose="020B0503020204020204" pitchFamily="34" charset="-122"/>
                  <a:cs typeface="Calibri"/>
                </a:endParaRPr>
              </a:p>
            </p:txBody>
          </p:sp>
          <p:sp>
            <p:nvSpPr>
              <p:cNvPr id="14" name="Rounded Rectangle 13"/>
              <p:cNvSpPr/>
              <p:nvPr/>
            </p:nvSpPr>
            <p:spPr>
              <a:xfrm>
                <a:off x="5519173" y="1691967"/>
                <a:ext cx="1327333" cy="270695"/>
              </a:xfrm>
              <a:prstGeom prst="round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wrap="square" lIns="121920" tIns="24384" rIns="121920" bIns="24384" anchor="ctr" anchorCtr="1">
                <a:spAutoFit/>
              </a:bodyPr>
              <a:lstStyle/>
              <a:p>
                <a:r>
                  <a:rPr lang="zh-CN" altLang="en-US" sz="1600" b="1" dirty="0">
                    <a:solidFill>
                      <a:schemeClr val="bg1">
                        <a:lumMod val="50000"/>
                      </a:schemeClr>
                    </a:solidFill>
                    <a:latin typeface="微软雅黑" panose="020B0503020204020204" pitchFamily="34" charset="-122"/>
                    <a:ea typeface="微软雅黑" panose="020B0503020204020204" pitchFamily="34" charset="-122"/>
                    <a:cs typeface="Calibri"/>
                  </a:rPr>
                  <a:t>认识</a:t>
                </a:r>
                <a:endParaRPr lang="en-US" sz="1600" b="1"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51" name="Group 50"/>
            <p:cNvGrpSpPr/>
            <p:nvPr/>
          </p:nvGrpSpPr>
          <p:grpSpPr>
            <a:xfrm rot="20171662">
              <a:off x="5841515" y="2399930"/>
              <a:ext cx="1383966" cy="245173"/>
              <a:chOff x="4877859" y="1717545"/>
              <a:chExt cx="2554287" cy="270690"/>
            </a:xfrm>
          </p:grpSpPr>
          <p:sp>
            <p:nvSpPr>
              <p:cNvPr id="52" name="Shape 91"/>
              <p:cNvSpPr/>
              <p:nvPr/>
            </p:nvSpPr>
            <p:spPr>
              <a:xfrm>
                <a:off x="4877859" y="1748136"/>
                <a:ext cx="2554287" cy="193037"/>
              </a:xfrm>
              <a:prstGeom prst="rightArrow">
                <a:avLst>
                  <a:gd name="adj1" fmla="val 33333"/>
                  <a:gd name="adj2" fmla="val 122222"/>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sz="5333">
                  <a:latin typeface="微软雅黑" panose="020B0503020204020204" pitchFamily="34" charset="-122"/>
                  <a:ea typeface="微软雅黑" panose="020B0503020204020204" pitchFamily="34" charset="-122"/>
                  <a:cs typeface="Calibri"/>
                </a:endParaRPr>
              </a:p>
            </p:txBody>
          </p:sp>
          <p:sp>
            <p:nvSpPr>
              <p:cNvPr id="53" name="Rounded Rectangle 52"/>
              <p:cNvSpPr/>
              <p:nvPr/>
            </p:nvSpPr>
            <p:spPr>
              <a:xfrm>
                <a:off x="5289551" y="1717545"/>
                <a:ext cx="1327334" cy="270690"/>
              </a:xfrm>
              <a:prstGeom prst="round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wrap="square" lIns="121920" tIns="24384" rIns="121920" bIns="24384" anchor="ctr" anchorCtr="1">
                <a:spAutoFit/>
              </a:bodyPr>
              <a:lstStyle/>
              <a:p>
                <a:r>
                  <a:rPr lang="zh-CN" altLang="en-US" sz="1600" b="1" dirty="0">
                    <a:solidFill>
                      <a:schemeClr val="bg1">
                        <a:lumMod val="50000"/>
                      </a:schemeClr>
                    </a:solidFill>
                    <a:latin typeface="微软雅黑" panose="020B0503020204020204" pitchFamily="34" charset="-122"/>
                    <a:ea typeface="微软雅黑" panose="020B0503020204020204" pitchFamily="34" charset="-122"/>
                    <a:cs typeface="Calibri"/>
                  </a:rPr>
                  <a:t>认识</a:t>
                </a:r>
                <a:endParaRPr lang="en-US" sz="1600" b="1"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54" name="Group 53"/>
            <p:cNvGrpSpPr/>
            <p:nvPr/>
          </p:nvGrpSpPr>
          <p:grpSpPr>
            <a:xfrm rot="1214381">
              <a:off x="5783490" y="3416059"/>
              <a:ext cx="1469973" cy="245173"/>
              <a:chOff x="4719121" y="1701560"/>
              <a:chExt cx="2713024" cy="270695"/>
            </a:xfrm>
          </p:grpSpPr>
          <p:sp>
            <p:nvSpPr>
              <p:cNvPr id="55" name="Shape 91"/>
              <p:cNvSpPr/>
              <p:nvPr/>
            </p:nvSpPr>
            <p:spPr>
              <a:xfrm>
                <a:off x="4719121" y="1748135"/>
                <a:ext cx="2713024" cy="186989"/>
              </a:xfrm>
              <a:prstGeom prst="rightArrow">
                <a:avLst>
                  <a:gd name="adj1" fmla="val 33333"/>
                  <a:gd name="adj2" fmla="val 122222"/>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sz="5333">
                  <a:latin typeface="微软雅黑" panose="020B0503020204020204" pitchFamily="34" charset="-122"/>
                  <a:ea typeface="微软雅黑" panose="020B0503020204020204" pitchFamily="34" charset="-122"/>
                  <a:cs typeface="Calibri"/>
                </a:endParaRPr>
              </a:p>
            </p:txBody>
          </p:sp>
          <p:sp>
            <p:nvSpPr>
              <p:cNvPr id="56" name="Rounded Rectangle 55"/>
              <p:cNvSpPr/>
              <p:nvPr/>
            </p:nvSpPr>
            <p:spPr>
              <a:xfrm>
                <a:off x="5301332" y="1701560"/>
                <a:ext cx="1327334" cy="270695"/>
              </a:xfrm>
              <a:prstGeom prst="round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wrap="square" lIns="121920" tIns="24384" rIns="121920" bIns="24384" anchor="ctr" anchorCtr="1">
                <a:spAutoFit/>
              </a:bodyPr>
              <a:lstStyle/>
              <a:p>
                <a:r>
                  <a:rPr lang="zh-CN" altLang="en-US" sz="1600" b="1" dirty="0">
                    <a:solidFill>
                      <a:schemeClr val="bg1">
                        <a:lumMod val="50000"/>
                      </a:schemeClr>
                    </a:solidFill>
                    <a:latin typeface="微软雅黑" panose="020B0503020204020204" pitchFamily="34" charset="-122"/>
                    <a:ea typeface="微软雅黑" panose="020B0503020204020204" pitchFamily="34" charset="-122"/>
                    <a:cs typeface="Calibri"/>
                  </a:rPr>
                  <a:t>认识</a:t>
                </a:r>
                <a:endParaRPr lang="en-US" sz="1600" b="1"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21" name="Group 20"/>
            <p:cNvGrpSpPr/>
            <p:nvPr/>
          </p:nvGrpSpPr>
          <p:grpSpPr>
            <a:xfrm>
              <a:off x="5040856" y="2591595"/>
              <a:ext cx="898944" cy="898943"/>
              <a:chOff x="1874056" y="1259853"/>
              <a:chExt cx="1772767" cy="1772767"/>
            </a:xfrm>
          </p:grpSpPr>
          <p:sp>
            <p:nvSpPr>
              <p:cNvPr id="22" name="Oval 21"/>
              <p:cNvSpPr/>
              <p:nvPr/>
            </p:nvSpPr>
            <p:spPr>
              <a:xfrm>
                <a:off x="1874056" y="1259853"/>
                <a:ext cx="1772767" cy="1772767"/>
              </a:xfrm>
              <a:prstGeom prst="ellipse">
                <a:avLst/>
              </a:prstGeom>
              <a:solidFill>
                <a:srgbClr val="B01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微软雅黑" panose="020B0503020204020204" pitchFamily="34" charset="-122"/>
                  <a:ea typeface="微软雅黑" panose="020B0503020204020204" pitchFamily="34" charset="-122"/>
                </a:endParaRPr>
              </a:p>
            </p:txBody>
          </p:sp>
          <p:grpSp>
            <p:nvGrpSpPr>
              <p:cNvPr id="23" name="Group 22"/>
              <p:cNvGrpSpPr/>
              <p:nvPr/>
            </p:nvGrpSpPr>
            <p:grpSpPr>
              <a:xfrm>
                <a:off x="1977559" y="1435215"/>
                <a:ext cx="1608548" cy="1308970"/>
                <a:chOff x="3723876" y="1043841"/>
                <a:chExt cx="1608548" cy="1308970"/>
              </a:xfrm>
            </p:grpSpPr>
            <p:pic>
              <p:nvPicPr>
                <p:cNvPr id="24" name="Picture 23" descr="ManAvatarAqua.png"/>
                <p:cNvPicPr>
                  <a:picLocks noChangeAspect="1"/>
                </p:cNvPicPr>
                <p:nvPr/>
              </p:nvPicPr>
              <p:blipFill>
                <a:blip r:embed="rId2" cstate="print">
                  <a:biLevel thresh="50000"/>
                  <a:extLst>
                    <a:ext uri="{28A0092B-C50C-407E-A947-70E740481C1C}">
                      <a14:useLocalDpi xmlns:a14="http://schemas.microsoft.com/office/drawing/2010/main"/>
                    </a:ext>
                  </a:extLst>
                </a:blip>
                <a:stretch>
                  <a:fillRect/>
                </a:stretch>
              </p:blipFill>
              <p:spPr>
                <a:xfrm>
                  <a:off x="3932327" y="1043841"/>
                  <a:ext cx="1181366" cy="1308970"/>
                </a:xfrm>
                <a:prstGeom prst="rect">
                  <a:avLst/>
                </a:prstGeom>
              </p:spPr>
            </p:pic>
            <p:sp>
              <p:nvSpPr>
                <p:cNvPr id="25" name="TextBox 24"/>
                <p:cNvSpPr txBox="1"/>
                <p:nvPr/>
              </p:nvSpPr>
              <p:spPr>
                <a:xfrm>
                  <a:off x="3723876" y="1876687"/>
                  <a:ext cx="1608548" cy="439947"/>
                </a:xfrm>
                <a:prstGeom prst="rect">
                  <a:avLst/>
                </a:prstGeom>
                <a:noFill/>
              </p:spPr>
              <p:txBody>
                <a:bodyPr wrap="square" rtlCol="0">
                  <a:spAutoFit/>
                </a:bodyPr>
                <a:lstStyle/>
                <a:p>
                  <a:pPr algn="ctr"/>
                  <a:r>
                    <a:rPr lang="zh-CN" altLang="en-US" sz="1333" dirty="0">
                      <a:solidFill>
                        <a:srgbClr val="B01522"/>
                      </a:solidFill>
                      <a:latin typeface="微软雅黑" panose="020B0503020204020204" pitchFamily="34" charset="-122"/>
                      <a:ea typeface="微软雅黑" panose="020B0503020204020204" pitchFamily="34" charset="-122"/>
                    </a:rPr>
                    <a:t>周迅</a:t>
                  </a:r>
                  <a:endParaRPr lang="en-US" sz="1333" dirty="0">
                    <a:solidFill>
                      <a:srgbClr val="B01522"/>
                    </a:solidFill>
                    <a:latin typeface="微软雅黑" panose="020B0503020204020204" pitchFamily="34" charset="-122"/>
                    <a:ea typeface="微软雅黑" panose="020B0503020204020204" pitchFamily="34" charset="-122"/>
                  </a:endParaRPr>
                </a:p>
              </p:txBody>
            </p:sp>
          </p:grpSp>
        </p:grpSp>
        <p:grpSp>
          <p:nvGrpSpPr>
            <p:cNvPr id="31" name="Group 30"/>
            <p:cNvGrpSpPr/>
            <p:nvPr/>
          </p:nvGrpSpPr>
          <p:grpSpPr>
            <a:xfrm>
              <a:off x="7215845" y="1652878"/>
              <a:ext cx="898944" cy="898943"/>
              <a:chOff x="1874056" y="1259853"/>
              <a:chExt cx="1772767" cy="1772767"/>
            </a:xfrm>
          </p:grpSpPr>
          <p:sp>
            <p:nvSpPr>
              <p:cNvPr id="32" name="Oval 31"/>
              <p:cNvSpPr/>
              <p:nvPr/>
            </p:nvSpPr>
            <p:spPr>
              <a:xfrm>
                <a:off x="1874056" y="1259853"/>
                <a:ext cx="1772767" cy="177276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微软雅黑" panose="020B0503020204020204" pitchFamily="34" charset="-122"/>
                  <a:ea typeface="微软雅黑" panose="020B0503020204020204" pitchFamily="34" charset="-122"/>
                </a:endParaRPr>
              </a:p>
            </p:txBody>
          </p:sp>
          <p:grpSp>
            <p:nvGrpSpPr>
              <p:cNvPr id="33" name="Group 32"/>
              <p:cNvGrpSpPr/>
              <p:nvPr/>
            </p:nvGrpSpPr>
            <p:grpSpPr>
              <a:xfrm>
                <a:off x="1977559" y="1435215"/>
                <a:ext cx="1608548" cy="1308970"/>
                <a:chOff x="3723876" y="1043841"/>
                <a:chExt cx="1608548" cy="1308970"/>
              </a:xfrm>
            </p:grpSpPr>
            <p:pic>
              <p:nvPicPr>
                <p:cNvPr id="34" name="Picture 33" descr="ManAvatarAqua.png"/>
                <p:cNvPicPr>
                  <a:picLocks noChangeAspect="1"/>
                </p:cNvPicPr>
                <p:nvPr/>
              </p:nvPicPr>
              <p:blipFill>
                <a:blip r:embed="rId2" cstate="print">
                  <a:biLevel thresh="50000"/>
                  <a:extLst>
                    <a:ext uri="{28A0092B-C50C-407E-A947-70E740481C1C}">
                      <a14:useLocalDpi xmlns:a14="http://schemas.microsoft.com/office/drawing/2010/main"/>
                    </a:ext>
                  </a:extLst>
                </a:blip>
                <a:stretch>
                  <a:fillRect/>
                </a:stretch>
              </p:blipFill>
              <p:spPr>
                <a:xfrm>
                  <a:off x="3932327" y="1043841"/>
                  <a:ext cx="1181366" cy="1308970"/>
                </a:xfrm>
                <a:prstGeom prst="rect">
                  <a:avLst/>
                </a:prstGeom>
              </p:spPr>
            </p:pic>
            <p:sp>
              <p:nvSpPr>
                <p:cNvPr id="35" name="TextBox 34"/>
                <p:cNvSpPr txBox="1"/>
                <p:nvPr/>
              </p:nvSpPr>
              <p:spPr>
                <a:xfrm>
                  <a:off x="3723876" y="1876687"/>
                  <a:ext cx="1608548" cy="439947"/>
                </a:xfrm>
                <a:prstGeom prst="rect">
                  <a:avLst/>
                </a:prstGeom>
                <a:noFill/>
              </p:spPr>
              <p:txBody>
                <a:bodyPr wrap="square" rtlCol="0">
                  <a:spAutoFit/>
                </a:bodyPr>
                <a:lstStyle/>
                <a:p>
                  <a:pPr algn="ctr"/>
                  <a:r>
                    <a:rPr lang="zh-CN" altLang="en-US" sz="1333" dirty="0">
                      <a:solidFill>
                        <a:srgbClr val="008DC1"/>
                      </a:solidFill>
                      <a:latin typeface="微软雅黑" panose="020B0503020204020204" pitchFamily="34" charset="-122"/>
                      <a:ea typeface="微软雅黑" panose="020B0503020204020204" pitchFamily="34" charset="-122"/>
                    </a:rPr>
                    <a:t>李亚鹏</a:t>
                  </a:r>
                  <a:endParaRPr lang="en-US" sz="1333" dirty="0">
                    <a:solidFill>
                      <a:srgbClr val="008DC1"/>
                    </a:solidFill>
                    <a:latin typeface="微软雅黑" panose="020B0503020204020204" pitchFamily="34" charset="-122"/>
                    <a:ea typeface="微软雅黑" panose="020B0503020204020204" pitchFamily="34" charset="-122"/>
                  </a:endParaRPr>
                </a:p>
              </p:txBody>
            </p:sp>
          </p:grpSp>
        </p:grpSp>
        <p:grpSp>
          <p:nvGrpSpPr>
            <p:cNvPr id="36" name="Group 35"/>
            <p:cNvGrpSpPr/>
            <p:nvPr/>
          </p:nvGrpSpPr>
          <p:grpSpPr>
            <a:xfrm>
              <a:off x="7239178" y="2591595"/>
              <a:ext cx="898944" cy="898943"/>
              <a:chOff x="1874056" y="1259853"/>
              <a:chExt cx="1772767" cy="1772767"/>
            </a:xfrm>
          </p:grpSpPr>
          <p:sp>
            <p:nvSpPr>
              <p:cNvPr id="37" name="Oval 36"/>
              <p:cNvSpPr/>
              <p:nvPr/>
            </p:nvSpPr>
            <p:spPr>
              <a:xfrm>
                <a:off x="1874056" y="1259853"/>
                <a:ext cx="1772767" cy="177276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微软雅黑" panose="020B0503020204020204" pitchFamily="34" charset="-122"/>
                  <a:ea typeface="微软雅黑" panose="020B0503020204020204" pitchFamily="34" charset="-122"/>
                </a:endParaRPr>
              </a:p>
            </p:txBody>
          </p:sp>
          <p:grpSp>
            <p:nvGrpSpPr>
              <p:cNvPr id="38" name="Group 37"/>
              <p:cNvGrpSpPr/>
              <p:nvPr/>
            </p:nvGrpSpPr>
            <p:grpSpPr>
              <a:xfrm>
                <a:off x="1977559" y="1435215"/>
                <a:ext cx="1608548" cy="1308970"/>
                <a:chOff x="3723876" y="1043841"/>
                <a:chExt cx="1608548" cy="1308970"/>
              </a:xfrm>
            </p:grpSpPr>
            <p:pic>
              <p:nvPicPr>
                <p:cNvPr id="39" name="Picture 38" descr="ManAvatarAqua.png"/>
                <p:cNvPicPr>
                  <a:picLocks noChangeAspect="1"/>
                </p:cNvPicPr>
                <p:nvPr/>
              </p:nvPicPr>
              <p:blipFill>
                <a:blip r:embed="rId2" cstate="print">
                  <a:biLevel thresh="50000"/>
                  <a:extLst>
                    <a:ext uri="{28A0092B-C50C-407E-A947-70E740481C1C}">
                      <a14:useLocalDpi xmlns:a14="http://schemas.microsoft.com/office/drawing/2010/main"/>
                    </a:ext>
                  </a:extLst>
                </a:blip>
                <a:stretch>
                  <a:fillRect/>
                </a:stretch>
              </p:blipFill>
              <p:spPr>
                <a:xfrm>
                  <a:off x="3932327" y="1043841"/>
                  <a:ext cx="1181366" cy="1308970"/>
                </a:xfrm>
                <a:prstGeom prst="rect">
                  <a:avLst/>
                </a:prstGeom>
              </p:spPr>
            </p:pic>
            <p:sp>
              <p:nvSpPr>
                <p:cNvPr id="40" name="TextBox 39"/>
                <p:cNvSpPr txBox="1"/>
                <p:nvPr/>
              </p:nvSpPr>
              <p:spPr>
                <a:xfrm>
                  <a:off x="3723876" y="1876687"/>
                  <a:ext cx="1608548" cy="439947"/>
                </a:xfrm>
                <a:prstGeom prst="rect">
                  <a:avLst/>
                </a:prstGeom>
                <a:noFill/>
              </p:spPr>
              <p:txBody>
                <a:bodyPr wrap="square" rtlCol="0">
                  <a:spAutoFit/>
                </a:bodyPr>
                <a:lstStyle/>
                <a:p>
                  <a:pPr algn="ctr"/>
                  <a:r>
                    <a:rPr lang="zh-CN" altLang="en-US" sz="1333" dirty="0">
                      <a:solidFill>
                        <a:srgbClr val="008DC1"/>
                      </a:solidFill>
                      <a:latin typeface="微软雅黑" panose="020B0503020204020204" pitchFamily="34" charset="-122"/>
                      <a:ea typeface="微软雅黑" panose="020B0503020204020204" pitchFamily="34" charset="-122"/>
                    </a:rPr>
                    <a:t>谢霆锋</a:t>
                  </a:r>
                  <a:endParaRPr lang="en-US" sz="1333" dirty="0">
                    <a:solidFill>
                      <a:srgbClr val="008DC1"/>
                    </a:solidFill>
                    <a:latin typeface="微软雅黑" panose="020B0503020204020204" pitchFamily="34" charset="-122"/>
                    <a:ea typeface="微软雅黑" panose="020B0503020204020204" pitchFamily="34" charset="-122"/>
                  </a:endParaRPr>
                </a:p>
              </p:txBody>
            </p:sp>
          </p:grpSp>
        </p:grpSp>
        <p:grpSp>
          <p:nvGrpSpPr>
            <p:cNvPr id="41" name="Group 40"/>
            <p:cNvGrpSpPr/>
            <p:nvPr/>
          </p:nvGrpSpPr>
          <p:grpSpPr>
            <a:xfrm>
              <a:off x="7228482" y="3531845"/>
              <a:ext cx="898944" cy="898943"/>
              <a:chOff x="1874056" y="1259853"/>
              <a:chExt cx="1772767" cy="1772767"/>
            </a:xfrm>
          </p:grpSpPr>
          <p:sp>
            <p:nvSpPr>
              <p:cNvPr id="42" name="Oval 41"/>
              <p:cNvSpPr/>
              <p:nvPr/>
            </p:nvSpPr>
            <p:spPr>
              <a:xfrm>
                <a:off x="1874056" y="1259853"/>
                <a:ext cx="1772767" cy="177276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微软雅黑" panose="020B0503020204020204" pitchFamily="34" charset="-122"/>
                  <a:ea typeface="微软雅黑" panose="020B0503020204020204" pitchFamily="34" charset="-122"/>
                </a:endParaRPr>
              </a:p>
            </p:txBody>
          </p:sp>
          <p:grpSp>
            <p:nvGrpSpPr>
              <p:cNvPr id="43" name="Group 42"/>
              <p:cNvGrpSpPr/>
              <p:nvPr/>
            </p:nvGrpSpPr>
            <p:grpSpPr>
              <a:xfrm>
                <a:off x="1977559" y="1435215"/>
                <a:ext cx="1608548" cy="1308970"/>
                <a:chOff x="3723876" y="1043841"/>
                <a:chExt cx="1608548" cy="1308970"/>
              </a:xfrm>
            </p:grpSpPr>
            <p:pic>
              <p:nvPicPr>
                <p:cNvPr id="44" name="Picture 43" descr="ManAvatarAqua.png"/>
                <p:cNvPicPr>
                  <a:picLocks noChangeAspect="1"/>
                </p:cNvPicPr>
                <p:nvPr/>
              </p:nvPicPr>
              <p:blipFill>
                <a:blip r:embed="rId2" cstate="print">
                  <a:biLevel thresh="50000"/>
                  <a:extLst>
                    <a:ext uri="{28A0092B-C50C-407E-A947-70E740481C1C}">
                      <a14:useLocalDpi xmlns:a14="http://schemas.microsoft.com/office/drawing/2010/main"/>
                    </a:ext>
                  </a:extLst>
                </a:blip>
                <a:stretch>
                  <a:fillRect/>
                </a:stretch>
              </p:blipFill>
              <p:spPr>
                <a:xfrm>
                  <a:off x="3932327" y="1043841"/>
                  <a:ext cx="1181366" cy="1308970"/>
                </a:xfrm>
                <a:prstGeom prst="rect">
                  <a:avLst/>
                </a:prstGeom>
              </p:spPr>
            </p:pic>
            <p:sp>
              <p:nvSpPr>
                <p:cNvPr id="45" name="TextBox 44"/>
                <p:cNvSpPr txBox="1"/>
                <p:nvPr/>
              </p:nvSpPr>
              <p:spPr>
                <a:xfrm>
                  <a:off x="3723876" y="1876687"/>
                  <a:ext cx="1608548" cy="439947"/>
                </a:xfrm>
                <a:prstGeom prst="rect">
                  <a:avLst/>
                </a:prstGeom>
                <a:noFill/>
              </p:spPr>
              <p:txBody>
                <a:bodyPr wrap="square" rtlCol="0">
                  <a:spAutoFit/>
                </a:bodyPr>
                <a:lstStyle/>
                <a:p>
                  <a:pPr algn="ctr"/>
                  <a:r>
                    <a:rPr lang="zh-CN" altLang="en-US" sz="1333" dirty="0">
                      <a:solidFill>
                        <a:srgbClr val="008DC1"/>
                      </a:solidFill>
                      <a:latin typeface="微软雅黑" panose="020B0503020204020204" pitchFamily="34" charset="-122"/>
                      <a:ea typeface="微软雅黑" panose="020B0503020204020204" pitchFamily="34" charset="-122"/>
                    </a:rPr>
                    <a:t>李大齐</a:t>
                  </a:r>
                  <a:endParaRPr lang="en-US" sz="1333" dirty="0">
                    <a:solidFill>
                      <a:srgbClr val="008DC1"/>
                    </a:solidFill>
                    <a:latin typeface="微软雅黑" panose="020B0503020204020204" pitchFamily="34" charset="-122"/>
                    <a:ea typeface="微软雅黑" panose="020B0503020204020204" pitchFamily="34" charset="-122"/>
                  </a:endParaRPr>
                </a:p>
              </p:txBody>
            </p:sp>
          </p:grpSp>
        </p:grpSp>
      </p:grpSp>
      <p:grpSp>
        <p:nvGrpSpPr>
          <p:cNvPr id="3" name="Group 2"/>
          <p:cNvGrpSpPr/>
          <p:nvPr/>
        </p:nvGrpSpPr>
        <p:grpSpPr>
          <a:xfrm>
            <a:off x="300348" y="2273352"/>
            <a:ext cx="6391224" cy="2526114"/>
            <a:chOff x="-13752" y="1890261"/>
            <a:chExt cx="4793418" cy="1894585"/>
          </a:xfrm>
        </p:grpSpPr>
        <p:sp>
          <p:nvSpPr>
            <p:cNvPr id="124" name="Shape 124"/>
            <p:cNvSpPr/>
            <p:nvPr/>
          </p:nvSpPr>
          <p:spPr>
            <a:xfrm>
              <a:off x="799001" y="3584031"/>
              <a:ext cx="349134" cy="180964"/>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marL="52434" marR="52434" algn="l">
                <a:lnSpc>
                  <a:spcPct val="112000"/>
                </a:lnSpc>
                <a:defRPr sz="2400">
                  <a:uFill>
                    <a:solidFill/>
                  </a:uFill>
                  <a:latin typeface="Courier"/>
                  <a:ea typeface="Courier"/>
                  <a:cs typeface="Courier"/>
                  <a:sym typeface="Courier"/>
                </a:defRPr>
              </a:lvl1pPr>
            </a:lstStyle>
            <a:p>
              <a:pPr lvl="0">
                <a:defRPr sz="1800">
                  <a:uFillTx/>
                </a:defRPr>
              </a:pPr>
              <a:r>
                <a:rPr lang="zh-CN" altLang="en-US" sz="1400" dirty="0">
                  <a:latin typeface="微软雅黑" panose="020B0503020204020204" pitchFamily="34" charset="-122"/>
                  <a:ea typeface="微软雅黑" panose="020B0503020204020204" pitchFamily="34" charset="-122"/>
                  <a:cs typeface="Calibri"/>
                </a:rPr>
                <a:t>个人</a:t>
              </a:r>
              <a:endParaRPr sz="1400" dirty="0">
                <a:latin typeface="微软雅黑" panose="020B0503020204020204" pitchFamily="34" charset="-122"/>
                <a:ea typeface="微软雅黑" panose="020B0503020204020204" pitchFamily="34" charset="-122"/>
                <a:cs typeface="Calibri"/>
              </a:endParaRPr>
            </a:p>
          </p:txBody>
        </p:sp>
        <p:sp>
          <p:nvSpPr>
            <p:cNvPr id="125" name="Shape 125"/>
            <p:cNvSpPr/>
            <p:nvPr/>
          </p:nvSpPr>
          <p:spPr>
            <a:xfrm>
              <a:off x="3293818" y="3603882"/>
              <a:ext cx="349134" cy="180964"/>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marL="52434" marR="52434" algn="l">
                <a:lnSpc>
                  <a:spcPct val="112000"/>
                </a:lnSpc>
                <a:defRPr sz="2400">
                  <a:uFill>
                    <a:solidFill/>
                  </a:uFill>
                  <a:latin typeface="Courier"/>
                  <a:ea typeface="Courier"/>
                  <a:cs typeface="Courier"/>
                  <a:sym typeface="Courier"/>
                </a:defRPr>
              </a:lvl1pPr>
            </a:lstStyle>
            <a:p>
              <a:pPr lvl="0">
                <a:defRPr sz="1800">
                  <a:uFillTx/>
                </a:defRPr>
              </a:pPr>
              <a:r>
                <a:rPr lang="zh-CN" altLang="en-US" sz="1400" dirty="0">
                  <a:latin typeface="微软雅黑" panose="020B0503020204020204" pitchFamily="34" charset="-122"/>
                  <a:ea typeface="微软雅黑" panose="020B0503020204020204" pitchFamily="34" charset="-122"/>
                  <a:cs typeface="Calibri"/>
                </a:rPr>
                <a:t>朋友</a:t>
              </a:r>
              <a:endParaRPr sz="1400" dirty="0">
                <a:latin typeface="微软雅黑" panose="020B0503020204020204" pitchFamily="34" charset="-122"/>
                <a:ea typeface="微软雅黑" panose="020B0503020204020204" pitchFamily="34" charset="-122"/>
                <a:cs typeface="Calibri"/>
              </a:endParaRPr>
            </a:p>
          </p:txBody>
        </p:sp>
        <p:sp>
          <p:nvSpPr>
            <p:cNvPr id="126" name="Shape 126"/>
            <p:cNvSpPr/>
            <p:nvPr/>
          </p:nvSpPr>
          <p:spPr>
            <a:xfrm>
              <a:off x="1744181" y="3602423"/>
              <a:ext cx="676147" cy="180964"/>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marL="52434" marR="52434" algn="l">
                <a:lnSpc>
                  <a:spcPct val="112000"/>
                </a:lnSpc>
                <a:defRPr sz="2400">
                  <a:uFill>
                    <a:solidFill/>
                  </a:uFill>
                  <a:latin typeface="Courier"/>
                  <a:ea typeface="Courier"/>
                  <a:cs typeface="Courier"/>
                  <a:sym typeface="Courier"/>
                </a:defRPr>
              </a:lvl1pPr>
            </a:lstStyle>
            <a:p>
              <a:pPr lvl="0">
                <a:defRPr sz="1800">
                  <a:uFillTx/>
                </a:defRPr>
              </a:pPr>
              <a:r>
                <a:rPr lang="zh-CN" altLang="en-US" sz="1400" dirty="0">
                  <a:latin typeface="微软雅黑" panose="020B0503020204020204" pitchFamily="34" charset="-122"/>
                  <a:ea typeface="微软雅黑" panose="020B0503020204020204" pitchFamily="34" charset="-122"/>
                  <a:cs typeface="Calibri"/>
                </a:rPr>
                <a:t>个人</a:t>
              </a:r>
              <a:r>
                <a:rPr sz="1400" dirty="0">
                  <a:latin typeface="微软雅黑" panose="020B0503020204020204" pitchFamily="34" charset="-122"/>
                  <a:ea typeface="微软雅黑" panose="020B0503020204020204" pitchFamily="34" charset="-122"/>
                  <a:cs typeface="Calibri"/>
                </a:rPr>
                <a:t>-</a:t>
              </a:r>
              <a:r>
                <a:rPr lang="zh-CN" altLang="en-US" sz="1400" dirty="0">
                  <a:latin typeface="微软雅黑" panose="020B0503020204020204" pitchFamily="34" charset="-122"/>
                  <a:ea typeface="微软雅黑" panose="020B0503020204020204" pitchFamily="34" charset="-122"/>
                  <a:cs typeface="Calibri"/>
                </a:rPr>
                <a:t>朋友</a:t>
              </a:r>
              <a:endParaRPr sz="1400" dirty="0">
                <a:latin typeface="微软雅黑" panose="020B0503020204020204" pitchFamily="34" charset="-122"/>
                <a:ea typeface="微软雅黑" panose="020B0503020204020204" pitchFamily="34" charset="-122"/>
                <a:cs typeface="Calibri"/>
              </a:endParaRPr>
            </a:p>
          </p:txBody>
        </p:sp>
        <p:pic>
          <p:nvPicPr>
            <p:cNvPr id="127" name="droppedImage.pdf"/>
            <p:cNvPicPr/>
            <p:nvPr/>
          </p:nvPicPr>
          <p:blipFill>
            <a:blip r:embed="rId3">
              <a:extLst/>
            </a:blip>
            <a:stretch>
              <a:fillRect/>
            </a:stretch>
          </p:blipFill>
          <p:spPr>
            <a:xfrm>
              <a:off x="617297" y="1890261"/>
              <a:ext cx="3429000" cy="16902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8" name="TextBox 57"/>
            <p:cNvSpPr txBox="1"/>
            <p:nvPr/>
          </p:nvSpPr>
          <p:spPr>
            <a:xfrm>
              <a:off x="-13752" y="2078514"/>
              <a:ext cx="815671" cy="230833"/>
            </a:xfrm>
            <a:prstGeom prst="rect">
              <a:avLst/>
            </a:prstGeom>
            <a:noFill/>
          </p:spPr>
          <p:txBody>
            <a:bodyPr wrap="square" rtlCol="0">
              <a:spAutoFit/>
            </a:bodyPr>
            <a:lstStyle/>
            <a:p>
              <a:pPr algn="ctr"/>
              <a:r>
                <a:rPr lang="zh-CN" altLang="en-US" sz="1400" dirty="0">
                  <a:solidFill>
                    <a:srgbClr val="FF0000"/>
                  </a:solidFill>
                  <a:latin typeface="微软雅黑" panose="020B0503020204020204" pitchFamily="34" charset="-122"/>
                  <a:ea typeface="微软雅黑" panose="020B0503020204020204" pitchFamily="34" charset="-122"/>
                </a:rPr>
                <a:t>周迅</a:t>
              </a:r>
              <a:endParaRPr lang="en-US" sz="1400" dirty="0">
                <a:solidFill>
                  <a:srgbClr val="FF0000"/>
                </a:solidFill>
                <a:latin typeface="微软雅黑" panose="020B0503020204020204" pitchFamily="34" charset="-122"/>
                <a:ea typeface="微软雅黑" panose="020B0503020204020204" pitchFamily="34" charset="-122"/>
              </a:endParaRPr>
            </a:p>
          </p:txBody>
        </p:sp>
        <p:sp>
          <p:nvSpPr>
            <p:cNvPr id="59" name="TextBox 58"/>
            <p:cNvSpPr txBox="1"/>
            <p:nvPr/>
          </p:nvSpPr>
          <p:spPr>
            <a:xfrm>
              <a:off x="3963995" y="2170836"/>
              <a:ext cx="815671" cy="230833"/>
            </a:xfrm>
            <a:prstGeom prst="rect">
              <a:avLst/>
            </a:prstGeom>
            <a:noFill/>
          </p:spPr>
          <p:txBody>
            <a:bodyPr wrap="square" rtlCol="0">
              <a:spAutoFit/>
            </a:bodyPr>
            <a:lstStyle/>
            <a:p>
              <a:r>
                <a:rPr lang="zh-CN" altLang="en-US" sz="1400" dirty="0">
                  <a:solidFill>
                    <a:srgbClr val="008DC1"/>
                  </a:solidFill>
                  <a:latin typeface="微软雅黑" panose="020B0503020204020204" pitchFamily="34" charset="-122"/>
                  <a:ea typeface="微软雅黑" panose="020B0503020204020204" pitchFamily="34" charset="-122"/>
                </a:rPr>
                <a:t>李大齐</a:t>
              </a:r>
              <a:endParaRPr lang="en-US" sz="1400" dirty="0">
                <a:solidFill>
                  <a:srgbClr val="008DC1"/>
                </a:solidFill>
                <a:latin typeface="微软雅黑" panose="020B0503020204020204" pitchFamily="34" charset="-122"/>
                <a:ea typeface="微软雅黑" panose="020B0503020204020204" pitchFamily="34" charset="-122"/>
              </a:endParaRPr>
            </a:p>
          </p:txBody>
        </p:sp>
        <p:sp>
          <p:nvSpPr>
            <p:cNvPr id="60" name="TextBox 59"/>
            <p:cNvSpPr txBox="1"/>
            <p:nvPr/>
          </p:nvSpPr>
          <p:spPr>
            <a:xfrm>
              <a:off x="3963995" y="3074965"/>
              <a:ext cx="815671" cy="230833"/>
            </a:xfrm>
            <a:prstGeom prst="rect">
              <a:avLst/>
            </a:prstGeom>
            <a:noFill/>
          </p:spPr>
          <p:txBody>
            <a:bodyPr wrap="square" rtlCol="0">
              <a:spAutoFit/>
            </a:bodyPr>
            <a:lstStyle/>
            <a:p>
              <a:r>
                <a:rPr lang="zh-CN" altLang="en-US" sz="1400" dirty="0">
                  <a:solidFill>
                    <a:srgbClr val="008DC1"/>
                  </a:solidFill>
                  <a:latin typeface="微软雅黑" panose="020B0503020204020204" pitchFamily="34" charset="-122"/>
                  <a:ea typeface="微软雅黑" panose="020B0503020204020204" pitchFamily="34" charset="-122"/>
                </a:rPr>
                <a:t>李亚鹏</a:t>
              </a:r>
              <a:endParaRPr lang="en-US" sz="1400" dirty="0">
                <a:solidFill>
                  <a:srgbClr val="008DC1"/>
                </a:solidFill>
                <a:latin typeface="微软雅黑" panose="020B0503020204020204" pitchFamily="34" charset="-122"/>
                <a:ea typeface="微软雅黑" panose="020B0503020204020204" pitchFamily="34" charset="-122"/>
              </a:endParaRPr>
            </a:p>
          </p:txBody>
        </p:sp>
        <p:sp>
          <p:nvSpPr>
            <p:cNvPr id="61" name="TextBox 60"/>
            <p:cNvSpPr txBox="1"/>
            <p:nvPr/>
          </p:nvSpPr>
          <p:spPr>
            <a:xfrm>
              <a:off x="3956298" y="2511052"/>
              <a:ext cx="815671" cy="230833"/>
            </a:xfrm>
            <a:prstGeom prst="rect">
              <a:avLst/>
            </a:prstGeom>
            <a:noFill/>
          </p:spPr>
          <p:txBody>
            <a:bodyPr wrap="square" rtlCol="0">
              <a:spAutoFit/>
            </a:bodyPr>
            <a:lstStyle/>
            <a:p>
              <a:r>
                <a:rPr lang="zh-CN" altLang="en-US" sz="1400" dirty="0">
                  <a:solidFill>
                    <a:srgbClr val="008DC1"/>
                  </a:solidFill>
                  <a:latin typeface="微软雅黑" panose="020B0503020204020204" pitchFamily="34" charset="-122"/>
                  <a:ea typeface="微软雅黑" panose="020B0503020204020204" pitchFamily="34" charset="-122"/>
                </a:rPr>
                <a:t>谢霆锋</a:t>
              </a:r>
              <a:endParaRPr lang="en-US" sz="1400" dirty="0">
                <a:solidFill>
                  <a:srgbClr val="008DC1"/>
                </a:solidFill>
                <a:latin typeface="微软雅黑" panose="020B0503020204020204" pitchFamily="34" charset="-122"/>
                <a:ea typeface="微软雅黑" panose="020B0503020204020204" pitchFamily="34" charset="-122"/>
              </a:endParaRPr>
            </a:p>
          </p:txBody>
        </p:sp>
      </p:grpSp>
      <p:sp>
        <p:nvSpPr>
          <p:cNvPr id="46" name="Text Placeholder 5"/>
          <p:cNvSpPr txBox="1">
            <a:spLocks/>
          </p:cNvSpPr>
          <p:nvPr/>
        </p:nvSpPr>
        <p:spPr>
          <a:xfrm>
            <a:off x="360043" y="988899"/>
            <a:ext cx="11152188" cy="4429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b="1" dirty="0">
                <a:latin typeface="微软雅黑" panose="020B0503020204020204" pitchFamily="34" charset="-122"/>
                <a:ea typeface="微软雅黑" panose="020B0503020204020204" pitchFamily="34" charset="-122"/>
              </a:rPr>
              <a:t>关系模型与图模型对比</a:t>
            </a:r>
          </a:p>
        </p:txBody>
      </p:sp>
    </p:spTree>
    <p:extLst>
      <p:ext uri="{BB962C8B-B14F-4D97-AF65-F5344CB8AC3E}">
        <p14:creationId xmlns:p14="http://schemas.microsoft.com/office/powerpoint/2010/main" val="3022919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B_graph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777" y="921606"/>
            <a:ext cx="7157161" cy="5742101"/>
          </a:xfrm>
          <a:prstGeom prst="rect">
            <a:avLst/>
          </a:prstGeom>
        </p:spPr>
      </p:pic>
      <p:sp>
        <p:nvSpPr>
          <p:cNvPr id="6" name="Rectangle 5"/>
          <p:cNvSpPr/>
          <p:nvPr/>
        </p:nvSpPr>
        <p:spPr>
          <a:xfrm>
            <a:off x="-180622" y="6858000"/>
            <a:ext cx="13287023" cy="897467"/>
          </a:xfrm>
          <a:prstGeom prst="rect">
            <a:avLst/>
          </a:prstGeom>
          <a:solidFill>
            <a:srgbClr val="8992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8" name="Picture 7" descr="180896455 Med.jpg"/>
          <p:cNvPicPr>
            <a:picLocks noChangeAspect="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65000"/>
                    </a14:imgEffect>
                  </a14:imgLayer>
                </a14:imgProps>
              </a:ext>
              <a:ext uri="{28A0092B-C50C-407E-A947-70E740481C1C}">
                <a14:useLocalDpi xmlns:a14="http://schemas.microsoft.com/office/drawing/2010/main"/>
              </a:ext>
            </a:extLst>
          </a:blip>
          <a:srcRect/>
          <a:stretch/>
        </p:blipFill>
        <p:spPr>
          <a:xfrm rot="16200000">
            <a:off x="5862117" y="516819"/>
            <a:ext cx="490359" cy="12214584"/>
          </a:xfrm>
          <a:prstGeom prst="rect">
            <a:avLst/>
          </a:prstGeom>
        </p:spPr>
      </p:pic>
      <p:pic>
        <p:nvPicPr>
          <p:cNvPr id="2" name="Picture 1" descr="WB_Man_wSketch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602587"/>
            <a:ext cx="9247813" cy="5255412"/>
          </a:xfrm>
          <a:prstGeom prst="rect">
            <a:avLst/>
          </a:prstGeom>
        </p:spPr>
      </p:pic>
      <p:pic>
        <p:nvPicPr>
          <p:cNvPr id="7" name="Picture 6" descr="Drawing_wTex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5577" y="2054473"/>
            <a:ext cx="3490351" cy="3498089"/>
          </a:xfrm>
          <a:prstGeom prst="rect">
            <a:avLst/>
          </a:prstGeom>
        </p:spPr>
      </p:pic>
      <p:sp>
        <p:nvSpPr>
          <p:cNvPr id="10" name="Text Placeholder 5"/>
          <p:cNvSpPr txBox="1">
            <a:spLocks/>
          </p:cNvSpPr>
          <p:nvPr/>
        </p:nvSpPr>
        <p:spPr>
          <a:xfrm>
            <a:off x="360043" y="988899"/>
            <a:ext cx="11152188" cy="4429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b="1" dirty="0">
                <a:latin typeface="微软雅黑" panose="020B0503020204020204" pitchFamily="34" charset="-122"/>
                <a:ea typeface="微软雅黑" panose="020B0503020204020204" pitchFamily="34" charset="-122"/>
              </a:rPr>
              <a:t>建模简易</a:t>
            </a:r>
            <a:r>
              <a:rPr lang="en-US" altLang="zh-CN" sz="2000" b="1" dirty="0">
                <a:latin typeface="微软雅黑" panose="020B0503020204020204" pitchFamily="34" charset="-122"/>
                <a:ea typeface="微软雅黑" panose="020B0503020204020204" pitchFamily="34" charset="-122"/>
              </a:rPr>
              <a:t>: </a:t>
            </a:r>
            <a:r>
              <a:rPr lang="zh-CN" altLang="en-US" sz="2000" b="1" dirty="0">
                <a:latin typeface="微软雅黑" panose="020B0503020204020204" pitchFamily="34" charset="-122"/>
                <a:ea typeface="微软雅黑" panose="020B0503020204020204" pitchFamily="34" charset="-122"/>
              </a:rPr>
              <a:t>白板模型即物理模型</a:t>
            </a:r>
          </a:p>
        </p:txBody>
      </p:sp>
    </p:spTree>
    <p:extLst>
      <p:ext uri="{BB962C8B-B14F-4D97-AF65-F5344CB8AC3E}">
        <p14:creationId xmlns:p14="http://schemas.microsoft.com/office/powerpoint/2010/main" val="319492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par>
                          <p:cTn id="11" fill="hold">
                            <p:stCondLst>
                              <p:cond delay="1000"/>
                            </p:stCondLst>
                            <p:childTnLst>
                              <p:par>
                                <p:cTn id="12" presetID="6" presetClass="emph" presetSubtype="0" fill="hold" nodeType="afterEffect">
                                  <p:stCondLst>
                                    <p:cond delay="0"/>
                                  </p:stCondLst>
                                  <p:childTnLst>
                                    <p:animScale>
                                      <p:cBhvr>
                                        <p:cTn id="13" dur="2000" fill="hold"/>
                                        <p:tgtEl>
                                          <p:spTgt spid="7"/>
                                        </p:tgtEl>
                                      </p:cBhvr>
                                      <p:by x="150000" y="150000"/>
                                    </p:animScale>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1000"/>
                                        <p:tgtEl>
                                          <p:spTgt spid="7"/>
                                        </p:tgtEl>
                                      </p:cBhvr>
                                    </p:animEffect>
                                    <p:set>
                                      <p:cBhvr>
                                        <p:cTn id="18" dur="1" fill="hold">
                                          <p:stCondLst>
                                            <p:cond delay="999"/>
                                          </p:stCondLst>
                                        </p:cTn>
                                        <p:tgtEl>
                                          <p:spTgt spid="7"/>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srcRect/>
          <a:stretch>
            <a:fillRect/>
          </a:stretch>
        </p:blipFill>
        <p:spPr bwMode="auto">
          <a:xfrm>
            <a:off x="959063" y="1438338"/>
            <a:ext cx="9810055" cy="5158911"/>
          </a:xfrm>
          <a:prstGeom prst="rect">
            <a:avLst/>
          </a:prstGeom>
          <a:noFill/>
          <a:ln w="9525">
            <a:noFill/>
            <a:miter lim="800000"/>
            <a:headEnd/>
            <a:tailEnd/>
          </a:ln>
        </p:spPr>
      </p:pic>
      <p:sp>
        <p:nvSpPr>
          <p:cNvPr id="7" name="Text Placeholder 5"/>
          <p:cNvSpPr txBox="1">
            <a:spLocks/>
          </p:cNvSpPr>
          <p:nvPr/>
        </p:nvSpPr>
        <p:spPr>
          <a:xfrm>
            <a:off x="273370" y="954269"/>
            <a:ext cx="11152188" cy="4429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b="1" dirty="0">
                <a:latin typeface="微软雅黑" panose="020B0503020204020204" pitchFamily="34" charset="-122"/>
                <a:ea typeface="微软雅黑" panose="020B0503020204020204" pitchFamily="34" charset="-122"/>
              </a:rPr>
              <a:t>数据库按类别人气趋势</a:t>
            </a:r>
          </a:p>
        </p:txBody>
      </p:sp>
      <p:sp>
        <p:nvSpPr>
          <p:cNvPr id="3" name="矩形 2"/>
          <p:cNvSpPr/>
          <p:nvPr/>
        </p:nvSpPr>
        <p:spPr>
          <a:xfrm>
            <a:off x="5375335" y="1421002"/>
            <a:ext cx="1921883" cy="338554"/>
          </a:xfrm>
          <a:prstGeom prst="rect">
            <a:avLst/>
          </a:prstGeom>
        </p:spPr>
        <p:txBody>
          <a:bodyPr wrap="square">
            <a:spAutoFit/>
          </a:bodyPr>
          <a:lstStyle/>
          <a:p>
            <a:pPr algn="ctr"/>
            <a:r>
              <a:rPr lang="en-US" altLang="zh-CN" sz="1600" b="1" dirty="0" smtClean="0">
                <a:latin typeface="微软雅黑" panose="020B0503020204020204" pitchFamily="34" charset="-122"/>
                <a:ea typeface="微软雅黑" panose="020B0503020204020204" pitchFamily="34" charset="-122"/>
              </a:rPr>
              <a:t>to Jul 2017</a:t>
            </a:r>
            <a:endParaRPr lang="zh-CN" altLang="en-US" sz="16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65254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4294967295"/>
          </p:nvPr>
        </p:nvSpPr>
        <p:spPr>
          <a:xfrm>
            <a:off x="0" y="1176338"/>
            <a:ext cx="11152188" cy="442912"/>
          </a:xfrm>
        </p:spPr>
        <p:txBody>
          <a:bodyPr>
            <a:normAutofit fontScale="92500" lnSpcReduction="20000"/>
          </a:bodyPr>
          <a:lstStyle/>
          <a:p>
            <a:pPr marL="0" indent="0">
              <a:buNone/>
            </a:pPr>
            <a:r>
              <a:rPr lang="en-US" sz="3200" b="1" dirty="0" smtClean="0"/>
              <a:t>Agenda</a:t>
            </a:r>
            <a:endParaRPr lang="en-US" sz="3200" b="1" dirty="0"/>
          </a:p>
        </p:txBody>
      </p:sp>
      <p:sp>
        <p:nvSpPr>
          <p:cNvPr id="3" name="Rectangle 2"/>
          <p:cNvSpPr/>
          <p:nvPr/>
        </p:nvSpPr>
        <p:spPr bwMode="auto">
          <a:xfrm>
            <a:off x="3345889" y="2204813"/>
            <a:ext cx="2672192" cy="2671496"/>
          </a:xfrm>
          <a:prstGeom prst="rect">
            <a:avLst/>
          </a:prstGeom>
          <a:solidFill>
            <a:schemeClr val="accent1"/>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24" tIns="45713" rIns="91424" bIns="45713" numCol="1" rtlCol="0" anchor="b" anchorCtr="0" compatLnSpc="1">
            <a:prstTxWarp prst="textNoShape">
              <a:avLst/>
            </a:prstTxWarp>
          </a:bodyPr>
          <a:lstStyle/>
          <a:p>
            <a:pPr defTabSz="913970" fontAlgn="base">
              <a:spcBef>
                <a:spcPct val="0"/>
              </a:spcBef>
              <a:spcAft>
                <a:spcPct val="0"/>
              </a:spcAft>
            </a:pPr>
            <a:r>
              <a:rPr lang="zh-CN" altLang="en-US" sz="2000" b="1"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图数据库</a:t>
            </a:r>
          </a:p>
          <a:p>
            <a:pPr marL="0" lvl="1" defTabSz="1022350">
              <a:lnSpc>
                <a:spcPct val="90000"/>
              </a:lnSpc>
              <a:spcBef>
                <a:spcPct val="0"/>
              </a:spcBef>
              <a:spcAft>
                <a:spcPct val="15000"/>
              </a:spcAft>
            </a:pPr>
            <a:r>
              <a:rPr lang="zh-CN" altLang="en-US" b="1" dirty="0">
                <a:latin typeface="微软雅黑" panose="020B0503020204020204" pitchFamily="34" charset="-122"/>
                <a:ea typeface="微软雅黑" panose="020B0503020204020204" pitchFamily="34" charset="-122"/>
              </a:rPr>
              <a:t>大数据时代的新利器</a:t>
            </a:r>
          </a:p>
        </p:txBody>
      </p:sp>
      <p:sp>
        <p:nvSpPr>
          <p:cNvPr id="4" name="Rectangle 3"/>
          <p:cNvSpPr/>
          <p:nvPr/>
        </p:nvSpPr>
        <p:spPr bwMode="auto">
          <a:xfrm>
            <a:off x="6167851" y="2204813"/>
            <a:ext cx="2672192" cy="2671496"/>
          </a:xfrm>
          <a:prstGeom prst="rect">
            <a:avLst/>
          </a:prstGeom>
          <a:solidFill>
            <a:schemeClr val="accent6"/>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24" tIns="45713" rIns="91424" bIns="45713" numCol="1" rtlCol="0" anchor="b" anchorCtr="0" compatLnSpc="1">
            <a:prstTxWarp prst="textNoShape">
              <a:avLst/>
            </a:prstTxWarp>
          </a:bodyPr>
          <a:lstStyle/>
          <a:p>
            <a:pPr lvl="0" defTabSz="1333500">
              <a:lnSpc>
                <a:spcPct val="90000"/>
              </a:lnSpc>
              <a:spcBef>
                <a:spcPct val="0"/>
              </a:spcBef>
            </a:pPr>
            <a:r>
              <a:rPr lang="en-US" altLang="zh-CN" sz="2000" b="1" dirty="0" smtClean="0">
                <a:latin typeface="微软雅黑" panose="020B0503020204020204" pitchFamily="34" charset="-122"/>
                <a:ea typeface="微软雅黑" panose="020B0503020204020204" pitchFamily="34" charset="-122"/>
              </a:rPr>
              <a:t>Neo4j</a:t>
            </a:r>
          </a:p>
          <a:p>
            <a:pPr lvl="0" defTabSz="1333500">
              <a:lnSpc>
                <a:spcPct val="90000"/>
              </a:lnSpc>
              <a:spcBef>
                <a:spcPct val="0"/>
              </a:spcBef>
              <a:spcAft>
                <a:spcPct val="35000"/>
              </a:spcAft>
            </a:pPr>
            <a:r>
              <a:rPr lang="zh-CN" altLang="en-US" b="1" dirty="0" smtClean="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世界</a:t>
            </a:r>
            <a:r>
              <a:rPr lang="zh-CN" altLang="en-US" b="1"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领先的图数据库</a:t>
            </a:r>
          </a:p>
        </p:txBody>
      </p:sp>
      <p:sp>
        <p:nvSpPr>
          <p:cNvPr id="5" name="Rectangle 4"/>
          <p:cNvSpPr/>
          <p:nvPr/>
        </p:nvSpPr>
        <p:spPr bwMode="auto">
          <a:xfrm>
            <a:off x="8989812" y="2210963"/>
            <a:ext cx="2703905" cy="2671496"/>
          </a:xfrm>
          <a:prstGeom prst="rect">
            <a:avLst/>
          </a:prstGeom>
          <a:solidFill>
            <a:schemeClr val="accent2"/>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24" tIns="45713" rIns="91424" bIns="45713" numCol="1" rtlCol="0" anchor="b" anchorCtr="0" compatLnSpc="1">
            <a:prstTxWarp prst="textNoShape">
              <a:avLst/>
            </a:prstTxWarp>
          </a:bodyPr>
          <a:lstStyle/>
          <a:p>
            <a:pPr lvl="0" defTabSz="913970" fontAlgn="base">
              <a:spcBef>
                <a:spcPct val="0"/>
              </a:spcBef>
              <a:spcAft>
                <a:spcPct val="0"/>
              </a:spcAft>
            </a:pPr>
            <a:r>
              <a:rPr lang="en-US" altLang="zh-CN" sz="2000" b="1" dirty="0" err="1" smtClean="0">
                <a:latin typeface="微软雅黑" panose="020B0503020204020204" pitchFamily="34" charset="-122"/>
                <a:ea typeface="微软雅黑" panose="020B0503020204020204" pitchFamily="34" charset="-122"/>
              </a:rPr>
              <a:t>OpenPower</a:t>
            </a:r>
            <a:endParaRPr lang="en-US" sz="2000" b="1" dirty="0" smtClean="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a:p>
            <a:pPr marL="0" lvl="1" defTabSz="1022350">
              <a:lnSpc>
                <a:spcPct val="90000"/>
              </a:lnSpc>
              <a:spcBef>
                <a:spcPct val="0"/>
              </a:spcBef>
              <a:spcAft>
                <a:spcPct val="15000"/>
              </a:spcAft>
            </a:pPr>
            <a:r>
              <a:rPr lang="zh-CN" altLang="en-US" b="1" dirty="0">
                <a:latin typeface="微软雅黑" panose="020B0503020204020204" pitchFamily="34" charset="-122"/>
                <a:ea typeface="微软雅黑" panose="020B0503020204020204" pitchFamily="34" charset="-122"/>
              </a:rPr>
              <a:t>搭载</a:t>
            </a:r>
            <a:r>
              <a:rPr lang="en-US" altLang="zh-CN" b="1" dirty="0">
                <a:latin typeface="微软雅黑" panose="020B0503020204020204" pitchFamily="34" charset="-122"/>
                <a:ea typeface="微软雅黑" panose="020B0503020204020204" pitchFamily="34" charset="-122"/>
              </a:rPr>
              <a:t>Neo4j</a:t>
            </a:r>
            <a:r>
              <a:rPr lang="zh-CN" altLang="en-US" b="1" dirty="0">
                <a:latin typeface="微软雅黑" panose="020B0503020204020204" pitchFamily="34" charset="-122"/>
                <a:ea typeface="微软雅黑" panose="020B0503020204020204" pitchFamily="34" charset="-122"/>
              </a:rPr>
              <a:t>的最佳服务器</a:t>
            </a:r>
          </a:p>
        </p:txBody>
      </p:sp>
      <p:sp>
        <p:nvSpPr>
          <p:cNvPr id="9" name="Rectangle 8"/>
          <p:cNvSpPr/>
          <p:nvPr/>
        </p:nvSpPr>
        <p:spPr bwMode="auto">
          <a:xfrm>
            <a:off x="511947" y="2210963"/>
            <a:ext cx="2672192" cy="2671496"/>
          </a:xfrm>
          <a:prstGeom prst="rect">
            <a:avLst/>
          </a:prstGeom>
          <a:solidFill>
            <a:schemeClr val="accent4"/>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24" tIns="45713" rIns="91424" bIns="45713" numCol="1" rtlCol="0" anchor="b" anchorCtr="0" compatLnSpc="1">
            <a:prstTxWarp prst="textNoShape">
              <a:avLst/>
            </a:prstTxWarp>
          </a:bodyPr>
          <a:lstStyle/>
          <a:p>
            <a:pPr defTabSz="913970" fontAlgn="base">
              <a:spcBef>
                <a:spcPct val="0"/>
              </a:spcBef>
              <a:spcAft>
                <a:spcPct val="0"/>
              </a:spcAft>
            </a:pPr>
            <a:r>
              <a:rPr lang="zh-CN" altLang="en-US" sz="2000" b="1" dirty="0" smtClean="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微云数聚</a:t>
            </a:r>
            <a:endParaRPr lang="en-US" altLang="zh-CN" sz="2000" b="1" dirty="0" smtClean="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a:p>
            <a:pPr defTabSz="913970" fontAlgn="base">
              <a:spcBef>
                <a:spcPct val="0"/>
              </a:spcBef>
              <a:spcAft>
                <a:spcPct val="0"/>
              </a:spcAft>
            </a:pPr>
            <a:r>
              <a:rPr lang="zh-CN" altLang="en-US" b="1" dirty="0" smtClean="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中国</a:t>
            </a:r>
            <a:r>
              <a:rPr lang="zh-CN" altLang="en-US" b="1"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图数据库的先导者</a:t>
            </a:r>
          </a:p>
        </p:txBody>
      </p:sp>
      <p:sp>
        <p:nvSpPr>
          <p:cNvPr id="17" name="圆角矩形 16"/>
          <p:cNvSpPr/>
          <p:nvPr/>
        </p:nvSpPr>
        <p:spPr>
          <a:xfrm>
            <a:off x="1286197" y="2702253"/>
            <a:ext cx="1147652" cy="1148402"/>
          </a:xfrm>
          <a:prstGeom prst="roundRect">
            <a:avLst>
              <a:gd name="adj" fmla="val 16425"/>
            </a:avLst>
          </a:prstGeom>
          <a:blipFill dpi="0" rotWithShape="1">
            <a:blip r:embed="rId3" cstate="print">
              <a:extLst>
                <a:ext uri="{BEBA8EAE-BF5A-486C-A8C5-ECC9F3942E4B}">
                  <a14:imgProps xmlns:a14="http://schemas.microsoft.com/office/drawing/2010/main">
                    <a14:imgLayer r:embed="rId4">
                      <a14:imgEffect>
                        <a14:backgroundRemoval t="0" b="89493" l="1087" r="100000">
                          <a14:foregroundMark x1="52536" y1="38768" x2="52536" y2="38768"/>
                          <a14:foregroundMark x1="80072" y1="36232" x2="80072" y2="36232"/>
                        </a14:backgroundRemoval>
                      </a14:imgEffect>
                    </a14:imgLayer>
                  </a14:imgProps>
                </a:ext>
                <a:ext uri="{28A0092B-C50C-407E-A947-70E740481C1C}">
                  <a14:useLocalDpi xmlns:a14="http://schemas.microsoft.com/office/drawing/2010/main" val="0"/>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5" name="圆角矩形 24"/>
          <p:cNvSpPr/>
          <p:nvPr/>
        </p:nvSpPr>
        <p:spPr>
          <a:xfrm>
            <a:off x="4066511" y="2783670"/>
            <a:ext cx="1147652" cy="985567"/>
          </a:xfrm>
          <a:prstGeom prst="roundRect">
            <a:avLst>
              <a:gd name="adj" fmla="val 10000"/>
            </a:avLst>
          </a:prstGeom>
          <a:blipFill dpi="0" rotWithShape="1">
            <a:blip r:embed="rId5">
              <a:extLst>
                <a:ext uri="{BEBA8EAE-BF5A-486C-A8C5-ECC9F3942E4B}">
                  <a14:imgProps xmlns:a14="http://schemas.microsoft.com/office/drawing/2010/main">
                    <a14:imgLayer r:embed="rId6">
                      <a14:imgEffect>
                        <a14:backgroundRemoval t="9677" b="94009" l="9649" r="94298"/>
                      </a14:imgEffect>
                    </a14:imgLayer>
                  </a14:imgProps>
                </a:ext>
                <a:ext uri="{28A0092B-C50C-407E-A947-70E740481C1C}">
                  <a14:useLocalDpi xmlns:a14="http://schemas.microsoft.com/office/drawing/2010/main" val="0"/>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圆角矩形 12"/>
          <p:cNvSpPr/>
          <p:nvPr/>
        </p:nvSpPr>
        <p:spPr>
          <a:xfrm>
            <a:off x="7038242" y="2653084"/>
            <a:ext cx="960769" cy="871993"/>
          </a:xfrm>
          <a:prstGeom prst="roundRect">
            <a:avLst>
              <a:gd name="adj" fmla="val 0"/>
            </a:avLst>
          </a:prstGeom>
          <a:blipFill dpi="0" rotWithShape="1">
            <a:blip r:embed="rId7"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5" name="圆角矩形 14"/>
          <p:cNvSpPr/>
          <p:nvPr/>
        </p:nvSpPr>
        <p:spPr>
          <a:xfrm>
            <a:off x="9905994" y="2765117"/>
            <a:ext cx="860116" cy="860678"/>
          </a:xfrm>
          <a:prstGeom prst="roundRect">
            <a:avLst>
              <a:gd name="adj" fmla="val 10000"/>
            </a:avLst>
          </a:prstGeom>
          <a:blipFill dpi="0" rotWithShape="1">
            <a:blip r:embed="rId8">
              <a:extLst>
                <a:ext uri="{BEBA8EAE-BF5A-486C-A8C5-ECC9F3942E4B}">
                  <a14:imgProps xmlns:a14="http://schemas.microsoft.com/office/drawing/2010/main">
                    <a14:imgLayer r:embed="rId9">
                      <a14:imgEffect>
                        <a14:backgroundRemoval t="2500" b="97000" l="5500" r="965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637627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4294967295"/>
          </p:nvPr>
        </p:nvSpPr>
        <p:spPr>
          <a:xfrm>
            <a:off x="0" y="1176338"/>
            <a:ext cx="11152188" cy="442912"/>
          </a:xfrm>
        </p:spPr>
        <p:txBody>
          <a:bodyPr>
            <a:normAutofit fontScale="92500" lnSpcReduction="20000"/>
          </a:bodyPr>
          <a:lstStyle/>
          <a:p>
            <a:pPr marL="0" indent="0">
              <a:buNone/>
            </a:pPr>
            <a:r>
              <a:rPr lang="en-US" sz="3200" b="1" dirty="0" smtClean="0"/>
              <a:t>Agenda</a:t>
            </a:r>
            <a:endParaRPr lang="en-US" sz="3200" b="1" dirty="0"/>
          </a:p>
        </p:txBody>
      </p:sp>
      <p:sp>
        <p:nvSpPr>
          <p:cNvPr id="3" name="Rectangle 2"/>
          <p:cNvSpPr/>
          <p:nvPr/>
        </p:nvSpPr>
        <p:spPr bwMode="auto">
          <a:xfrm>
            <a:off x="3345889" y="2204813"/>
            <a:ext cx="2672192" cy="2671496"/>
          </a:xfrm>
          <a:prstGeom prst="rect">
            <a:avLst/>
          </a:prstGeom>
          <a:solidFill>
            <a:schemeClr val="bg1">
              <a:lumMod val="75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24" tIns="45713" rIns="91424" bIns="45713" numCol="1" rtlCol="0" anchor="b" anchorCtr="0" compatLnSpc="1">
            <a:prstTxWarp prst="textNoShape">
              <a:avLst/>
            </a:prstTxWarp>
          </a:bodyPr>
          <a:lstStyle/>
          <a:p>
            <a:pPr defTabSz="913970" fontAlgn="base">
              <a:spcBef>
                <a:spcPct val="0"/>
              </a:spcBef>
              <a:spcAft>
                <a:spcPct val="0"/>
              </a:spcAft>
            </a:pPr>
            <a:r>
              <a:rPr lang="zh-CN" altLang="en-US" sz="2000" b="1"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图数据库</a:t>
            </a:r>
          </a:p>
          <a:p>
            <a:pPr marL="0" lvl="1" defTabSz="1022350">
              <a:lnSpc>
                <a:spcPct val="90000"/>
              </a:lnSpc>
              <a:spcBef>
                <a:spcPct val="0"/>
              </a:spcBef>
              <a:spcAft>
                <a:spcPct val="15000"/>
              </a:spcAft>
            </a:pPr>
            <a:r>
              <a:rPr lang="zh-CN" altLang="en-US" b="1" dirty="0">
                <a:latin typeface="微软雅黑" panose="020B0503020204020204" pitchFamily="34" charset="-122"/>
                <a:ea typeface="微软雅黑" panose="020B0503020204020204" pitchFamily="34" charset="-122"/>
              </a:rPr>
              <a:t>大数据时代的新利器</a:t>
            </a:r>
          </a:p>
        </p:txBody>
      </p:sp>
      <p:sp>
        <p:nvSpPr>
          <p:cNvPr id="4" name="Rectangle 3"/>
          <p:cNvSpPr/>
          <p:nvPr/>
        </p:nvSpPr>
        <p:spPr bwMode="auto">
          <a:xfrm>
            <a:off x="6167851" y="2204813"/>
            <a:ext cx="2672192" cy="2671496"/>
          </a:xfrm>
          <a:prstGeom prst="rect">
            <a:avLst/>
          </a:prstGeom>
          <a:solidFill>
            <a:schemeClr val="accent6"/>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24" tIns="45713" rIns="91424" bIns="45713" numCol="1" rtlCol="0" anchor="b" anchorCtr="0" compatLnSpc="1">
            <a:prstTxWarp prst="textNoShape">
              <a:avLst/>
            </a:prstTxWarp>
          </a:bodyPr>
          <a:lstStyle/>
          <a:p>
            <a:pPr lvl="0" defTabSz="1333500">
              <a:lnSpc>
                <a:spcPct val="90000"/>
              </a:lnSpc>
              <a:spcBef>
                <a:spcPct val="0"/>
              </a:spcBef>
            </a:pPr>
            <a:r>
              <a:rPr lang="en-US" altLang="zh-CN" sz="2000" b="1" dirty="0" smtClean="0">
                <a:latin typeface="微软雅黑" panose="020B0503020204020204" pitchFamily="34" charset="-122"/>
                <a:ea typeface="微软雅黑" panose="020B0503020204020204" pitchFamily="34" charset="-122"/>
              </a:rPr>
              <a:t>Neo4j</a:t>
            </a:r>
          </a:p>
          <a:p>
            <a:pPr lvl="0" defTabSz="1333500">
              <a:lnSpc>
                <a:spcPct val="90000"/>
              </a:lnSpc>
              <a:spcBef>
                <a:spcPct val="0"/>
              </a:spcBef>
              <a:spcAft>
                <a:spcPct val="35000"/>
              </a:spcAft>
            </a:pPr>
            <a:r>
              <a:rPr lang="zh-CN" altLang="en-US" b="1" dirty="0" smtClean="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世界</a:t>
            </a:r>
            <a:r>
              <a:rPr lang="zh-CN" altLang="en-US" b="1"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领先的图数据库</a:t>
            </a:r>
          </a:p>
        </p:txBody>
      </p:sp>
      <p:sp>
        <p:nvSpPr>
          <p:cNvPr id="5" name="Rectangle 4"/>
          <p:cNvSpPr/>
          <p:nvPr/>
        </p:nvSpPr>
        <p:spPr bwMode="auto">
          <a:xfrm>
            <a:off x="8989812" y="2210963"/>
            <a:ext cx="2703905" cy="2671496"/>
          </a:xfrm>
          <a:prstGeom prst="rect">
            <a:avLst/>
          </a:prstGeom>
          <a:solidFill>
            <a:schemeClr val="bg1">
              <a:lumMod val="75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24" tIns="45713" rIns="91424" bIns="45713" numCol="1" rtlCol="0" anchor="b" anchorCtr="0" compatLnSpc="1">
            <a:prstTxWarp prst="textNoShape">
              <a:avLst/>
            </a:prstTxWarp>
          </a:bodyPr>
          <a:lstStyle/>
          <a:p>
            <a:pPr lvl="0" defTabSz="913970" fontAlgn="base">
              <a:spcBef>
                <a:spcPct val="0"/>
              </a:spcBef>
              <a:spcAft>
                <a:spcPct val="0"/>
              </a:spcAft>
            </a:pPr>
            <a:r>
              <a:rPr lang="en-US" altLang="zh-CN" sz="2000" b="1" dirty="0" err="1" smtClean="0">
                <a:latin typeface="微软雅黑" panose="020B0503020204020204" pitchFamily="34" charset="-122"/>
                <a:ea typeface="微软雅黑" panose="020B0503020204020204" pitchFamily="34" charset="-122"/>
              </a:rPr>
              <a:t>OpenPower</a:t>
            </a:r>
            <a:endParaRPr lang="en-US" sz="2000" b="1" dirty="0" smtClean="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a:p>
            <a:pPr marL="0" lvl="1" defTabSz="1022350">
              <a:lnSpc>
                <a:spcPct val="90000"/>
              </a:lnSpc>
              <a:spcBef>
                <a:spcPct val="0"/>
              </a:spcBef>
              <a:spcAft>
                <a:spcPct val="15000"/>
              </a:spcAft>
            </a:pPr>
            <a:r>
              <a:rPr lang="zh-CN" altLang="en-US" b="1" dirty="0">
                <a:latin typeface="微软雅黑" panose="020B0503020204020204" pitchFamily="34" charset="-122"/>
                <a:ea typeface="微软雅黑" panose="020B0503020204020204" pitchFamily="34" charset="-122"/>
              </a:rPr>
              <a:t>搭载</a:t>
            </a:r>
            <a:r>
              <a:rPr lang="en-US" altLang="zh-CN" b="1" dirty="0">
                <a:latin typeface="微软雅黑" panose="020B0503020204020204" pitchFamily="34" charset="-122"/>
                <a:ea typeface="微软雅黑" panose="020B0503020204020204" pitchFamily="34" charset="-122"/>
              </a:rPr>
              <a:t>Neo4j</a:t>
            </a:r>
            <a:r>
              <a:rPr lang="zh-CN" altLang="en-US" b="1" dirty="0">
                <a:latin typeface="微软雅黑" panose="020B0503020204020204" pitchFamily="34" charset="-122"/>
                <a:ea typeface="微软雅黑" panose="020B0503020204020204" pitchFamily="34" charset="-122"/>
              </a:rPr>
              <a:t>的最佳服务器</a:t>
            </a:r>
          </a:p>
        </p:txBody>
      </p:sp>
      <p:sp>
        <p:nvSpPr>
          <p:cNvPr id="9" name="Rectangle 8"/>
          <p:cNvSpPr/>
          <p:nvPr/>
        </p:nvSpPr>
        <p:spPr bwMode="auto">
          <a:xfrm>
            <a:off x="511947" y="2210963"/>
            <a:ext cx="2672192" cy="2671496"/>
          </a:xfrm>
          <a:prstGeom prst="rect">
            <a:avLst/>
          </a:prstGeom>
          <a:solidFill>
            <a:schemeClr val="bg1">
              <a:lumMod val="75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24" tIns="45713" rIns="91424" bIns="45713" numCol="1" rtlCol="0" anchor="b" anchorCtr="0" compatLnSpc="1">
            <a:prstTxWarp prst="textNoShape">
              <a:avLst/>
            </a:prstTxWarp>
          </a:bodyPr>
          <a:lstStyle/>
          <a:p>
            <a:pPr defTabSz="913970" fontAlgn="base">
              <a:spcBef>
                <a:spcPct val="0"/>
              </a:spcBef>
              <a:spcAft>
                <a:spcPct val="0"/>
              </a:spcAft>
            </a:pPr>
            <a:r>
              <a:rPr lang="zh-CN" altLang="en-US" sz="2000" b="1" dirty="0" smtClean="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微云数聚</a:t>
            </a:r>
            <a:endParaRPr lang="en-US" altLang="zh-CN" sz="2000" b="1" dirty="0" smtClean="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a:p>
            <a:pPr defTabSz="913970" fontAlgn="base">
              <a:spcBef>
                <a:spcPct val="0"/>
              </a:spcBef>
              <a:spcAft>
                <a:spcPct val="0"/>
              </a:spcAft>
            </a:pPr>
            <a:r>
              <a:rPr lang="zh-CN" altLang="en-US" b="1" dirty="0" smtClean="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中国</a:t>
            </a:r>
            <a:r>
              <a:rPr lang="zh-CN" altLang="en-US" b="1"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图数据库的先导者</a:t>
            </a:r>
          </a:p>
        </p:txBody>
      </p:sp>
      <p:sp>
        <p:nvSpPr>
          <p:cNvPr id="17" name="圆角矩形 16"/>
          <p:cNvSpPr/>
          <p:nvPr/>
        </p:nvSpPr>
        <p:spPr>
          <a:xfrm>
            <a:off x="1286197" y="2702253"/>
            <a:ext cx="1147652" cy="1148402"/>
          </a:xfrm>
          <a:prstGeom prst="roundRect">
            <a:avLst>
              <a:gd name="adj" fmla="val 16425"/>
            </a:avLst>
          </a:prstGeom>
          <a:blipFill dpi="0" rotWithShape="1">
            <a:blip r:embed="rId3" cstate="print">
              <a:extLst>
                <a:ext uri="{BEBA8EAE-BF5A-486C-A8C5-ECC9F3942E4B}">
                  <a14:imgProps xmlns:a14="http://schemas.microsoft.com/office/drawing/2010/main">
                    <a14:imgLayer r:embed="rId4">
                      <a14:imgEffect>
                        <a14:backgroundRemoval t="0" b="89493" l="1087" r="100000">
                          <a14:foregroundMark x1="52536" y1="38768" x2="52536" y2="38768"/>
                          <a14:foregroundMark x1="80072" y1="36232" x2="80072" y2="36232"/>
                        </a14:backgroundRemoval>
                      </a14:imgEffect>
                    </a14:imgLayer>
                  </a14:imgProps>
                </a:ext>
                <a:ext uri="{28A0092B-C50C-407E-A947-70E740481C1C}">
                  <a14:useLocalDpi xmlns:a14="http://schemas.microsoft.com/office/drawing/2010/main" val="0"/>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5" name="圆角矩形 24"/>
          <p:cNvSpPr/>
          <p:nvPr/>
        </p:nvSpPr>
        <p:spPr>
          <a:xfrm>
            <a:off x="4066511" y="2783670"/>
            <a:ext cx="1147652" cy="985567"/>
          </a:xfrm>
          <a:prstGeom prst="roundRect">
            <a:avLst>
              <a:gd name="adj" fmla="val 10000"/>
            </a:avLst>
          </a:prstGeom>
          <a:blipFill dpi="0" rotWithShape="1">
            <a:blip r:embed="rId5">
              <a:extLst>
                <a:ext uri="{BEBA8EAE-BF5A-486C-A8C5-ECC9F3942E4B}">
                  <a14:imgProps xmlns:a14="http://schemas.microsoft.com/office/drawing/2010/main">
                    <a14:imgLayer r:embed="rId6">
                      <a14:imgEffect>
                        <a14:backgroundRemoval t="9677" b="94009" l="9649" r="94298"/>
                      </a14:imgEffect>
                    </a14:imgLayer>
                  </a14:imgProps>
                </a:ext>
                <a:ext uri="{28A0092B-C50C-407E-A947-70E740481C1C}">
                  <a14:useLocalDpi xmlns:a14="http://schemas.microsoft.com/office/drawing/2010/main" val="0"/>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圆角矩形 12"/>
          <p:cNvSpPr/>
          <p:nvPr/>
        </p:nvSpPr>
        <p:spPr>
          <a:xfrm>
            <a:off x="7038242" y="2653084"/>
            <a:ext cx="960769" cy="871993"/>
          </a:xfrm>
          <a:prstGeom prst="roundRect">
            <a:avLst>
              <a:gd name="adj" fmla="val 0"/>
            </a:avLst>
          </a:prstGeom>
          <a:blipFill dpi="0" rotWithShape="1">
            <a:blip r:embed="rId7"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5" name="圆角矩形 14"/>
          <p:cNvSpPr/>
          <p:nvPr/>
        </p:nvSpPr>
        <p:spPr>
          <a:xfrm>
            <a:off x="9905994" y="2765117"/>
            <a:ext cx="860116" cy="860678"/>
          </a:xfrm>
          <a:prstGeom prst="roundRect">
            <a:avLst>
              <a:gd name="adj" fmla="val 10000"/>
            </a:avLst>
          </a:prstGeom>
          <a:blipFill dpi="0" rotWithShape="1">
            <a:blip r:embed="rId8">
              <a:extLst>
                <a:ext uri="{BEBA8EAE-BF5A-486C-A8C5-ECC9F3942E4B}">
                  <a14:imgProps xmlns:a14="http://schemas.microsoft.com/office/drawing/2010/main">
                    <a14:imgLayer r:embed="rId9">
                      <a14:imgEffect>
                        <a14:backgroundRemoval t="2500" b="97000" l="5500" r="965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2066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3370" y="3139403"/>
            <a:ext cx="4696377" cy="307777"/>
          </a:xfrm>
          <a:prstGeom prst="rect">
            <a:avLst/>
          </a:prstGeom>
          <a:noFill/>
        </p:spPr>
        <p:txBody>
          <a:bodyPr wrap="square" rtlCol="0">
            <a:spAutoFit/>
          </a:bodyPr>
          <a:lstStyle/>
          <a:p>
            <a:r>
              <a:rPr lang="en-US" sz="1400" dirty="0">
                <a:latin typeface="微软雅黑" panose="020B0503020204020204" pitchFamily="34" charset="-122"/>
                <a:ea typeface="微软雅黑" panose="020B0503020204020204" pitchFamily="34" charset="-122"/>
              </a:rPr>
              <a:t>© http://</a:t>
            </a:r>
            <a:r>
              <a:rPr lang="en-US" sz="1400" dirty="0" err="1">
                <a:latin typeface="微软雅黑" panose="020B0503020204020204" pitchFamily="34" charset="-122"/>
                <a:ea typeface="微软雅黑" panose="020B0503020204020204" pitchFamily="34" charset="-122"/>
              </a:rPr>
              <a:t>db-engines.com</a:t>
            </a:r>
            <a:r>
              <a:rPr lang="en-US" sz="1400" dirty="0">
                <a:latin typeface="微软雅黑" panose="020B0503020204020204" pitchFamily="34" charset="-122"/>
                <a:ea typeface="微软雅黑" panose="020B0503020204020204" pitchFamily="34" charset="-122"/>
              </a:rPr>
              <a:t>/en/ranking/</a:t>
            </a:r>
            <a:r>
              <a:rPr lang="en-US" sz="1400" dirty="0" err="1">
                <a:latin typeface="微软雅黑" panose="020B0503020204020204" pitchFamily="34" charset="-122"/>
                <a:ea typeface="微软雅黑" panose="020B0503020204020204" pitchFamily="34" charset="-122"/>
              </a:rPr>
              <a:t>graph+dbms</a:t>
            </a:r>
            <a:endParaRPr lang="en-US" sz="1400" dirty="0">
              <a:latin typeface="微软雅黑" panose="020B0503020204020204" pitchFamily="34" charset="-122"/>
              <a:ea typeface="微软雅黑" panose="020B0503020204020204" pitchFamily="34" charset="-122"/>
            </a:endParaRPr>
          </a:p>
        </p:txBody>
      </p:sp>
      <p:sp>
        <p:nvSpPr>
          <p:cNvPr id="7" name="矩形 6"/>
          <p:cNvSpPr/>
          <p:nvPr/>
        </p:nvSpPr>
        <p:spPr>
          <a:xfrm>
            <a:off x="512959" y="2770071"/>
            <a:ext cx="1684201" cy="369332"/>
          </a:xfrm>
          <a:prstGeom prst="rect">
            <a:avLst/>
          </a:prstGeom>
        </p:spPr>
        <p:txBody>
          <a:bodyPr wrap="square">
            <a:spAutoFit/>
          </a:bodyPr>
          <a:lstStyle/>
          <a:p>
            <a:r>
              <a:rPr lang="en-US" altLang="zh-CN" dirty="0" smtClean="0">
                <a:latin typeface="微软雅黑" panose="020B0503020204020204" pitchFamily="34" charset="-122"/>
                <a:ea typeface="微软雅黑" panose="020B0503020204020204" pitchFamily="34" charset="-122"/>
              </a:rPr>
              <a:t>2017</a:t>
            </a:r>
            <a:r>
              <a:rPr lang="zh-CN" altLang="en-US" dirty="0" smtClean="0">
                <a:latin typeface="微软雅黑" panose="020B0503020204020204" pitchFamily="34" charset="-122"/>
                <a:ea typeface="微软雅黑" panose="020B0503020204020204" pitchFamily="34" charset="-122"/>
              </a:rPr>
              <a:t>年</a:t>
            </a:r>
            <a:r>
              <a:rPr lang="en-US" altLang="zh-CN" dirty="0">
                <a:latin typeface="微软雅黑" panose="020B0503020204020204" pitchFamily="34" charset="-122"/>
                <a:ea typeface="微软雅黑" panose="020B0503020204020204" pitchFamily="34" charset="-122"/>
              </a:rPr>
              <a:t>9</a:t>
            </a:r>
            <a:r>
              <a:rPr lang="zh-CN" altLang="en-US" dirty="0" smtClean="0">
                <a:latin typeface="微软雅黑" panose="020B0503020204020204" pitchFamily="34" charset="-122"/>
                <a:ea typeface="微软雅黑" panose="020B0503020204020204" pitchFamily="34" charset="-122"/>
              </a:rPr>
              <a:t>月</a:t>
            </a:r>
            <a:endParaRPr lang="zh-CN" altLang="en-US" dirty="0">
              <a:latin typeface="微软雅黑" panose="020B0503020204020204" pitchFamily="34" charset="-122"/>
              <a:ea typeface="微软雅黑" panose="020B0503020204020204" pitchFamily="34" charset="-122"/>
            </a:endParaRPr>
          </a:p>
        </p:txBody>
      </p:sp>
      <p:pic>
        <p:nvPicPr>
          <p:cNvPr id="8" name="Picture 2"/>
          <p:cNvPicPr>
            <a:picLocks noChangeAspect="1" noChangeArrowheads="1"/>
          </p:cNvPicPr>
          <p:nvPr/>
        </p:nvPicPr>
        <p:blipFill>
          <a:blip r:embed="rId3"/>
          <a:srcRect/>
          <a:stretch>
            <a:fillRect/>
          </a:stretch>
        </p:blipFill>
        <p:spPr bwMode="auto">
          <a:xfrm>
            <a:off x="5361318" y="989593"/>
            <a:ext cx="5153066" cy="5103518"/>
          </a:xfrm>
          <a:prstGeom prst="rect">
            <a:avLst/>
          </a:prstGeom>
          <a:ln>
            <a:noFill/>
          </a:ln>
          <a:effectLst>
            <a:outerShdw blurRad="292100" dist="139700" dir="2700000" algn="tl" rotWithShape="0">
              <a:srgbClr val="333333">
                <a:alpha val="65000"/>
              </a:srgbClr>
            </a:outerShdw>
          </a:effectLst>
        </p:spPr>
      </p:pic>
      <p:sp>
        <p:nvSpPr>
          <p:cNvPr id="6" name="Text Placeholder 5"/>
          <p:cNvSpPr txBox="1">
            <a:spLocks/>
          </p:cNvSpPr>
          <p:nvPr/>
        </p:nvSpPr>
        <p:spPr>
          <a:xfrm>
            <a:off x="377378" y="1013891"/>
            <a:ext cx="11152188" cy="44291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zh-CN" altLang="en-US" sz="3200" b="1" dirty="0"/>
          </a:p>
        </p:txBody>
      </p:sp>
      <p:sp>
        <p:nvSpPr>
          <p:cNvPr id="10" name="Text Placeholder 5"/>
          <p:cNvSpPr txBox="1">
            <a:spLocks/>
          </p:cNvSpPr>
          <p:nvPr/>
        </p:nvSpPr>
        <p:spPr>
          <a:xfrm>
            <a:off x="273370" y="954269"/>
            <a:ext cx="11152188" cy="4429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b="1" dirty="0">
                <a:latin typeface="微软雅黑" panose="020B0503020204020204" pitchFamily="34" charset="-122"/>
                <a:ea typeface="微软雅黑" panose="020B0503020204020204" pitchFamily="34" charset="-122"/>
              </a:rPr>
              <a:t>图数据库人气排名</a:t>
            </a:r>
          </a:p>
        </p:txBody>
      </p:sp>
    </p:spTree>
    <p:extLst>
      <p:ext uri="{BB962C8B-B14F-4D97-AF65-F5344CB8AC3E}">
        <p14:creationId xmlns:p14="http://schemas.microsoft.com/office/powerpoint/2010/main" val="474696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p:nvPr/>
        </p:nvSpPr>
        <p:spPr>
          <a:xfrm>
            <a:off x="4347901" y="1613399"/>
            <a:ext cx="3397769" cy="553998"/>
          </a:xfrm>
          <a:prstGeom prst="rect">
            <a:avLst/>
          </a:prstGeom>
          <a:solidFill>
            <a:schemeClr val="bg1">
              <a:lumMod val="95000"/>
            </a:schemeClr>
          </a:solidFill>
          <a:ln w="12700">
            <a:miter lim="400000"/>
          </a:ln>
          <a:extLst>
            <a:ext uri="{C572A759-6A51-4108-AA02-DFA0A04FC94B}">
              <ma14:wrappingTextBoxFlag xmlns="" xmlns:ma14="http://schemas.microsoft.com/office/mac/drawingml/2011/main" val="1"/>
            </a:ext>
          </a:extLst>
        </p:spPr>
        <p:txBody>
          <a:bodyPr wrap="square" lIns="121920" tIns="60960" rIns="121920" bIns="60960" anchor="ctr">
            <a:spAutoFit/>
          </a:bodyPr>
          <a:lstStyle/>
          <a:p>
            <a:pPr>
              <a:defRPr sz="1800"/>
            </a:pPr>
            <a:r>
              <a:rPr sz="1400" dirty="0">
                <a:latin typeface="微软雅黑" panose="020B0503020204020204" pitchFamily="34" charset="-122"/>
                <a:ea typeface="微软雅黑" panose="020B0503020204020204" pitchFamily="34" charset="-122"/>
                <a:cs typeface="Calibri"/>
              </a:rPr>
              <a:t>“Forrester </a:t>
            </a:r>
            <a:r>
              <a:rPr lang="zh-CN" altLang="en-US" sz="1400" dirty="0">
                <a:latin typeface="微软雅黑" panose="020B0503020204020204" pitchFamily="34" charset="-122"/>
                <a:ea typeface="微软雅黑" panose="020B0503020204020204" pitchFamily="34" charset="-122"/>
                <a:cs typeface="Calibri"/>
              </a:rPr>
              <a:t>估计，到 </a:t>
            </a:r>
            <a:r>
              <a:rPr lang="en-US" altLang="zh-CN" sz="1400" dirty="0">
                <a:latin typeface="微软雅黑" panose="020B0503020204020204" pitchFamily="34" charset="-122"/>
                <a:ea typeface="微软雅黑" panose="020B0503020204020204" pitchFamily="34" charset="-122"/>
                <a:cs typeface="Calibri"/>
              </a:rPr>
              <a:t>2017 </a:t>
            </a:r>
            <a:r>
              <a:rPr lang="zh-CN" altLang="en-US" sz="1400" dirty="0">
                <a:latin typeface="微软雅黑" panose="020B0503020204020204" pitchFamily="34" charset="-122"/>
                <a:ea typeface="微软雅黑" panose="020B0503020204020204" pitchFamily="34" charset="-122"/>
                <a:cs typeface="Calibri"/>
              </a:rPr>
              <a:t>年，超过</a:t>
            </a:r>
            <a:r>
              <a:rPr sz="1400" dirty="0">
                <a:latin typeface="微软雅黑" panose="020B0503020204020204" pitchFamily="34" charset="-122"/>
                <a:ea typeface="微软雅黑" panose="020B0503020204020204" pitchFamily="34" charset="-122"/>
                <a:cs typeface="Calibri"/>
              </a:rPr>
              <a:t> </a:t>
            </a:r>
            <a:r>
              <a:rPr sz="1400" dirty="0">
                <a:latin typeface="微软雅黑" panose="020B0503020204020204" pitchFamily="34" charset="-122"/>
                <a:ea typeface="微软雅黑" panose="020B0503020204020204" pitchFamily="34" charset="-122"/>
                <a:cs typeface="Calibri"/>
                <a:sym typeface="Gill Sans SemiBold"/>
              </a:rPr>
              <a:t>25% </a:t>
            </a:r>
            <a:r>
              <a:rPr lang="zh-CN" altLang="en-US" sz="1400" dirty="0">
                <a:latin typeface="微软雅黑" panose="020B0503020204020204" pitchFamily="34" charset="-122"/>
                <a:ea typeface="微软雅黑" panose="020B0503020204020204" pitchFamily="34" charset="-122"/>
                <a:cs typeface="Calibri"/>
                <a:sym typeface="Gill Sans SemiBold"/>
              </a:rPr>
              <a:t>的企业</a:t>
            </a:r>
            <a:r>
              <a:rPr lang="en-US" sz="1400" dirty="0">
                <a:latin typeface="微软雅黑" panose="020B0503020204020204" pitchFamily="34" charset="-122"/>
                <a:ea typeface="微软雅黑" panose="020B0503020204020204" pitchFamily="34" charset="-122"/>
                <a:cs typeface="Calibri"/>
                <a:sym typeface="Gill Sans SemiBold"/>
              </a:rPr>
              <a:t> </a:t>
            </a:r>
            <a:r>
              <a:rPr lang="zh-CN" altLang="en-US" sz="1400" dirty="0">
                <a:latin typeface="微软雅黑" panose="020B0503020204020204" pitchFamily="34" charset="-122"/>
                <a:ea typeface="微软雅黑" panose="020B0503020204020204" pitchFamily="34" charset="-122"/>
                <a:cs typeface="Calibri"/>
              </a:rPr>
              <a:t>将使用图数据库</a:t>
            </a:r>
            <a:r>
              <a:rPr lang="en-US" altLang="zh-CN" sz="1400" dirty="0">
                <a:latin typeface="微软雅黑" panose="020B0503020204020204" pitchFamily="34" charset="-122"/>
                <a:ea typeface="微软雅黑" panose="020B0503020204020204" pitchFamily="34" charset="-122"/>
                <a:cs typeface="Calibri"/>
              </a:rPr>
              <a:t>.</a:t>
            </a:r>
            <a:r>
              <a:rPr sz="1400" dirty="0">
                <a:latin typeface="微软雅黑" panose="020B0503020204020204" pitchFamily="34" charset="-122"/>
                <a:ea typeface="微软雅黑" panose="020B0503020204020204" pitchFamily="34" charset="-122"/>
                <a:cs typeface="Calibri"/>
              </a:rPr>
              <a:t>”</a:t>
            </a:r>
            <a:endParaRPr lang="en-US" sz="1400" dirty="0">
              <a:latin typeface="微软雅黑" panose="020B0503020204020204" pitchFamily="34" charset="-122"/>
              <a:ea typeface="微软雅黑" panose="020B0503020204020204" pitchFamily="34" charset="-122"/>
              <a:cs typeface="Calibri"/>
            </a:endParaRPr>
          </a:p>
        </p:txBody>
      </p:sp>
      <p:pic>
        <p:nvPicPr>
          <p:cNvPr id="122" name="droppedImage.png"/>
          <p:cNvPicPr/>
          <p:nvPr/>
        </p:nvPicPr>
        <p:blipFill>
          <a:blip r:embed="rId2" cstate="print">
            <a:extLst>
              <a:ext uri="{28A0092B-C50C-407E-A947-70E740481C1C}">
                <a14:useLocalDpi xmlns:a14="http://schemas.microsoft.com/office/drawing/2010/main"/>
              </a:ext>
            </a:extLst>
          </a:blip>
          <a:stretch>
            <a:fillRect/>
          </a:stretch>
        </p:blipFill>
        <p:spPr>
          <a:xfrm>
            <a:off x="4376087" y="1262054"/>
            <a:ext cx="1039360" cy="340221"/>
          </a:xfrm>
          <a:prstGeom prst="rect">
            <a:avLst/>
          </a:prstGeom>
          <a:ln w="12700">
            <a:miter lim="400000"/>
          </a:ln>
        </p:spPr>
      </p:pic>
      <p:pic>
        <p:nvPicPr>
          <p:cNvPr id="126" name="droppedImage.png"/>
          <p:cNvPicPr/>
          <p:nvPr/>
        </p:nvPicPr>
        <p:blipFill rotWithShape="1">
          <a:blip r:embed="rId3" cstate="print">
            <a:extLst>
              <a:ext uri="{28A0092B-C50C-407E-A947-70E740481C1C}">
                <a14:useLocalDpi xmlns:a14="http://schemas.microsoft.com/office/drawing/2010/main"/>
              </a:ext>
            </a:extLst>
          </a:blip>
          <a:srcRect/>
          <a:stretch/>
        </p:blipFill>
        <p:spPr>
          <a:xfrm>
            <a:off x="8138079" y="1284765"/>
            <a:ext cx="927204" cy="340221"/>
          </a:xfrm>
          <a:prstGeom prst="rect">
            <a:avLst/>
          </a:prstGeom>
        </p:spPr>
      </p:pic>
      <p:sp>
        <p:nvSpPr>
          <p:cNvPr id="3" name="TextBox 2"/>
          <p:cNvSpPr txBox="1"/>
          <p:nvPr/>
        </p:nvSpPr>
        <p:spPr>
          <a:xfrm>
            <a:off x="8121516" y="1628618"/>
            <a:ext cx="3375655" cy="338554"/>
          </a:xfrm>
          <a:prstGeom prst="rect">
            <a:avLst/>
          </a:prstGeom>
          <a:solidFill>
            <a:schemeClr val="bg1">
              <a:lumMod val="95000"/>
            </a:schemeClr>
          </a:solidFill>
        </p:spPr>
        <p:txBody>
          <a:bodyPr wrap="square" lIns="121920" tIns="60960" rIns="121920" bIns="60960" rtlCol="0">
            <a:spAutoFit/>
          </a:bodyPr>
          <a:lstStyle/>
          <a:p>
            <a:pPr lvl="0"/>
            <a:r>
              <a:rPr lang="en-US" sz="1400" dirty="0" smtClean="0">
                <a:latin typeface="微软雅黑" panose="020B0503020204020204" pitchFamily="34" charset="-122"/>
                <a:ea typeface="微软雅黑" panose="020B0503020204020204" pitchFamily="34" charset="-122"/>
                <a:cs typeface="Calibri"/>
              </a:rPr>
              <a:t>“</a:t>
            </a:r>
            <a:r>
              <a:rPr lang="en-US" sz="1400" dirty="0">
                <a:latin typeface="微软雅黑" panose="020B0503020204020204" pitchFamily="34" charset="-122"/>
                <a:ea typeface="微软雅黑" panose="020B0503020204020204" pitchFamily="34" charset="-122"/>
                <a:cs typeface="Calibri"/>
              </a:rPr>
              <a:t>Neo4j </a:t>
            </a:r>
            <a:r>
              <a:rPr lang="zh-CN" altLang="en-US" sz="1400" dirty="0">
                <a:latin typeface="微软雅黑" panose="020B0503020204020204" pitchFamily="34" charset="-122"/>
                <a:ea typeface="微软雅黑" panose="020B0503020204020204" pitchFamily="34" charset="-122"/>
                <a:cs typeface="Calibri"/>
              </a:rPr>
              <a:t>是当前市场图数据库的领袖</a:t>
            </a:r>
            <a:r>
              <a:rPr lang="en-US" sz="1400" dirty="0">
                <a:latin typeface="微软雅黑" panose="020B0503020204020204" pitchFamily="34" charset="-122"/>
                <a:ea typeface="微软雅黑" panose="020B0503020204020204" pitchFamily="34" charset="-122"/>
                <a:cs typeface="Calibri"/>
              </a:rPr>
              <a:t>.”</a:t>
            </a:r>
          </a:p>
        </p:txBody>
      </p:sp>
      <p:sp>
        <p:nvSpPr>
          <p:cNvPr id="4" name="TextBox 3"/>
          <p:cNvSpPr txBox="1"/>
          <p:nvPr/>
        </p:nvSpPr>
        <p:spPr>
          <a:xfrm>
            <a:off x="574286" y="1628618"/>
            <a:ext cx="3419884" cy="769441"/>
          </a:xfrm>
          <a:prstGeom prst="rect">
            <a:avLst/>
          </a:prstGeom>
          <a:solidFill>
            <a:schemeClr val="bg1">
              <a:lumMod val="95000"/>
            </a:schemeClr>
          </a:solidFill>
        </p:spPr>
        <p:txBody>
          <a:bodyPr wrap="square" lIns="121920" tIns="60960" rIns="121920" bIns="60960" rtlCol="0">
            <a:spAutoFit/>
          </a:bodyPr>
          <a:lstStyle/>
          <a:p>
            <a:r>
              <a:rPr lang="en-US"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对于在数据捕获设计之后，追求数据驱动运营和决策的组织而言，图分析可能是最有效的竞争优势</a:t>
            </a:r>
            <a:r>
              <a:rPr lang="en-US" sz="1400" dirty="0">
                <a:latin typeface="微软雅黑" panose="020B0503020204020204" pitchFamily="34" charset="-122"/>
                <a:ea typeface="微软雅黑" panose="020B0503020204020204" pitchFamily="34" charset="-122"/>
              </a:rPr>
              <a:t>.”</a:t>
            </a:r>
          </a:p>
        </p:txBody>
      </p:sp>
      <p:pic>
        <p:nvPicPr>
          <p:cNvPr id="11" name="droppedImage.png"/>
          <p:cNvPicPr/>
          <p:nvPr/>
        </p:nvPicPr>
        <p:blipFill>
          <a:blip r:embed="rId4" cstate="print">
            <a:extLst>
              <a:ext uri="{28A0092B-C50C-407E-A947-70E740481C1C}">
                <a14:useLocalDpi xmlns:a14="http://schemas.microsoft.com/office/drawing/2010/main"/>
              </a:ext>
            </a:extLst>
          </a:blip>
          <a:stretch>
            <a:fillRect/>
          </a:stretch>
        </p:blipFill>
        <p:spPr>
          <a:xfrm>
            <a:off x="573349" y="1284765"/>
            <a:ext cx="810233" cy="340221"/>
          </a:xfrm>
          <a:prstGeom prst="rect">
            <a:avLst/>
          </a:prstGeom>
        </p:spPr>
      </p:pic>
      <p:sp>
        <p:nvSpPr>
          <p:cNvPr id="36" name="Shape 121"/>
          <p:cNvSpPr txBox="1">
            <a:spLocks/>
          </p:cNvSpPr>
          <p:nvPr/>
        </p:nvSpPr>
        <p:spPr>
          <a:xfrm>
            <a:off x="61021" y="2640752"/>
            <a:ext cx="4235824" cy="648000"/>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5600" kern="1200">
                <a:solidFill>
                  <a:schemeClr val="tx1"/>
                </a:solidFill>
                <a:latin typeface="+mj-lt"/>
                <a:ea typeface="+mj-ea"/>
                <a:cs typeface="+mj-cs"/>
              </a:defRPr>
            </a:lvl1pPr>
          </a:lstStyle>
          <a:p>
            <a:pPr algn="l">
              <a:defRPr sz="1800"/>
            </a:pPr>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rPr>
              <a:t>Neo4j </a:t>
            </a: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获奖及头条报道</a:t>
            </a:r>
          </a:p>
        </p:txBody>
      </p:sp>
      <p:grpSp>
        <p:nvGrpSpPr>
          <p:cNvPr id="2" name="组合 1"/>
          <p:cNvGrpSpPr/>
          <p:nvPr/>
        </p:nvGrpSpPr>
        <p:grpSpPr>
          <a:xfrm>
            <a:off x="573349" y="3317746"/>
            <a:ext cx="10923822" cy="3258432"/>
            <a:chOff x="348000" y="3194254"/>
            <a:chExt cx="11496000" cy="3429105"/>
          </a:xfrm>
        </p:grpSpPr>
        <p:pic>
          <p:nvPicPr>
            <p:cNvPr id="30" name="droppedImage.png"/>
            <p:cNvPicPr/>
            <p:nvPr/>
          </p:nvPicPr>
          <p:blipFill>
            <a:blip r:embed="rId5" cstate="print">
              <a:extLst>
                <a:ext uri="{28A0092B-C50C-407E-A947-70E740481C1C}">
                  <a14:useLocalDpi xmlns:a14="http://schemas.microsoft.com/office/drawing/2010/main"/>
                </a:ext>
              </a:extLst>
            </a:blip>
            <a:stretch>
              <a:fillRect/>
            </a:stretch>
          </p:blipFill>
          <p:spPr>
            <a:xfrm>
              <a:off x="348000" y="3194254"/>
              <a:ext cx="1209816" cy="360000"/>
            </a:xfrm>
            <a:prstGeom prst="rect">
              <a:avLst/>
            </a:prstGeom>
            <a:ln w="12700">
              <a:miter lim="400000"/>
            </a:ln>
          </p:spPr>
        </p:pic>
        <p:sp>
          <p:nvSpPr>
            <p:cNvPr id="31" name="Shape 107"/>
            <p:cNvSpPr txBox="1">
              <a:spLocks/>
            </p:cNvSpPr>
            <p:nvPr/>
          </p:nvSpPr>
          <p:spPr>
            <a:xfrm>
              <a:off x="348000" y="3614286"/>
              <a:ext cx="3600000" cy="540000"/>
            </a:xfrm>
            <a:prstGeom prst="rect">
              <a:avLst/>
            </a:prstGeom>
            <a:solidFill>
              <a:schemeClr val="bg1">
                <a:lumMod val="95000"/>
              </a:schemeClr>
            </a:solidFill>
          </p:spPr>
          <p:txBody>
            <a:bodyPr vert="horz" lIns="121920" tIns="60960" rIns="121920" bIns="60960" rtlCol="0" anchor="t">
              <a:noAutofit/>
            </a:bodyPr>
            <a:lstStyle>
              <a:lvl1pPr marL="228600" indent="-228600" algn="l" defTabSz="457200" rtl="0" eaLnBrk="1" latinLnBrk="0" hangingPunct="1">
                <a:lnSpc>
                  <a:spcPct val="90000"/>
                </a:lnSpc>
                <a:spcBef>
                  <a:spcPts val="500"/>
                </a:spcBef>
                <a:buClr>
                  <a:schemeClr val="accent2"/>
                </a:buClr>
                <a:buFont typeface="Arial"/>
                <a:buChar char="•"/>
                <a:defRPr sz="2200" kern="1200">
                  <a:solidFill>
                    <a:schemeClr val="tx1">
                      <a:lumMod val="65000"/>
                      <a:lumOff val="35000"/>
                    </a:schemeClr>
                  </a:solidFill>
                  <a:latin typeface="Calibri"/>
                  <a:ea typeface="+mn-ea"/>
                  <a:cs typeface="Calibri"/>
                </a:defRPr>
              </a:lvl1pPr>
              <a:lvl2pPr marL="517525" indent="-230188" algn="l" defTabSz="457200" rtl="0" eaLnBrk="1" latinLnBrk="0" hangingPunct="1">
                <a:lnSpc>
                  <a:spcPct val="90000"/>
                </a:lnSpc>
                <a:spcBef>
                  <a:spcPts val="500"/>
                </a:spcBef>
                <a:buClr>
                  <a:srgbClr val="69B445"/>
                </a:buClr>
                <a:buFont typeface="Arial"/>
                <a:buChar char="•"/>
                <a:defRPr sz="2000" kern="1200">
                  <a:solidFill>
                    <a:schemeClr val="tx1">
                      <a:lumMod val="65000"/>
                      <a:lumOff val="35000"/>
                    </a:schemeClr>
                  </a:solidFill>
                  <a:latin typeface="Calibri"/>
                  <a:ea typeface="+mn-ea"/>
                  <a:cs typeface="Calibri"/>
                </a:defRPr>
              </a:lvl2pPr>
              <a:lvl3pPr marL="798513" indent="-228600" algn="l" defTabSz="457200" rtl="0" eaLnBrk="1" latinLnBrk="0" hangingPunct="1">
                <a:lnSpc>
                  <a:spcPct val="90000"/>
                </a:lnSpc>
                <a:spcBef>
                  <a:spcPts val="500"/>
                </a:spcBef>
                <a:buClr>
                  <a:srgbClr val="69B445"/>
                </a:buClr>
                <a:buFont typeface="Arial"/>
                <a:buChar char="•"/>
                <a:defRPr sz="1800" kern="1200">
                  <a:solidFill>
                    <a:schemeClr val="tx1">
                      <a:lumMod val="50000"/>
                      <a:lumOff val="50000"/>
                    </a:schemeClr>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293354">
                <a:spcBef>
                  <a:spcPts val="267"/>
                </a:spcBef>
                <a:buNone/>
                <a:defRPr sz="1800"/>
              </a:pPr>
              <a:r>
                <a:rPr lang="zh-CN" altLang="en-US" sz="1400" dirty="0">
                  <a:solidFill>
                    <a:schemeClr val="tx1"/>
                  </a:solidFill>
                  <a:latin typeface="微软雅黑" panose="020B0503020204020204" pitchFamily="34" charset="-122"/>
                  <a:ea typeface="微软雅黑" panose="020B0503020204020204" pitchFamily="34" charset="-122"/>
                </a:rPr>
                <a:t>年度技术 </a:t>
              </a:r>
              <a:r>
                <a:rPr lang="en-US" altLang="zh-CN" sz="1400" i="1" dirty="0">
                  <a:solidFill>
                    <a:schemeClr val="bg1">
                      <a:lumMod val="50000"/>
                    </a:schemeClr>
                  </a:solidFill>
                  <a:latin typeface="微软雅黑" panose="020B0503020204020204" pitchFamily="34" charset="-122"/>
                  <a:ea typeface="微软雅黑" panose="020B0503020204020204" pitchFamily="34" charset="-122"/>
                </a:rPr>
                <a:t>2013 </a:t>
              </a:r>
              <a:r>
                <a:rPr lang="en-US" altLang="zh-CN" sz="1400" i="1" dirty="0" smtClean="0">
                  <a:solidFill>
                    <a:schemeClr val="bg1">
                      <a:lumMod val="50000"/>
                    </a:schemeClr>
                  </a:solidFill>
                  <a:latin typeface="微软雅黑" panose="020B0503020204020204" pitchFamily="34" charset="-122"/>
                  <a:ea typeface="微软雅黑" panose="020B0503020204020204" pitchFamily="34" charset="-122"/>
                </a:rPr>
                <a:t>2014 2015 2016</a:t>
              </a:r>
              <a:endParaRPr lang="en-US" sz="1400" i="1" dirty="0">
                <a:solidFill>
                  <a:schemeClr val="bg1">
                    <a:lumMod val="50000"/>
                  </a:schemeClr>
                </a:solidFill>
                <a:latin typeface="微软雅黑" panose="020B0503020204020204" pitchFamily="34" charset="-122"/>
                <a:ea typeface="微软雅黑" panose="020B0503020204020204" pitchFamily="34" charset="-122"/>
              </a:endParaRPr>
            </a:p>
            <a:p>
              <a:pPr marL="0" indent="0" defTabSz="293354">
                <a:spcBef>
                  <a:spcPts val="267"/>
                </a:spcBef>
                <a:buNone/>
                <a:defRPr sz="1800"/>
              </a:pPr>
              <a:r>
                <a:rPr lang="zh-CN" altLang="en-US" sz="1400" dirty="0">
                  <a:solidFill>
                    <a:schemeClr val="tx1"/>
                  </a:solidFill>
                  <a:latin typeface="微软雅黑" panose="020B0503020204020204" pitchFamily="34" charset="-122"/>
                  <a:ea typeface="微软雅黑" panose="020B0503020204020204" pitchFamily="34" charset="-122"/>
                </a:rPr>
                <a:t>博西大数据奖 </a:t>
              </a:r>
              <a:r>
                <a:rPr lang="en-US" altLang="zh-CN" sz="1400" i="1" dirty="0">
                  <a:solidFill>
                    <a:srgbClr val="7F7F7F"/>
                  </a:solidFill>
                  <a:latin typeface="微软雅黑" panose="020B0503020204020204" pitchFamily="34" charset="-122"/>
                  <a:ea typeface="微软雅黑" panose="020B0503020204020204" pitchFamily="34" charset="-122"/>
                </a:rPr>
                <a:t>2013</a:t>
              </a:r>
              <a:endParaRPr lang="en-US" sz="1400" i="1" dirty="0">
                <a:solidFill>
                  <a:srgbClr val="7F7F7F"/>
                </a:solidFill>
                <a:latin typeface="微软雅黑" panose="020B0503020204020204" pitchFamily="34" charset="-122"/>
                <a:ea typeface="微软雅黑" panose="020B0503020204020204" pitchFamily="34" charset="-122"/>
              </a:endParaRPr>
            </a:p>
          </p:txBody>
        </p:sp>
        <p:sp>
          <p:nvSpPr>
            <p:cNvPr id="32" name="Shape 107"/>
            <p:cNvSpPr txBox="1">
              <a:spLocks/>
            </p:cNvSpPr>
            <p:nvPr/>
          </p:nvSpPr>
          <p:spPr>
            <a:xfrm>
              <a:off x="348000" y="4676381"/>
              <a:ext cx="3600000" cy="540000"/>
            </a:xfrm>
            <a:prstGeom prst="rect">
              <a:avLst/>
            </a:prstGeom>
            <a:solidFill>
              <a:schemeClr val="bg1">
                <a:lumMod val="95000"/>
              </a:schemeClr>
            </a:solidFill>
            <a:ln>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293354">
                <a:lnSpc>
                  <a:spcPct val="100000"/>
                </a:lnSpc>
                <a:spcBef>
                  <a:spcPts val="267"/>
                </a:spcBef>
                <a:buFont typeface="Arial" panose="020B0604020202020204" pitchFamily="34" charset="0"/>
                <a:buNone/>
                <a:defRPr sz="1800"/>
              </a:pPr>
              <a:r>
                <a:rPr lang="en-US" sz="1400" dirty="0" smtClean="0">
                  <a:latin typeface="微软雅黑" panose="020B0503020204020204" pitchFamily="34" charset="-122"/>
                  <a:ea typeface="微软雅黑" panose="020B0503020204020204" pitchFamily="34" charset="-122"/>
                </a:rPr>
                <a:t>ODBMS </a:t>
              </a:r>
              <a:r>
                <a:rPr lang="zh-CN" altLang="en-US" sz="1400" dirty="0" smtClean="0">
                  <a:latin typeface="微软雅黑" panose="020B0503020204020204" pitchFamily="34" charset="-122"/>
                  <a:ea typeface="微软雅黑" panose="020B0503020204020204" pitchFamily="34" charset="-122"/>
                </a:rPr>
                <a:t>魔力象限 </a:t>
              </a:r>
              <a:r>
                <a:rPr lang="en-US" sz="1400" i="1" dirty="0" smtClean="0">
                  <a:solidFill>
                    <a:schemeClr val="bg1">
                      <a:lumMod val="50000"/>
                    </a:schemeClr>
                  </a:solidFill>
                  <a:latin typeface="微软雅黑" panose="020B0503020204020204" pitchFamily="34" charset="-122"/>
                  <a:ea typeface="微软雅黑" panose="020B0503020204020204" pitchFamily="34" charset="-122"/>
                </a:rPr>
                <a:t>2014</a:t>
              </a:r>
              <a:endParaRPr lang="en-US" sz="1400" i="1" dirty="0" smtClean="0">
                <a:latin typeface="微软雅黑" panose="020B0503020204020204" pitchFamily="34" charset="-122"/>
                <a:ea typeface="微软雅黑" panose="020B0503020204020204" pitchFamily="34" charset="-122"/>
              </a:endParaRPr>
            </a:p>
            <a:p>
              <a:pPr marL="0" indent="0" defTabSz="293354">
                <a:lnSpc>
                  <a:spcPct val="100000"/>
                </a:lnSpc>
                <a:spcBef>
                  <a:spcPts val="267"/>
                </a:spcBef>
                <a:buFont typeface="Arial" panose="020B0604020202020204" pitchFamily="34" charset="0"/>
                <a:buNone/>
                <a:defRPr sz="1800"/>
              </a:pPr>
              <a:r>
                <a:rPr lang="en-US" sz="1400" dirty="0" smtClean="0">
                  <a:latin typeface="微软雅黑" panose="020B0503020204020204" pitchFamily="34" charset="-122"/>
                  <a:ea typeface="微软雅黑" panose="020B0503020204020204" pitchFamily="34" charset="-122"/>
                </a:rPr>
                <a:t>Who’s Who in NOSQL DBMSs   </a:t>
              </a:r>
              <a:r>
                <a:rPr lang="en-US" sz="1400" i="1" dirty="0" smtClean="0">
                  <a:solidFill>
                    <a:srgbClr val="7F7F7F"/>
                  </a:solidFill>
                  <a:latin typeface="微软雅黑" panose="020B0503020204020204" pitchFamily="34" charset="-122"/>
                  <a:ea typeface="微软雅黑" panose="020B0503020204020204" pitchFamily="34" charset="-122"/>
                </a:rPr>
                <a:t>2013</a:t>
              </a:r>
              <a:endParaRPr lang="en-US" sz="1400" dirty="0">
                <a:latin typeface="微软雅黑" panose="020B0503020204020204" pitchFamily="34" charset="-122"/>
                <a:ea typeface="微软雅黑" panose="020B0503020204020204" pitchFamily="34" charset="-122"/>
              </a:endParaRPr>
            </a:p>
          </p:txBody>
        </p:sp>
        <p:pic>
          <p:nvPicPr>
            <p:cNvPr id="33" name="droppedImage.png"/>
            <p:cNvPicPr/>
            <p:nvPr/>
          </p:nvPicPr>
          <p:blipFill>
            <a:blip r:embed="rId4" cstate="print">
              <a:extLst>
                <a:ext uri="{28A0092B-C50C-407E-A947-70E740481C1C}">
                  <a14:useLocalDpi xmlns:a14="http://schemas.microsoft.com/office/drawing/2010/main"/>
                </a:ext>
              </a:extLst>
            </a:blip>
            <a:stretch>
              <a:fillRect/>
            </a:stretch>
          </p:blipFill>
          <p:spPr>
            <a:xfrm>
              <a:off x="348000" y="4256191"/>
              <a:ext cx="1027104" cy="360000"/>
            </a:xfrm>
            <a:prstGeom prst="rect">
              <a:avLst/>
            </a:prstGeom>
            <a:ln w="12700">
              <a:miter lim="400000"/>
            </a:ln>
          </p:spPr>
        </p:pic>
        <p:pic>
          <p:nvPicPr>
            <p:cNvPr id="34" name="droppedImage.png"/>
            <p:cNvPicPr/>
            <p:nvPr/>
          </p:nvPicPr>
          <p:blipFill>
            <a:blip r:embed="rId6">
              <a:extLst/>
            </a:blip>
            <a:stretch>
              <a:fillRect/>
            </a:stretch>
          </p:blipFill>
          <p:spPr>
            <a:xfrm>
              <a:off x="348000" y="5318097"/>
              <a:ext cx="1330478" cy="542345"/>
            </a:xfrm>
            <a:prstGeom prst="rect">
              <a:avLst/>
            </a:prstGeom>
            <a:ln w="12700">
              <a:miter lim="400000"/>
            </a:ln>
          </p:spPr>
        </p:pic>
        <p:sp>
          <p:nvSpPr>
            <p:cNvPr id="35" name="Shape 107"/>
            <p:cNvSpPr txBox="1">
              <a:spLocks/>
            </p:cNvSpPr>
            <p:nvPr/>
          </p:nvSpPr>
          <p:spPr>
            <a:xfrm>
              <a:off x="348000" y="5840277"/>
              <a:ext cx="3600000" cy="783082"/>
            </a:xfrm>
            <a:prstGeom prst="rect">
              <a:avLst/>
            </a:prstGeom>
            <a:solidFill>
              <a:schemeClr val="bg1">
                <a:lumMod val="95000"/>
              </a:schemeClr>
            </a:solidFill>
          </p:spPr>
          <p:txBody>
            <a:bodyPr vert="horz" lIns="121920" tIns="60960" rIns="121920" bIns="60960" rtlCol="0">
              <a:noAutofit/>
            </a:bodyPr>
            <a:lstStyle>
              <a:lvl1pPr marL="228600" indent="-228600" algn="l" defTabSz="457200" rtl="0" eaLnBrk="1" latinLnBrk="0" hangingPunct="1">
                <a:lnSpc>
                  <a:spcPct val="90000"/>
                </a:lnSpc>
                <a:spcBef>
                  <a:spcPts val="500"/>
                </a:spcBef>
                <a:buClr>
                  <a:schemeClr val="accent2"/>
                </a:buClr>
                <a:buFont typeface="Arial"/>
                <a:buChar char="•"/>
                <a:defRPr sz="2200" kern="1200">
                  <a:solidFill>
                    <a:schemeClr val="tx1">
                      <a:lumMod val="65000"/>
                      <a:lumOff val="35000"/>
                    </a:schemeClr>
                  </a:solidFill>
                  <a:latin typeface="Calibri"/>
                  <a:ea typeface="+mn-ea"/>
                  <a:cs typeface="Calibri"/>
                </a:defRPr>
              </a:lvl1pPr>
              <a:lvl2pPr marL="517525" indent="-230188" algn="l" defTabSz="457200" rtl="0" eaLnBrk="1" latinLnBrk="0" hangingPunct="1">
                <a:lnSpc>
                  <a:spcPct val="90000"/>
                </a:lnSpc>
                <a:spcBef>
                  <a:spcPts val="500"/>
                </a:spcBef>
                <a:buClr>
                  <a:srgbClr val="69B445"/>
                </a:buClr>
                <a:buFont typeface="Arial"/>
                <a:buChar char="•"/>
                <a:defRPr sz="2000" kern="1200">
                  <a:solidFill>
                    <a:schemeClr val="tx1">
                      <a:lumMod val="65000"/>
                      <a:lumOff val="35000"/>
                    </a:schemeClr>
                  </a:solidFill>
                  <a:latin typeface="Calibri"/>
                  <a:ea typeface="+mn-ea"/>
                  <a:cs typeface="Calibri"/>
                </a:defRPr>
              </a:lvl2pPr>
              <a:lvl3pPr marL="798513" indent="-228600" algn="l" defTabSz="457200" rtl="0" eaLnBrk="1" latinLnBrk="0" hangingPunct="1">
                <a:lnSpc>
                  <a:spcPct val="90000"/>
                </a:lnSpc>
                <a:spcBef>
                  <a:spcPts val="500"/>
                </a:spcBef>
                <a:buClr>
                  <a:srgbClr val="69B445"/>
                </a:buClr>
                <a:buFont typeface="Arial"/>
                <a:buChar char="•"/>
                <a:defRPr sz="1800" kern="1200">
                  <a:solidFill>
                    <a:schemeClr val="tx1">
                      <a:lumMod val="50000"/>
                      <a:lumOff val="50000"/>
                    </a:schemeClr>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293354">
                <a:spcBef>
                  <a:spcPts val="1172"/>
                </a:spcBef>
                <a:buNone/>
                <a:defRPr sz="1800"/>
              </a:pPr>
              <a:r>
                <a:rPr lang="en-US" sz="1400" dirty="0" err="1">
                  <a:solidFill>
                    <a:srgbClr val="404040"/>
                  </a:solidFill>
                  <a:latin typeface="微软雅黑" panose="020B0503020204020204" pitchFamily="34" charset="-122"/>
                  <a:ea typeface="微软雅黑" panose="020B0503020204020204" pitchFamily="34" charset="-122"/>
                </a:rPr>
                <a:t>Neo's</a:t>
              </a:r>
              <a:r>
                <a:rPr lang="en-US" sz="1400" dirty="0">
                  <a:solidFill>
                    <a:srgbClr val="404040"/>
                  </a:solidFill>
                  <a:latin typeface="微软雅黑" panose="020B0503020204020204" pitchFamily="34" charset="-122"/>
                  <a:ea typeface="微软雅黑" panose="020B0503020204020204" pitchFamily="34" charset="-122"/>
                </a:rPr>
                <a:t> </a:t>
              </a:r>
              <a:r>
                <a:rPr lang="en-US" sz="1400" dirty="0" err="1">
                  <a:solidFill>
                    <a:srgbClr val="404040"/>
                  </a:solidFill>
                  <a:latin typeface="微软雅黑" panose="020B0503020204020204" pitchFamily="34" charset="-122"/>
                  <a:ea typeface="微软雅黑" panose="020B0503020204020204" pitchFamily="34" charset="-122"/>
                </a:rPr>
                <a:t>GraphConnect</a:t>
              </a:r>
              <a:r>
                <a:rPr lang="en-US" sz="1400" dirty="0">
                  <a:solidFill>
                    <a:srgbClr val="404040"/>
                  </a:solidFill>
                  <a:latin typeface="微软雅黑" panose="020B0503020204020204" pitchFamily="34" charset="-122"/>
                  <a:ea typeface="微软雅黑" panose="020B0503020204020204" pitchFamily="34" charset="-122"/>
                </a:rPr>
                <a:t> shows graph databases coming into their own Matt </a:t>
              </a:r>
              <a:r>
                <a:rPr lang="en-US" sz="1400" dirty="0" err="1">
                  <a:solidFill>
                    <a:srgbClr val="404040"/>
                  </a:solidFill>
                  <a:latin typeface="微软雅黑" panose="020B0503020204020204" pitchFamily="34" charset="-122"/>
                  <a:ea typeface="微软雅黑" panose="020B0503020204020204" pitchFamily="34" charset="-122"/>
                </a:rPr>
                <a:t>Aslett</a:t>
              </a:r>
              <a:r>
                <a:rPr lang="en-US" sz="1400" dirty="0">
                  <a:latin typeface="微软雅黑" panose="020B0503020204020204" pitchFamily="34" charset="-122"/>
                  <a:ea typeface="微软雅黑" panose="020B0503020204020204" pitchFamily="34" charset="-122"/>
                </a:rPr>
                <a:t>   </a:t>
              </a:r>
              <a:r>
                <a:rPr lang="en-US" sz="1400" i="1" dirty="0">
                  <a:solidFill>
                    <a:srgbClr val="7F7F7F"/>
                  </a:solidFill>
                  <a:latin typeface="微软雅黑" panose="020B0503020204020204" pitchFamily="34" charset="-122"/>
                  <a:ea typeface="微软雅黑" panose="020B0503020204020204" pitchFamily="34" charset="-122"/>
                </a:rPr>
                <a:t>2013</a:t>
              </a:r>
              <a:endParaRPr lang="en-US" sz="1400" dirty="0">
                <a:latin typeface="微软雅黑" panose="020B0503020204020204" pitchFamily="34" charset="-122"/>
                <a:ea typeface="微软雅黑" panose="020B0503020204020204" pitchFamily="34" charset="-122"/>
              </a:endParaRPr>
            </a:p>
          </p:txBody>
        </p:sp>
        <p:pic>
          <p:nvPicPr>
            <p:cNvPr id="37" name="droppedImage.png"/>
            <p:cNvPicPr/>
            <p:nvPr/>
          </p:nvPicPr>
          <p:blipFill>
            <a:blip r:embed="rId7" cstate="print">
              <a:extLst>
                <a:ext uri="{28A0092B-C50C-407E-A947-70E740481C1C}">
                  <a14:useLocalDpi xmlns:a14="http://schemas.microsoft.com/office/drawing/2010/main"/>
                </a:ext>
              </a:extLst>
            </a:blip>
            <a:stretch>
              <a:fillRect/>
            </a:stretch>
          </p:blipFill>
          <p:spPr>
            <a:xfrm>
              <a:off x="4296000" y="5318097"/>
              <a:ext cx="791298" cy="674304"/>
            </a:xfrm>
            <a:prstGeom prst="rect">
              <a:avLst/>
            </a:prstGeom>
            <a:ln w="12700">
              <a:miter lim="400000"/>
            </a:ln>
          </p:spPr>
        </p:pic>
        <p:pic>
          <p:nvPicPr>
            <p:cNvPr id="38" name="droppedImage.png"/>
            <p:cNvPicPr/>
            <p:nvPr/>
          </p:nvPicPr>
          <p:blipFill>
            <a:blip r:embed="rId8">
              <a:extLst/>
            </a:blip>
            <a:stretch>
              <a:fillRect/>
            </a:stretch>
          </p:blipFill>
          <p:spPr>
            <a:xfrm>
              <a:off x="4296000" y="4256191"/>
              <a:ext cx="849279" cy="360000"/>
            </a:xfrm>
            <a:prstGeom prst="rect">
              <a:avLst/>
            </a:prstGeom>
            <a:ln w="12700">
              <a:miter lim="400000"/>
            </a:ln>
          </p:spPr>
        </p:pic>
        <p:pic>
          <p:nvPicPr>
            <p:cNvPr id="39" name="droppedImage.png"/>
            <p:cNvPicPr/>
            <p:nvPr/>
          </p:nvPicPr>
          <p:blipFill>
            <a:blip r:embed="rId9" cstate="print">
              <a:extLst>
                <a:ext uri="{28A0092B-C50C-407E-A947-70E740481C1C}">
                  <a14:useLocalDpi xmlns:a14="http://schemas.microsoft.com/office/drawing/2010/main"/>
                </a:ext>
              </a:extLst>
            </a:blip>
            <a:stretch>
              <a:fillRect/>
            </a:stretch>
          </p:blipFill>
          <p:spPr>
            <a:xfrm>
              <a:off x="4296000" y="3194254"/>
              <a:ext cx="1404000" cy="360000"/>
            </a:xfrm>
            <a:prstGeom prst="rect">
              <a:avLst/>
            </a:prstGeom>
            <a:ln w="12700">
              <a:miter lim="400000"/>
            </a:ln>
          </p:spPr>
        </p:pic>
        <p:sp>
          <p:nvSpPr>
            <p:cNvPr id="40" name="Shape 107"/>
            <p:cNvSpPr txBox="1">
              <a:spLocks/>
            </p:cNvSpPr>
            <p:nvPr/>
          </p:nvSpPr>
          <p:spPr>
            <a:xfrm>
              <a:off x="4296000" y="3614285"/>
              <a:ext cx="3600000" cy="540000"/>
            </a:xfrm>
            <a:prstGeom prst="rect">
              <a:avLst/>
            </a:prstGeom>
            <a:solidFill>
              <a:schemeClr val="bg1">
                <a:lumMod val="95000"/>
              </a:schemeClr>
            </a:solidFill>
          </p:spPr>
          <p:txBody>
            <a:bodyPr vert="horz" lIns="121920" tIns="60960" rIns="121920" bIns="60960" rtlCol="0" anchor="t">
              <a:noAutofit/>
            </a:bodyPr>
            <a:lstStyle>
              <a:lvl1pPr marL="228600" indent="-228600" algn="l" defTabSz="457200" rtl="0" eaLnBrk="1" latinLnBrk="0" hangingPunct="1">
                <a:lnSpc>
                  <a:spcPct val="90000"/>
                </a:lnSpc>
                <a:spcBef>
                  <a:spcPts val="500"/>
                </a:spcBef>
                <a:buClr>
                  <a:schemeClr val="accent2"/>
                </a:buClr>
                <a:buFont typeface="Arial"/>
                <a:buChar char="•"/>
                <a:defRPr sz="2200" kern="1200">
                  <a:solidFill>
                    <a:schemeClr val="tx1">
                      <a:lumMod val="65000"/>
                      <a:lumOff val="35000"/>
                    </a:schemeClr>
                  </a:solidFill>
                  <a:latin typeface="Calibri"/>
                  <a:ea typeface="+mn-ea"/>
                  <a:cs typeface="Calibri"/>
                </a:defRPr>
              </a:lvl1pPr>
              <a:lvl2pPr marL="517525" indent="-230188" algn="l" defTabSz="457200" rtl="0" eaLnBrk="1" latinLnBrk="0" hangingPunct="1">
                <a:lnSpc>
                  <a:spcPct val="90000"/>
                </a:lnSpc>
                <a:spcBef>
                  <a:spcPts val="500"/>
                </a:spcBef>
                <a:buClr>
                  <a:srgbClr val="69B445"/>
                </a:buClr>
                <a:buFont typeface="Arial"/>
                <a:buChar char="•"/>
                <a:defRPr sz="2000" kern="1200">
                  <a:solidFill>
                    <a:schemeClr val="tx1">
                      <a:lumMod val="65000"/>
                      <a:lumOff val="35000"/>
                    </a:schemeClr>
                  </a:solidFill>
                  <a:latin typeface="Calibri"/>
                  <a:ea typeface="+mn-ea"/>
                  <a:cs typeface="Calibri"/>
                </a:defRPr>
              </a:lvl2pPr>
              <a:lvl3pPr marL="798513" indent="-228600" algn="l" defTabSz="457200" rtl="0" eaLnBrk="1" latinLnBrk="0" hangingPunct="1">
                <a:lnSpc>
                  <a:spcPct val="90000"/>
                </a:lnSpc>
                <a:spcBef>
                  <a:spcPts val="500"/>
                </a:spcBef>
                <a:buClr>
                  <a:srgbClr val="69B445"/>
                </a:buClr>
                <a:buFont typeface="Arial"/>
                <a:buChar char="•"/>
                <a:defRPr sz="1800" kern="1200">
                  <a:solidFill>
                    <a:schemeClr val="tx1">
                      <a:lumMod val="50000"/>
                      <a:lumOff val="50000"/>
                    </a:schemeClr>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293354">
                <a:spcBef>
                  <a:spcPts val="267"/>
                </a:spcBef>
                <a:buNone/>
                <a:defRPr sz="1800"/>
              </a:pPr>
              <a:r>
                <a:rPr lang="zh-CN" altLang="en-US" sz="1400" dirty="0">
                  <a:solidFill>
                    <a:srgbClr val="404040"/>
                  </a:solidFill>
                  <a:latin typeface="微软雅黑" panose="020B0503020204020204" pitchFamily="34" charset="-122"/>
                  <a:ea typeface="微软雅黑" panose="020B0503020204020204" pitchFamily="34" charset="-122"/>
                </a:rPr>
                <a:t>数据领域中最重要的 </a:t>
              </a:r>
              <a:r>
                <a:rPr lang="en-US" sz="1400" dirty="0">
                  <a:solidFill>
                    <a:srgbClr val="404040"/>
                  </a:solidFill>
                  <a:latin typeface="微软雅黑" panose="020B0503020204020204" pitchFamily="34" charset="-122"/>
                  <a:ea typeface="微软雅黑" panose="020B0503020204020204" pitchFamily="34" charset="-122"/>
                </a:rPr>
                <a:t>100 </a:t>
              </a:r>
              <a:r>
                <a:rPr lang="zh-CN" altLang="en-US" sz="1400" dirty="0">
                  <a:solidFill>
                    <a:srgbClr val="404040"/>
                  </a:solidFill>
                  <a:latin typeface="微软雅黑" panose="020B0503020204020204" pitchFamily="34" charset="-122"/>
                  <a:ea typeface="微软雅黑" panose="020B0503020204020204" pitchFamily="34" charset="-122"/>
                </a:rPr>
                <a:t>家公司</a:t>
              </a:r>
              <a:r>
                <a:rPr lang="en-US" sz="1400" dirty="0">
                  <a:solidFill>
                    <a:srgbClr val="404040"/>
                  </a:solidFill>
                  <a:latin typeface="微软雅黑" panose="020B0503020204020204" pitchFamily="34" charset="-122"/>
                  <a:ea typeface="微软雅黑" panose="020B0503020204020204" pitchFamily="34" charset="-122"/>
                </a:rPr>
                <a:t> </a:t>
              </a:r>
              <a:r>
                <a:rPr lang="en-US" altLang="zh-CN" sz="1400" i="1" dirty="0" smtClean="0">
                  <a:solidFill>
                    <a:srgbClr val="7F7F7F"/>
                  </a:solidFill>
                  <a:latin typeface="微软雅黑" panose="020B0503020204020204" pitchFamily="34" charset="-122"/>
                  <a:ea typeface="微软雅黑" panose="020B0503020204020204" pitchFamily="34" charset="-122"/>
                </a:rPr>
                <a:t>2016</a:t>
              </a:r>
              <a:endParaRPr lang="en-US" sz="1400" dirty="0">
                <a:latin typeface="微软雅黑" panose="020B0503020204020204" pitchFamily="34" charset="-122"/>
                <a:ea typeface="微软雅黑" panose="020B0503020204020204" pitchFamily="34" charset="-122"/>
              </a:endParaRPr>
            </a:p>
          </p:txBody>
        </p:sp>
        <p:sp>
          <p:nvSpPr>
            <p:cNvPr id="41" name="Shape 107"/>
            <p:cNvSpPr txBox="1">
              <a:spLocks/>
            </p:cNvSpPr>
            <p:nvPr/>
          </p:nvSpPr>
          <p:spPr>
            <a:xfrm>
              <a:off x="4296000" y="4676381"/>
              <a:ext cx="3600000" cy="540000"/>
            </a:xfrm>
            <a:prstGeom prst="rect">
              <a:avLst/>
            </a:prstGeom>
            <a:solidFill>
              <a:schemeClr val="bg1">
                <a:lumMod val="95000"/>
              </a:schemeClr>
            </a:solidFill>
          </p:spPr>
          <p:txBody>
            <a:bodyPr vert="horz" lIns="121920" tIns="60960" rIns="121920" bIns="60960" rtlCol="0" anchor="t">
              <a:noAutofit/>
            </a:bodyPr>
            <a:lstStyle>
              <a:lvl1pPr marL="228600" indent="-228600" algn="l" defTabSz="457200" rtl="0" eaLnBrk="1" latinLnBrk="0" hangingPunct="1">
                <a:lnSpc>
                  <a:spcPct val="90000"/>
                </a:lnSpc>
                <a:spcBef>
                  <a:spcPts val="500"/>
                </a:spcBef>
                <a:buClr>
                  <a:schemeClr val="accent2"/>
                </a:buClr>
                <a:buFont typeface="Arial"/>
                <a:buChar char="•"/>
                <a:defRPr sz="2200" kern="1200">
                  <a:solidFill>
                    <a:schemeClr val="tx1">
                      <a:lumMod val="65000"/>
                      <a:lumOff val="35000"/>
                    </a:schemeClr>
                  </a:solidFill>
                  <a:latin typeface="Calibri"/>
                  <a:ea typeface="+mn-ea"/>
                  <a:cs typeface="Calibri"/>
                </a:defRPr>
              </a:lvl1pPr>
              <a:lvl2pPr marL="517525" indent="-230188" algn="l" defTabSz="457200" rtl="0" eaLnBrk="1" latinLnBrk="0" hangingPunct="1">
                <a:lnSpc>
                  <a:spcPct val="90000"/>
                </a:lnSpc>
                <a:spcBef>
                  <a:spcPts val="500"/>
                </a:spcBef>
                <a:buClr>
                  <a:srgbClr val="69B445"/>
                </a:buClr>
                <a:buFont typeface="Arial"/>
                <a:buChar char="•"/>
                <a:defRPr sz="2000" kern="1200">
                  <a:solidFill>
                    <a:schemeClr val="tx1">
                      <a:lumMod val="65000"/>
                      <a:lumOff val="35000"/>
                    </a:schemeClr>
                  </a:solidFill>
                  <a:latin typeface="Calibri"/>
                  <a:ea typeface="+mn-ea"/>
                  <a:cs typeface="Calibri"/>
                </a:defRPr>
              </a:lvl2pPr>
              <a:lvl3pPr marL="798513" indent="-228600" algn="l" defTabSz="457200" rtl="0" eaLnBrk="1" latinLnBrk="0" hangingPunct="1">
                <a:lnSpc>
                  <a:spcPct val="90000"/>
                </a:lnSpc>
                <a:spcBef>
                  <a:spcPts val="500"/>
                </a:spcBef>
                <a:buClr>
                  <a:srgbClr val="69B445"/>
                </a:buClr>
                <a:buFont typeface="Arial"/>
                <a:buChar char="•"/>
                <a:defRPr sz="1800" kern="1200">
                  <a:solidFill>
                    <a:schemeClr val="tx1">
                      <a:lumMod val="50000"/>
                      <a:lumOff val="50000"/>
                    </a:schemeClr>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293354">
                <a:spcBef>
                  <a:spcPts val="267"/>
                </a:spcBef>
                <a:buNone/>
                <a:defRPr sz="1800"/>
              </a:pPr>
              <a:r>
                <a:rPr lang="zh-CN" altLang="en-US" sz="1400" dirty="0">
                  <a:solidFill>
                    <a:srgbClr val="404040"/>
                  </a:solidFill>
                  <a:latin typeface="微软雅黑" panose="020B0503020204020204" pitchFamily="34" charset="-122"/>
                  <a:ea typeface="微软雅黑" panose="020B0503020204020204" pitchFamily="34" charset="-122"/>
                </a:rPr>
                <a:t>数据管理领域中大数据</a:t>
              </a:r>
              <a:r>
                <a:rPr lang="en-US" sz="1400" dirty="0">
                  <a:solidFill>
                    <a:srgbClr val="404040"/>
                  </a:solidFill>
                  <a:latin typeface="微软雅黑" panose="020B0503020204020204" pitchFamily="34" charset="-122"/>
                  <a:ea typeface="微软雅黑" panose="020B0503020204020204" pitchFamily="34" charset="-122"/>
                </a:rPr>
                <a:t> 100</a:t>
              </a:r>
              <a:r>
                <a:rPr lang="en-US" sz="1400" dirty="0">
                  <a:latin typeface="微软雅黑" panose="020B0503020204020204" pitchFamily="34" charset="-122"/>
                  <a:ea typeface="微软雅黑" panose="020B0503020204020204" pitchFamily="34" charset="-122"/>
                </a:rPr>
                <a:t>   </a:t>
              </a:r>
              <a:r>
                <a:rPr lang="en-US" sz="1400" i="1" dirty="0" smtClean="0">
                  <a:solidFill>
                    <a:srgbClr val="7F7F7F"/>
                  </a:solidFill>
                  <a:latin typeface="微软雅黑" panose="020B0503020204020204" pitchFamily="34" charset="-122"/>
                  <a:ea typeface="微软雅黑" panose="020B0503020204020204" pitchFamily="34" charset="-122"/>
                </a:rPr>
                <a:t>2013</a:t>
              </a:r>
              <a:endParaRPr lang="en-US" sz="1400" dirty="0">
                <a:latin typeface="微软雅黑" panose="020B0503020204020204" pitchFamily="34" charset="-122"/>
                <a:ea typeface="微软雅黑" panose="020B0503020204020204" pitchFamily="34" charset="-122"/>
              </a:endParaRPr>
            </a:p>
          </p:txBody>
        </p:sp>
        <p:sp>
          <p:nvSpPr>
            <p:cNvPr id="42" name="Shape 107"/>
            <p:cNvSpPr txBox="1">
              <a:spLocks/>
            </p:cNvSpPr>
            <p:nvPr/>
          </p:nvSpPr>
          <p:spPr>
            <a:xfrm>
              <a:off x="4296000" y="5840276"/>
              <a:ext cx="3600000" cy="540000"/>
            </a:xfrm>
            <a:prstGeom prst="rect">
              <a:avLst/>
            </a:prstGeom>
            <a:solidFill>
              <a:schemeClr val="bg1">
                <a:lumMod val="95000"/>
              </a:schemeClr>
            </a:solidFill>
          </p:spPr>
          <p:txBody>
            <a:bodyPr vert="horz" lIns="121920" tIns="60960" rIns="121920" bIns="60960" rtlCol="0">
              <a:noAutofit/>
            </a:bodyPr>
            <a:lstStyle>
              <a:lvl1pPr marL="228600" indent="-228600" algn="l" defTabSz="457200" rtl="0" eaLnBrk="1" latinLnBrk="0" hangingPunct="1">
                <a:lnSpc>
                  <a:spcPct val="90000"/>
                </a:lnSpc>
                <a:spcBef>
                  <a:spcPts val="500"/>
                </a:spcBef>
                <a:buClr>
                  <a:schemeClr val="accent2"/>
                </a:buClr>
                <a:buFont typeface="Arial"/>
                <a:buChar char="•"/>
                <a:defRPr sz="2200" kern="1200">
                  <a:solidFill>
                    <a:schemeClr val="tx1">
                      <a:lumMod val="65000"/>
                      <a:lumOff val="35000"/>
                    </a:schemeClr>
                  </a:solidFill>
                  <a:latin typeface="Calibri"/>
                  <a:ea typeface="+mn-ea"/>
                  <a:cs typeface="Calibri"/>
                </a:defRPr>
              </a:lvl1pPr>
              <a:lvl2pPr marL="517525" indent="-230188" algn="l" defTabSz="457200" rtl="0" eaLnBrk="1" latinLnBrk="0" hangingPunct="1">
                <a:lnSpc>
                  <a:spcPct val="90000"/>
                </a:lnSpc>
                <a:spcBef>
                  <a:spcPts val="500"/>
                </a:spcBef>
                <a:buClr>
                  <a:srgbClr val="69B445"/>
                </a:buClr>
                <a:buFont typeface="Arial"/>
                <a:buChar char="•"/>
                <a:defRPr sz="2000" kern="1200">
                  <a:solidFill>
                    <a:schemeClr val="tx1">
                      <a:lumMod val="65000"/>
                      <a:lumOff val="35000"/>
                    </a:schemeClr>
                  </a:solidFill>
                  <a:latin typeface="Calibri"/>
                  <a:ea typeface="+mn-ea"/>
                  <a:cs typeface="Calibri"/>
                </a:defRPr>
              </a:lvl2pPr>
              <a:lvl3pPr marL="798513" indent="-228600" algn="l" defTabSz="457200" rtl="0" eaLnBrk="1" latinLnBrk="0" hangingPunct="1">
                <a:lnSpc>
                  <a:spcPct val="90000"/>
                </a:lnSpc>
                <a:spcBef>
                  <a:spcPts val="500"/>
                </a:spcBef>
                <a:buClr>
                  <a:srgbClr val="69B445"/>
                </a:buClr>
                <a:buFont typeface="Arial"/>
                <a:buChar char="•"/>
                <a:defRPr sz="1800" kern="1200">
                  <a:solidFill>
                    <a:schemeClr val="tx1">
                      <a:lumMod val="50000"/>
                      <a:lumOff val="50000"/>
                    </a:schemeClr>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293354">
                <a:spcBef>
                  <a:spcPts val="1172"/>
                </a:spcBef>
                <a:buNone/>
                <a:defRPr sz="1800"/>
              </a:pPr>
              <a:r>
                <a:rPr lang="en-US" sz="1400" dirty="0">
                  <a:solidFill>
                    <a:srgbClr val="404040"/>
                  </a:solidFill>
                  <a:latin typeface="微软雅黑" panose="020B0503020204020204" pitchFamily="34" charset="-122"/>
                  <a:ea typeface="微软雅黑" panose="020B0503020204020204" pitchFamily="34" charset="-122"/>
                </a:rPr>
                <a:t>Neo Technology – </a:t>
              </a:r>
              <a:r>
                <a:rPr lang="zh-CN" altLang="en-US" sz="1400" dirty="0">
                  <a:solidFill>
                    <a:srgbClr val="404040"/>
                  </a:solidFill>
                  <a:latin typeface="微软雅黑" panose="020B0503020204020204" pitchFamily="34" charset="-122"/>
                  <a:ea typeface="微软雅黑" panose="020B0503020204020204" pitchFamily="34" charset="-122"/>
                </a:rPr>
                <a:t>图数据库的兴起 </a:t>
              </a:r>
              <a:r>
                <a:rPr lang="en-US" sz="1400" dirty="0">
                  <a:solidFill>
                    <a:srgbClr val="404040"/>
                  </a:solidFill>
                  <a:latin typeface="微软雅黑" panose="020B0503020204020204" pitchFamily="34" charset="-122"/>
                  <a:ea typeface="微软雅黑" panose="020B0503020204020204" pitchFamily="34" charset="-122"/>
                </a:rPr>
                <a:t>–  Robin Bloor</a:t>
              </a:r>
              <a:r>
                <a:rPr lang="en-US" sz="1400" dirty="0">
                  <a:latin typeface="微软雅黑" panose="020B0503020204020204" pitchFamily="34" charset="-122"/>
                  <a:ea typeface="微软雅黑" panose="020B0503020204020204" pitchFamily="34" charset="-122"/>
                </a:rPr>
                <a:t>    </a:t>
              </a:r>
              <a:r>
                <a:rPr lang="en-US" sz="1400" i="1" dirty="0" smtClean="0">
                  <a:solidFill>
                    <a:srgbClr val="7F7F7F"/>
                  </a:solidFill>
                  <a:latin typeface="微软雅黑" panose="020B0503020204020204" pitchFamily="34" charset="-122"/>
                  <a:ea typeface="微软雅黑" panose="020B0503020204020204" pitchFamily="34" charset="-122"/>
                </a:rPr>
                <a:t>2013</a:t>
              </a:r>
              <a:endParaRPr lang="en-US" sz="1400" dirty="0">
                <a:latin typeface="微软雅黑" panose="020B0503020204020204" pitchFamily="34" charset="-122"/>
                <a:ea typeface="微软雅黑" panose="020B0503020204020204" pitchFamily="34" charset="-122"/>
              </a:endParaRPr>
            </a:p>
          </p:txBody>
        </p:sp>
        <p:pic>
          <p:nvPicPr>
            <p:cNvPr id="45" name="droppedImage.png"/>
            <p:cNvPicPr/>
            <p:nvPr/>
          </p:nvPicPr>
          <p:blipFill>
            <a:blip r:embed="rId10">
              <a:extLst/>
            </a:blip>
            <a:stretch>
              <a:fillRect/>
            </a:stretch>
          </p:blipFill>
          <p:spPr>
            <a:xfrm>
              <a:off x="8244000" y="4256191"/>
              <a:ext cx="1530349" cy="360000"/>
            </a:xfrm>
            <a:prstGeom prst="rect">
              <a:avLst/>
            </a:prstGeom>
            <a:ln w="12700">
              <a:miter lim="400000"/>
            </a:ln>
          </p:spPr>
        </p:pic>
        <p:sp>
          <p:nvSpPr>
            <p:cNvPr id="46" name="Shape 107"/>
            <p:cNvSpPr txBox="1">
              <a:spLocks/>
            </p:cNvSpPr>
            <p:nvPr/>
          </p:nvSpPr>
          <p:spPr>
            <a:xfrm>
              <a:off x="8244000" y="4676382"/>
              <a:ext cx="3600000" cy="540000"/>
            </a:xfrm>
            <a:prstGeom prst="rect">
              <a:avLst/>
            </a:prstGeom>
            <a:solidFill>
              <a:schemeClr val="bg1">
                <a:lumMod val="95000"/>
              </a:schemeClr>
            </a:solidFill>
          </p:spPr>
          <p:txBody>
            <a:bodyPr vert="horz" lIns="121920" tIns="60960" rIns="121920" bIns="60960" rtlCol="0" anchor="t">
              <a:noAutofit/>
            </a:bodyPr>
            <a:lstStyle>
              <a:lvl1pPr marL="228600" indent="-228600" algn="l" defTabSz="457200" rtl="0" eaLnBrk="1" latinLnBrk="0" hangingPunct="1">
                <a:lnSpc>
                  <a:spcPct val="90000"/>
                </a:lnSpc>
                <a:spcBef>
                  <a:spcPts val="500"/>
                </a:spcBef>
                <a:buClr>
                  <a:schemeClr val="accent2"/>
                </a:buClr>
                <a:buFont typeface="Arial"/>
                <a:buChar char="•"/>
                <a:defRPr sz="2200" kern="1200">
                  <a:solidFill>
                    <a:schemeClr val="tx1">
                      <a:lumMod val="65000"/>
                      <a:lumOff val="35000"/>
                    </a:schemeClr>
                  </a:solidFill>
                  <a:latin typeface="Calibri"/>
                  <a:ea typeface="+mn-ea"/>
                  <a:cs typeface="Calibri"/>
                </a:defRPr>
              </a:lvl1pPr>
              <a:lvl2pPr marL="517525" indent="-230188" algn="l" defTabSz="457200" rtl="0" eaLnBrk="1" latinLnBrk="0" hangingPunct="1">
                <a:lnSpc>
                  <a:spcPct val="90000"/>
                </a:lnSpc>
                <a:spcBef>
                  <a:spcPts val="500"/>
                </a:spcBef>
                <a:buClr>
                  <a:srgbClr val="69B445"/>
                </a:buClr>
                <a:buFont typeface="Arial"/>
                <a:buChar char="•"/>
                <a:defRPr sz="2000" kern="1200">
                  <a:solidFill>
                    <a:schemeClr val="tx1">
                      <a:lumMod val="65000"/>
                      <a:lumOff val="35000"/>
                    </a:schemeClr>
                  </a:solidFill>
                  <a:latin typeface="Calibri"/>
                  <a:ea typeface="+mn-ea"/>
                  <a:cs typeface="Calibri"/>
                </a:defRPr>
              </a:lvl2pPr>
              <a:lvl3pPr marL="798513" indent="-228600" algn="l" defTabSz="457200" rtl="0" eaLnBrk="1" latinLnBrk="0" hangingPunct="1">
                <a:lnSpc>
                  <a:spcPct val="90000"/>
                </a:lnSpc>
                <a:spcBef>
                  <a:spcPts val="500"/>
                </a:spcBef>
                <a:buClr>
                  <a:srgbClr val="69B445"/>
                </a:buClr>
                <a:buFont typeface="Arial"/>
                <a:buChar char="•"/>
                <a:defRPr sz="1800" kern="1200">
                  <a:solidFill>
                    <a:schemeClr val="tx1">
                      <a:lumMod val="50000"/>
                      <a:lumOff val="50000"/>
                    </a:schemeClr>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293354">
                <a:spcBef>
                  <a:spcPts val="267"/>
                </a:spcBef>
                <a:buNone/>
                <a:defRPr sz="1800"/>
              </a:pPr>
              <a:r>
                <a:rPr lang="zh-CN" altLang="en-US" sz="1400" dirty="0" smtClean="0">
                  <a:solidFill>
                    <a:srgbClr val="404040"/>
                  </a:solidFill>
                  <a:latin typeface="微软雅黑" panose="020B0503020204020204" pitchFamily="34" charset="-122"/>
                  <a:ea typeface="微软雅黑" panose="020B0503020204020204" pitchFamily="34" charset="-122"/>
                </a:rPr>
                <a:t>“图</a:t>
              </a:r>
              <a:r>
                <a:rPr lang="zh-CN" altLang="en-US" sz="1400" dirty="0">
                  <a:solidFill>
                    <a:srgbClr val="404040"/>
                  </a:solidFill>
                  <a:latin typeface="微软雅黑" panose="020B0503020204020204" pitchFamily="34" charset="-122"/>
                  <a:ea typeface="微软雅黑" panose="020B0503020204020204" pitchFamily="34" charset="-122"/>
                </a:rPr>
                <a:t>数据库管理系统中的领先者是</a:t>
              </a:r>
              <a:r>
                <a:rPr lang="en-US" sz="1400" dirty="0">
                  <a:solidFill>
                    <a:srgbClr val="404040"/>
                  </a:solidFill>
                  <a:latin typeface="微软雅黑" panose="020B0503020204020204" pitchFamily="34" charset="-122"/>
                  <a:ea typeface="微软雅黑" panose="020B0503020204020204" pitchFamily="34" charset="-122"/>
                </a:rPr>
                <a:t> Neo4j” </a:t>
              </a:r>
              <a:r>
                <a:rPr lang="en-US" sz="1400" i="1" dirty="0">
                  <a:solidFill>
                    <a:schemeClr val="bg1">
                      <a:lumMod val="50000"/>
                    </a:schemeClr>
                  </a:solidFill>
                  <a:latin typeface="微软雅黑" panose="020B0503020204020204" pitchFamily="34" charset="-122"/>
                  <a:ea typeface="微软雅黑" panose="020B0503020204020204" pitchFamily="34" charset="-122"/>
                </a:rPr>
                <a:t>2014</a:t>
              </a:r>
              <a:endParaRPr lang="en-US" sz="1400" dirty="0">
                <a:solidFill>
                  <a:srgbClr val="404040"/>
                </a:solidFill>
                <a:latin typeface="微软雅黑" panose="020B0503020204020204" pitchFamily="34" charset="-122"/>
                <a:ea typeface="微软雅黑" panose="020B0503020204020204" pitchFamily="34" charset="-122"/>
              </a:endParaRPr>
            </a:p>
          </p:txBody>
        </p:sp>
        <p:pic>
          <p:nvPicPr>
            <p:cNvPr id="47" name="Picture 3"/>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8244000" y="3194254"/>
              <a:ext cx="1072847" cy="360000"/>
            </a:xfrm>
            <a:prstGeom prst="rect">
              <a:avLst/>
            </a:prstGeom>
          </p:spPr>
        </p:pic>
        <p:sp>
          <p:nvSpPr>
            <p:cNvPr id="48" name="Shape 107"/>
            <p:cNvSpPr txBox="1">
              <a:spLocks/>
            </p:cNvSpPr>
            <p:nvPr/>
          </p:nvSpPr>
          <p:spPr>
            <a:xfrm>
              <a:off x="8244000" y="5866714"/>
              <a:ext cx="3600000" cy="540000"/>
            </a:xfrm>
            <a:prstGeom prst="rect">
              <a:avLst/>
            </a:prstGeom>
            <a:solidFill>
              <a:schemeClr val="bg1">
                <a:lumMod val="95000"/>
              </a:schemeClr>
            </a:solidFill>
          </p:spPr>
          <p:txBody>
            <a:bodyPr vert="horz" lIns="121920" tIns="60960" rIns="121920" bIns="60960" rtlCol="0" anchor="t">
              <a:noAutofit/>
            </a:bodyPr>
            <a:lstStyle>
              <a:lvl1pPr marL="228600" indent="-228600" algn="l" defTabSz="457200" rtl="0" eaLnBrk="1" latinLnBrk="0" hangingPunct="1">
                <a:lnSpc>
                  <a:spcPct val="90000"/>
                </a:lnSpc>
                <a:spcBef>
                  <a:spcPts val="500"/>
                </a:spcBef>
                <a:buClr>
                  <a:schemeClr val="accent2"/>
                </a:buClr>
                <a:buFont typeface="Arial"/>
                <a:buChar char="•"/>
                <a:defRPr sz="2200" kern="1200">
                  <a:solidFill>
                    <a:schemeClr val="tx1">
                      <a:lumMod val="65000"/>
                      <a:lumOff val="35000"/>
                    </a:schemeClr>
                  </a:solidFill>
                  <a:latin typeface="Calibri"/>
                  <a:ea typeface="+mn-ea"/>
                  <a:cs typeface="Calibri"/>
                </a:defRPr>
              </a:lvl1pPr>
              <a:lvl2pPr marL="517525" indent="-230188" algn="l" defTabSz="457200" rtl="0" eaLnBrk="1" latinLnBrk="0" hangingPunct="1">
                <a:lnSpc>
                  <a:spcPct val="90000"/>
                </a:lnSpc>
                <a:spcBef>
                  <a:spcPts val="500"/>
                </a:spcBef>
                <a:buClr>
                  <a:srgbClr val="69B445"/>
                </a:buClr>
                <a:buFont typeface="Arial"/>
                <a:buChar char="•"/>
                <a:defRPr sz="2000" kern="1200">
                  <a:solidFill>
                    <a:schemeClr val="tx1">
                      <a:lumMod val="65000"/>
                      <a:lumOff val="35000"/>
                    </a:schemeClr>
                  </a:solidFill>
                  <a:latin typeface="Calibri"/>
                  <a:ea typeface="+mn-ea"/>
                  <a:cs typeface="Calibri"/>
                </a:defRPr>
              </a:lvl2pPr>
              <a:lvl3pPr marL="798513" indent="-228600" algn="l" defTabSz="457200" rtl="0" eaLnBrk="1" latinLnBrk="0" hangingPunct="1">
                <a:lnSpc>
                  <a:spcPct val="90000"/>
                </a:lnSpc>
                <a:spcBef>
                  <a:spcPts val="500"/>
                </a:spcBef>
                <a:buClr>
                  <a:srgbClr val="69B445"/>
                </a:buClr>
                <a:buFont typeface="Arial"/>
                <a:buChar char="•"/>
                <a:defRPr sz="1800" kern="1200">
                  <a:solidFill>
                    <a:schemeClr val="tx1">
                      <a:lumMod val="50000"/>
                      <a:lumOff val="50000"/>
                    </a:schemeClr>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defTabSz="293354">
                <a:spcBef>
                  <a:spcPts val="267"/>
                </a:spcBef>
                <a:buNone/>
                <a:defRPr sz="1800"/>
              </a:pPr>
              <a:r>
                <a:rPr lang="en-US" sz="1400" dirty="0" smtClean="0">
                  <a:solidFill>
                    <a:srgbClr val="404040"/>
                  </a:solidFill>
                  <a:latin typeface="微软雅黑" panose="020B0503020204020204" pitchFamily="34" charset="-122"/>
                  <a:ea typeface="微软雅黑" panose="020B0503020204020204" pitchFamily="34" charset="-122"/>
                </a:rPr>
                <a:t>O’Reilly</a:t>
              </a:r>
              <a:r>
                <a:rPr lang="zh-CN" altLang="en-US" sz="1400" dirty="0" smtClean="0">
                  <a:solidFill>
                    <a:srgbClr val="404040"/>
                  </a:solidFill>
                  <a:latin typeface="微软雅黑" panose="020B0503020204020204" pitchFamily="34" charset="-122"/>
                  <a:ea typeface="微软雅黑" panose="020B0503020204020204" pitchFamily="34" charset="-122"/>
                </a:rPr>
                <a:t>出版</a:t>
              </a:r>
              <a:r>
                <a:rPr lang="en-US" sz="1400" dirty="0" smtClean="0">
                  <a:solidFill>
                    <a:srgbClr val="404040"/>
                  </a:solidFill>
                  <a:latin typeface="微软雅黑" panose="020B0503020204020204" pitchFamily="34" charset="-122"/>
                  <a:ea typeface="微软雅黑" panose="020B0503020204020204" pitchFamily="34" charset="-122"/>
                </a:rPr>
                <a:t> </a:t>
              </a:r>
              <a:r>
                <a:rPr lang="en-US" sz="1400" dirty="0">
                  <a:solidFill>
                    <a:srgbClr val="404040"/>
                  </a:solidFill>
                  <a:latin typeface="微软雅黑" panose="020B0503020204020204" pitchFamily="34" charset="-122"/>
                  <a:ea typeface="微软雅黑" panose="020B0503020204020204" pitchFamily="34" charset="-122"/>
                </a:rPr>
                <a:t>– </a:t>
              </a:r>
              <a:r>
                <a:rPr lang="zh-CN" altLang="en-US" sz="1400" i="1" dirty="0" smtClean="0">
                  <a:solidFill>
                    <a:srgbClr val="404040"/>
                  </a:solidFill>
                  <a:latin typeface="微软雅黑" panose="020B0503020204020204" pitchFamily="34" charset="-122"/>
                  <a:ea typeface="微软雅黑" panose="020B0503020204020204" pitchFamily="34" charset="-122"/>
                </a:rPr>
                <a:t>图</a:t>
              </a:r>
              <a:r>
                <a:rPr lang="zh-CN" altLang="en-US" sz="1400" i="1" dirty="0">
                  <a:solidFill>
                    <a:srgbClr val="404040"/>
                  </a:solidFill>
                  <a:latin typeface="微软雅黑" panose="020B0503020204020204" pitchFamily="34" charset="-122"/>
                  <a:ea typeface="微软雅黑" panose="020B0503020204020204" pitchFamily="34" charset="-122"/>
                </a:rPr>
                <a:t>数据库</a:t>
              </a:r>
              <a:r>
                <a:rPr lang="en-US" sz="1400" i="1" dirty="0">
                  <a:latin typeface="微软雅黑" panose="020B0503020204020204" pitchFamily="34" charset="-122"/>
                  <a:ea typeface="微软雅黑" panose="020B0503020204020204" pitchFamily="34" charset="-122"/>
                </a:rPr>
                <a:t/>
              </a:r>
              <a:br>
                <a:rPr lang="en-US" sz="1400" i="1" dirty="0">
                  <a:latin typeface="微软雅黑" panose="020B0503020204020204" pitchFamily="34" charset="-122"/>
                  <a:ea typeface="微软雅黑" panose="020B0503020204020204" pitchFamily="34" charset="-122"/>
                </a:rPr>
              </a:br>
              <a:r>
                <a:rPr lang="zh-CN" altLang="en-US" sz="1400" dirty="0">
                  <a:solidFill>
                    <a:schemeClr val="bg1">
                      <a:lumMod val="50000"/>
                    </a:schemeClr>
                  </a:solidFill>
                  <a:latin typeface="微软雅黑" panose="020B0503020204020204" pitchFamily="34" charset="-122"/>
                  <a:ea typeface="微软雅黑" panose="020B0503020204020204" pitchFamily="34" charset="-122"/>
                </a:rPr>
                <a:t>由</a:t>
              </a:r>
              <a:r>
                <a:rPr lang="en-US" sz="1400" dirty="0">
                  <a:solidFill>
                    <a:schemeClr val="bg1">
                      <a:lumMod val="50000"/>
                    </a:schemeClr>
                  </a:solidFill>
                  <a:latin typeface="微软雅黑" panose="020B0503020204020204" pitchFamily="34" charset="-122"/>
                  <a:ea typeface="微软雅黑" panose="020B0503020204020204" pitchFamily="34" charset="-122"/>
                </a:rPr>
                <a:t> Neo Technology </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职员编著</a:t>
              </a:r>
              <a:endParaRPr lang="en-US" sz="1400"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44" name="0636920028246.png"/>
            <p:cNvPicPr/>
            <p:nvPr/>
          </p:nvPicPr>
          <p:blipFill>
            <a:blip r:embed="rId12" cstate="print">
              <a:extLst>
                <a:ext uri="{28A0092B-C50C-407E-A947-70E740481C1C}">
                  <a14:useLocalDpi xmlns:a14="http://schemas.microsoft.com/office/drawing/2010/main"/>
                </a:ext>
              </a:extLst>
            </a:blip>
            <a:stretch>
              <a:fillRect/>
            </a:stretch>
          </p:blipFill>
          <p:spPr>
            <a:xfrm>
              <a:off x="8244000" y="5318097"/>
              <a:ext cx="700504" cy="872186"/>
            </a:xfrm>
            <a:prstGeom prst="rect">
              <a:avLst/>
            </a:prstGeom>
            <a:ln w="12700">
              <a:miter lim="400000"/>
            </a:ln>
          </p:spPr>
        </p:pic>
        <p:sp>
          <p:nvSpPr>
            <p:cNvPr id="62" name="Shape 107"/>
            <p:cNvSpPr txBox="1">
              <a:spLocks/>
            </p:cNvSpPr>
            <p:nvPr/>
          </p:nvSpPr>
          <p:spPr>
            <a:xfrm>
              <a:off x="8244000" y="3614285"/>
              <a:ext cx="3600000" cy="540000"/>
            </a:xfrm>
            <a:prstGeom prst="rect">
              <a:avLst/>
            </a:prstGeom>
            <a:solidFill>
              <a:schemeClr val="bg1">
                <a:lumMod val="95000"/>
              </a:schemeClr>
            </a:solidFill>
          </p:spPr>
          <p:txBody>
            <a:bodyPr vert="horz" lIns="121920" tIns="60960" rIns="121920" bIns="60960" rtlCol="0" anchor="t">
              <a:noAutofit/>
            </a:bodyPr>
            <a:lstStyle>
              <a:lvl1pPr marL="228600" indent="-228600" algn="l" defTabSz="457200" rtl="0" eaLnBrk="1" latinLnBrk="0" hangingPunct="1">
                <a:lnSpc>
                  <a:spcPct val="90000"/>
                </a:lnSpc>
                <a:spcBef>
                  <a:spcPts val="500"/>
                </a:spcBef>
                <a:buClr>
                  <a:schemeClr val="accent2"/>
                </a:buClr>
                <a:buFont typeface="Arial"/>
                <a:buChar char="•"/>
                <a:defRPr sz="2200" kern="1200">
                  <a:solidFill>
                    <a:schemeClr val="tx1">
                      <a:lumMod val="65000"/>
                      <a:lumOff val="35000"/>
                    </a:schemeClr>
                  </a:solidFill>
                  <a:latin typeface="Calibri"/>
                  <a:ea typeface="+mn-ea"/>
                  <a:cs typeface="Calibri"/>
                </a:defRPr>
              </a:lvl1pPr>
              <a:lvl2pPr marL="517525" indent="-230188" algn="l" defTabSz="457200" rtl="0" eaLnBrk="1" latinLnBrk="0" hangingPunct="1">
                <a:lnSpc>
                  <a:spcPct val="90000"/>
                </a:lnSpc>
                <a:spcBef>
                  <a:spcPts val="500"/>
                </a:spcBef>
                <a:buClr>
                  <a:srgbClr val="69B445"/>
                </a:buClr>
                <a:buFont typeface="Arial"/>
                <a:buChar char="•"/>
                <a:defRPr sz="2000" kern="1200">
                  <a:solidFill>
                    <a:schemeClr val="tx1">
                      <a:lumMod val="65000"/>
                      <a:lumOff val="35000"/>
                    </a:schemeClr>
                  </a:solidFill>
                  <a:latin typeface="Calibri"/>
                  <a:ea typeface="+mn-ea"/>
                  <a:cs typeface="Calibri"/>
                </a:defRPr>
              </a:lvl2pPr>
              <a:lvl3pPr marL="798513" indent="-228600" algn="l" defTabSz="457200" rtl="0" eaLnBrk="1" latinLnBrk="0" hangingPunct="1">
                <a:lnSpc>
                  <a:spcPct val="90000"/>
                </a:lnSpc>
                <a:spcBef>
                  <a:spcPts val="500"/>
                </a:spcBef>
                <a:buClr>
                  <a:srgbClr val="69B445"/>
                </a:buClr>
                <a:buFont typeface="Arial"/>
                <a:buChar char="•"/>
                <a:defRPr sz="1800" kern="1200">
                  <a:solidFill>
                    <a:schemeClr val="tx1">
                      <a:lumMod val="50000"/>
                      <a:lumOff val="50000"/>
                    </a:schemeClr>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293354">
                <a:spcBef>
                  <a:spcPts val="267"/>
                </a:spcBef>
                <a:buNone/>
                <a:defRPr sz="1800"/>
              </a:pPr>
              <a:r>
                <a:rPr lang="zh-CN" altLang="en-US" sz="1400" dirty="0">
                  <a:solidFill>
                    <a:srgbClr val="404040"/>
                  </a:solidFill>
                  <a:latin typeface="微软雅黑" panose="020B0503020204020204" pitchFamily="34" charset="-122"/>
                  <a:ea typeface="微软雅黑" panose="020B0503020204020204" pitchFamily="34" charset="-122"/>
                </a:rPr>
                <a:t>最佳展示 </a:t>
              </a:r>
              <a:r>
                <a:rPr lang="en-US" altLang="zh-CN" sz="1400" dirty="0">
                  <a:solidFill>
                    <a:srgbClr val="404040"/>
                  </a:solidFill>
                  <a:latin typeface="微软雅黑" panose="020B0503020204020204" pitchFamily="34" charset="-122"/>
                  <a:ea typeface="微软雅黑" panose="020B0503020204020204" pitchFamily="34" charset="-122"/>
                </a:rPr>
                <a:t>100  </a:t>
              </a:r>
            </a:p>
            <a:p>
              <a:pPr marL="0" indent="0" defTabSz="293354">
                <a:spcBef>
                  <a:spcPts val="267"/>
                </a:spcBef>
                <a:buNone/>
                <a:defRPr sz="1800"/>
              </a:pPr>
              <a:r>
                <a:rPr lang="en-US" altLang="zh-CN" sz="1400" i="1" dirty="0">
                  <a:solidFill>
                    <a:schemeClr val="bg1">
                      <a:lumMod val="50000"/>
                    </a:schemeClr>
                  </a:solidFill>
                  <a:latin typeface="微软雅黑" panose="020B0503020204020204" pitchFamily="34" charset="-122"/>
                  <a:ea typeface="微软雅黑" panose="020B0503020204020204" pitchFamily="34" charset="-122"/>
                </a:rPr>
                <a:t>2014</a:t>
              </a:r>
            </a:p>
          </p:txBody>
        </p:sp>
      </p:grpSp>
      <p:sp>
        <p:nvSpPr>
          <p:cNvPr id="28" name="Text Placeholder 5"/>
          <p:cNvSpPr txBox="1">
            <a:spLocks/>
          </p:cNvSpPr>
          <p:nvPr/>
        </p:nvSpPr>
        <p:spPr>
          <a:xfrm>
            <a:off x="61021" y="880292"/>
            <a:ext cx="11152188" cy="4429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rPr>
              <a:t>Neo4j </a:t>
            </a: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领导图数据库革命</a:t>
            </a:r>
          </a:p>
        </p:txBody>
      </p:sp>
      <p:sp>
        <p:nvSpPr>
          <p:cNvPr id="43" name="Line 18"/>
          <p:cNvSpPr>
            <a:spLocks noChangeShapeType="1"/>
          </p:cNvSpPr>
          <p:nvPr/>
        </p:nvSpPr>
        <p:spPr bwMode="auto">
          <a:xfrm>
            <a:off x="-33087" y="2533865"/>
            <a:ext cx="12175972" cy="12152"/>
          </a:xfrm>
          <a:prstGeom prst="line">
            <a:avLst/>
          </a:prstGeom>
          <a:noFill/>
          <a:ln w="38100" cap="rnd">
            <a:solidFill>
              <a:srgbClr val="969696"/>
            </a:solidFill>
            <a:prstDash val="sysDot"/>
            <a:round/>
            <a:headEnd/>
            <a:tailEnd type="oval" w="med" len="med"/>
          </a:ln>
          <a:extLst>
            <a:ext uri="{909E8E84-426E-40DD-AFC4-6F175D3DCCD1}">
              <a14:hiddenFill xmlns:a14="http://schemas.microsoft.com/office/drawing/2010/main">
                <a:noFill/>
              </a14:hiddenFill>
            </a:ext>
          </a:extLst>
        </p:spPr>
        <p:txBody>
          <a:bodyPr/>
          <a:lstStyle/>
          <a:p>
            <a:pPr algn="l" defTabSz="1828800" hangingPunct="1"/>
            <a:endParaRPr lang="zh-CN" altLang="en-US" sz="2800" b="0" kern="1200">
              <a:solidFill>
                <a:srgbClr val="363535"/>
              </a:solidFill>
              <a:latin typeface="Arial"/>
              <a:ea typeface="微软雅黑"/>
              <a:cs typeface="+mn-cs"/>
            </a:endParaRPr>
          </a:p>
        </p:txBody>
      </p:sp>
    </p:spTree>
    <p:extLst>
      <p:ext uri="{BB962C8B-B14F-4D97-AF65-F5344CB8AC3E}">
        <p14:creationId xmlns:p14="http://schemas.microsoft.com/office/powerpoint/2010/main" val="1311344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110487" y="1841880"/>
            <a:ext cx="8056254" cy="4064855"/>
            <a:chOff x="756858" y="1245296"/>
            <a:chExt cx="10464796" cy="5280107"/>
          </a:xfrm>
        </p:grpSpPr>
        <p:pic>
          <p:nvPicPr>
            <p:cNvPr id="11268" name="Picture 4" descr="global-500-logistic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6858" y="1245296"/>
              <a:ext cx="2304000" cy="108288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pitney-bow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8439" y="1245296"/>
              <a:ext cx="2294998"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eb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858" y="2528216"/>
              <a:ext cx="2107935" cy="991970"/>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Telen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8498" y="2356794"/>
              <a:ext cx="2836479" cy="1334815"/>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9"/>
            <p:cNvPicPr>
              <a:picLocks noChangeAspect="1"/>
            </p:cNvPicPr>
            <p:nvPr/>
          </p:nvPicPr>
          <p:blipFill>
            <a:blip r:embed="rId6"/>
            <a:stretch>
              <a:fillRect/>
            </a:stretch>
          </p:blipFill>
          <p:spPr>
            <a:xfrm>
              <a:off x="7648683" y="1245296"/>
              <a:ext cx="3572971" cy="883517"/>
            </a:xfrm>
            <a:prstGeom prst="rect">
              <a:avLst/>
            </a:prstGeom>
          </p:spPr>
        </p:pic>
        <p:pic>
          <p:nvPicPr>
            <p:cNvPr id="11276" name="Picture 12" descr="diebayerisch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48683" y="2262201"/>
              <a:ext cx="3238500" cy="1524001"/>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megre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6858" y="3651283"/>
              <a:ext cx="3238500" cy="1524001"/>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descr="wanderu"/>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28439" y="3651283"/>
              <a:ext cx="3238500" cy="1524001"/>
            </a:xfrm>
            <a:prstGeom prst="rect">
              <a:avLst/>
            </a:prstGeom>
            <a:noFill/>
            <a:extLst>
              <a:ext uri="{909E8E84-426E-40DD-AFC4-6F175D3DCCD1}">
                <a14:hiddenFill xmlns:a14="http://schemas.microsoft.com/office/drawing/2010/main">
                  <a:solidFill>
                    <a:srgbClr val="FFFFFF"/>
                  </a:solidFill>
                </a14:hiddenFill>
              </a:ext>
            </a:extLst>
          </p:spPr>
        </p:pic>
        <p:pic>
          <p:nvPicPr>
            <p:cNvPr id="11282" name="Picture 18" descr="Gamesy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48683" y="3651283"/>
              <a:ext cx="3238500" cy="1524001"/>
            </a:xfrm>
            <a:prstGeom prst="rect">
              <a:avLst/>
            </a:prstGeom>
            <a:noFill/>
            <a:extLst>
              <a:ext uri="{909E8E84-426E-40DD-AFC4-6F175D3DCCD1}">
                <a14:hiddenFill xmlns:a14="http://schemas.microsoft.com/office/drawing/2010/main">
                  <a:solidFill>
                    <a:srgbClr val="FFFFFF"/>
                  </a:solidFill>
                </a14:hiddenFill>
              </a:ext>
            </a:extLst>
          </p:spPr>
        </p:pic>
        <p:pic>
          <p:nvPicPr>
            <p:cNvPr id="11284" name="Picture 20" descr="Glowbl"/>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6858" y="5354796"/>
              <a:ext cx="2838450" cy="1057276"/>
            </a:xfrm>
            <a:prstGeom prst="rect">
              <a:avLst/>
            </a:prstGeom>
            <a:noFill/>
            <a:extLst>
              <a:ext uri="{909E8E84-426E-40DD-AFC4-6F175D3DCCD1}">
                <a14:hiddenFill xmlns:a14="http://schemas.microsoft.com/office/drawing/2010/main">
                  <a:solidFill>
                    <a:srgbClr val="FFFFFF"/>
                  </a:solidFill>
                </a14:hiddenFill>
              </a:ext>
            </a:extLst>
          </p:spPr>
        </p:pic>
        <p:pic>
          <p:nvPicPr>
            <p:cNvPr id="11286" name="Picture 22" descr="Billes Printing Log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28439" y="5559584"/>
              <a:ext cx="2667000" cy="647700"/>
            </a:xfrm>
            <a:prstGeom prst="rect">
              <a:avLst/>
            </a:prstGeom>
            <a:noFill/>
            <a:extLst>
              <a:ext uri="{909E8E84-426E-40DD-AFC4-6F175D3DCCD1}">
                <a14:hiddenFill xmlns:a14="http://schemas.microsoft.com/office/drawing/2010/main">
                  <a:solidFill>
                    <a:srgbClr val="FFFFFF"/>
                  </a:solidFill>
                </a14:hiddenFill>
              </a:ext>
            </a:extLst>
          </p:spPr>
        </p:pic>
        <p:pic>
          <p:nvPicPr>
            <p:cNvPr id="11288" name="Picture 24" descr="https://ss0.bdstatic.com/-0U0bnSm1A5BphGlnYG/tam-ogel/7742135c292665445c3f5f6053f4942a_121_12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48683" y="5307171"/>
              <a:ext cx="1152525" cy="1152526"/>
            </a:xfrm>
            <a:prstGeom prst="rect">
              <a:avLst/>
            </a:prstGeom>
            <a:noFill/>
            <a:extLst>
              <a:ext uri="{909E8E84-426E-40DD-AFC4-6F175D3DCCD1}">
                <a14:hiddenFill xmlns:a14="http://schemas.microsoft.com/office/drawing/2010/main">
                  <a:solidFill>
                    <a:srgbClr val="FFFFFF"/>
                  </a:solidFill>
                </a14:hiddenFill>
              </a:ext>
            </a:extLst>
          </p:spPr>
        </p:pic>
        <p:pic>
          <p:nvPicPr>
            <p:cNvPr id="11290" name="Picture 26" descr="http://www.qinggua.net/tuurl.php?url=http://mmbiz.qpic.cn/mmbiz/sQSXRicibLKOlHjfz7AgLWKom7nPoLH8cibqBKHicBfHliczXTTvC6E8ytLup0Ps9iaDEM43usrh9cf6Z0HI6yHPW4gw/0?wx_fmt=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519840" y="5241465"/>
              <a:ext cx="1463689" cy="1283938"/>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 Placeholder 5"/>
          <p:cNvSpPr txBox="1">
            <a:spLocks/>
          </p:cNvSpPr>
          <p:nvPr/>
        </p:nvSpPr>
        <p:spPr>
          <a:xfrm>
            <a:off x="507387" y="1155847"/>
            <a:ext cx="11152188" cy="4429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谁在用 </a:t>
            </a:r>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rPr>
              <a:t>Neo4j</a:t>
            </a:r>
          </a:p>
        </p:txBody>
      </p:sp>
    </p:spTree>
    <p:extLst>
      <p:ext uri="{BB962C8B-B14F-4D97-AF65-F5344CB8AC3E}">
        <p14:creationId xmlns:p14="http://schemas.microsoft.com/office/powerpoint/2010/main" val="39880864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2102068" y="1279635"/>
            <a:ext cx="8043041" cy="5026901"/>
          </a:xfrm>
          <a:prstGeom prst="rect">
            <a:avLst/>
          </a:prstGeom>
        </p:spPr>
      </p:pic>
      <p:sp>
        <p:nvSpPr>
          <p:cNvPr id="6" name="Text Placeholder 5"/>
          <p:cNvSpPr txBox="1">
            <a:spLocks/>
          </p:cNvSpPr>
          <p:nvPr/>
        </p:nvSpPr>
        <p:spPr>
          <a:xfrm>
            <a:off x="507387" y="878494"/>
            <a:ext cx="11152188" cy="4429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演示：明星关系图（原文）</a:t>
            </a:r>
          </a:p>
        </p:txBody>
      </p:sp>
    </p:spTree>
    <p:extLst>
      <p:ext uri="{BB962C8B-B14F-4D97-AF65-F5344CB8AC3E}">
        <p14:creationId xmlns:p14="http://schemas.microsoft.com/office/powerpoint/2010/main" val="347476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p:cNvSpPr txBox="1">
            <a:spLocks/>
          </p:cNvSpPr>
          <p:nvPr/>
        </p:nvSpPr>
        <p:spPr>
          <a:xfrm>
            <a:off x="507387" y="878494"/>
            <a:ext cx="11152188" cy="4429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演示：明星关系图（创建）</a:t>
            </a:r>
          </a:p>
        </p:txBody>
      </p:sp>
      <p:pic>
        <p:nvPicPr>
          <p:cNvPr id="3" name="图片 2"/>
          <p:cNvPicPr>
            <a:picLocks noChangeAspect="1"/>
          </p:cNvPicPr>
          <p:nvPr/>
        </p:nvPicPr>
        <p:blipFill>
          <a:blip r:embed="rId3"/>
          <a:stretch>
            <a:fillRect/>
          </a:stretch>
        </p:blipFill>
        <p:spPr>
          <a:xfrm>
            <a:off x="3553595" y="1208733"/>
            <a:ext cx="6578478" cy="51127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23808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5126" y="1099950"/>
            <a:ext cx="5753472" cy="5156639"/>
          </a:xfrm>
          <a:prstGeom prst="rect">
            <a:avLst/>
          </a:prstGeom>
          <a:ln>
            <a:noFill/>
          </a:ln>
          <a:effectLst>
            <a:outerShdw blurRad="292100" dist="139700" dir="2700000" algn="tl" rotWithShape="0">
              <a:srgbClr val="333333">
                <a:alpha val="65000"/>
              </a:srgbClr>
            </a:outerShdw>
          </a:effectLst>
        </p:spPr>
      </p:pic>
      <p:sp>
        <p:nvSpPr>
          <p:cNvPr id="5" name="矩形 4"/>
          <p:cNvSpPr/>
          <p:nvPr/>
        </p:nvSpPr>
        <p:spPr>
          <a:xfrm>
            <a:off x="507387" y="1451374"/>
            <a:ext cx="4797822" cy="369332"/>
          </a:xfrm>
          <a:prstGeom prst="rect">
            <a:avLst/>
          </a:prstGeom>
        </p:spPr>
        <p:txBody>
          <a:bodyPr wrap="square">
            <a:spAutoFit/>
          </a:bodyPr>
          <a:lstStyle/>
          <a:p>
            <a:r>
              <a:rPr lang="en-US" altLang="zh-CN" b="1" dirty="0">
                <a:solidFill>
                  <a:schemeClr val="accent6"/>
                </a:solidFill>
                <a:latin typeface="微软雅黑" panose="020B0503020204020204" pitchFamily="34" charset="-122"/>
                <a:ea typeface="微软雅黑" panose="020B0503020204020204" pitchFamily="34" charset="-122"/>
              </a:rPr>
              <a:t>MATCH (n:</a:t>
            </a:r>
            <a:r>
              <a:rPr lang="zh-CN" altLang="en-US" b="1" dirty="0">
                <a:solidFill>
                  <a:schemeClr val="accent6"/>
                </a:solidFill>
                <a:latin typeface="微软雅黑" panose="020B0503020204020204" pitchFamily="34" charset="-122"/>
                <a:ea typeface="微软雅黑" panose="020B0503020204020204" pitchFamily="34" charset="-122"/>
              </a:rPr>
              <a:t>明星</a:t>
            </a:r>
            <a:r>
              <a:rPr lang="en-US" altLang="zh-CN" b="1" dirty="0">
                <a:solidFill>
                  <a:schemeClr val="accent6"/>
                </a:solidFill>
                <a:latin typeface="微软雅黑" panose="020B0503020204020204" pitchFamily="34" charset="-122"/>
                <a:ea typeface="微软雅黑" panose="020B0503020204020204" pitchFamily="34" charset="-122"/>
              </a:rPr>
              <a:t>) RETURN n</a:t>
            </a:r>
            <a:endParaRPr lang="zh-CN" altLang="en-US" b="1" dirty="0">
              <a:solidFill>
                <a:schemeClr val="accent6"/>
              </a:solidFill>
              <a:latin typeface="微软雅黑" panose="020B0503020204020204" pitchFamily="34" charset="-122"/>
              <a:ea typeface="微软雅黑" panose="020B0503020204020204" pitchFamily="34" charset="-122"/>
            </a:endParaRPr>
          </a:p>
        </p:txBody>
      </p:sp>
      <p:sp>
        <p:nvSpPr>
          <p:cNvPr id="7" name="Text Placeholder 5"/>
          <p:cNvSpPr txBox="1">
            <a:spLocks/>
          </p:cNvSpPr>
          <p:nvPr/>
        </p:nvSpPr>
        <p:spPr>
          <a:xfrm>
            <a:off x="507387" y="878494"/>
            <a:ext cx="3189216" cy="4429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演示：明星关系图（原文）</a:t>
            </a:r>
          </a:p>
        </p:txBody>
      </p:sp>
    </p:spTree>
    <p:extLst>
      <p:ext uri="{BB962C8B-B14F-4D97-AF65-F5344CB8AC3E}">
        <p14:creationId xmlns:p14="http://schemas.microsoft.com/office/powerpoint/2010/main" val="2132611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4444064" y="1010750"/>
            <a:ext cx="5836873" cy="5387883"/>
          </a:xfrm>
          <a:prstGeom prst="rect">
            <a:avLst/>
          </a:prstGeom>
          <a:ln>
            <a:noFill/>
          </a:ln>
          <a:effectLst>
            <a:outerShdw blurRad="292100" dist="139700" dir="2700000" algn="tl" rotWithShape="0">
              <a:srgbClr val="333333">
                <a:alpha val="65000"/>
              </a:srgbClr>
            </a:outerShdw>
          </a:effectLst>
        </p:spPr>
      </p:pic>
      <p:sp>
        <p:nvSpPr>
          <p:cNvPr id="7" name="Text Placeholder 5"/>
          <p:cNvSpPr txBox="1">
            <a:spLocks/>
          </p:cNvSpPr>
          <p:nvPr/>
        </p:nvSpPr>
        <p:spPr>
          <a:xfrm>
            <a:off x="507387" y="878494"/>
            <a:ext cx="3189216" cy="4429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演示：明星关系图（国产版）</a:t>
            </a:r>
          </a:p>
        </p:txBody>
      </p:sp>
      <p:sp>
        <p:nvSpPr>
          <p:cNvPr id="8" name="矩形 7"/>
          <p:cNvSpPr/>
          <p:nvPr/>
        </p:nvSpPr>
        <p:spPr>
          <a:xfrm>
            <a:off x="507387" y="1451374"/>
            <a:ext cx="4797822" cy="369332"/>
          </a:xfrm>
          <a:prstGeom prst="rect">
            <a:avLst/>
          </a:prstGeom>
        </p:spPr>
        <p:txBody>
          <a:bodyPr wrap="square">
            <a:spAutoFit/>
          </a:bodyPr>
          <a:lstStyle/>
          <a:p>
            <a:r>
              <a:rPr lang="en-US" altLang="zh-CN" b="1" dirty="0">
                <a:solidFill>
                  <a:schemeClr val="accent6"/>
                </a:solidFill>
                <a:latin typeface="微软雅黑" panose="020B0503020204020204" pitchFamily="34" charset="-122"/>
                <a:ea typeface="微软雅黑" panose="020B0503020204020204" pitchFamily="34" charset="-122"/>
              </a:rPr>
              <a:t>MATCH (n:</a:t>
            </a:r>
            <a:r>
              <a:rPr lang="zh-CN" altLang="en-US" b="1" dirty="0">
                <a:solidFill>
                  <a:schemeClr val="accent6"/>
                </a:solidFill>
                <a:latin typeface="微软雅黑" panose="020B0503020204020204" pitchFamily="34" charset="-122"/>
                <a:ea typeface="微软雅黑" panose="020B0503020204020204" pitchFamily="34" charset="-122"/>
              </a:rPr>
              <a:t>明星</a:t>
            </a:r>
            <a:r>
              <a:rPr lang="en-US" altLang="zh-CN" b="1" dirty="0">
                <a:solidFill>
                  <a:schemeClr val="accent6"/>
                </a:solidFill>
                <a:latin typeface="微软雅黑" panose="020B0503020204020204" pitchFamily="34" charset="-122"/>
                <a:ea typeface="微软雅黑" panose="020B0503020204020204" pitchFamily="34" charset="-122"/>
              </a:rPr>
              <a:t>) RETURN n</a:t>
            </a:r>
          </a:p>
        </p:txBody>
      </p:sp>
    </p:spTree>
    <p:extLst>
      <p:ext uri="{BB962C8B-B14F-4D97-AF65-F5344CB8AC3E}">
        <p14:creationId xmlns:p14="http://schemas.microsoft.com/office/powerpoint/2010/main" val="3172998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p:cNvSpPr txBox="1">
            <a:spLocks/>
          </p:cNvSpPr>
          <p:nvPr/>
        </p:nvSpPr>
        <p:spPr>
          <a:xfrm>
            <a:off x="507387" y="878494"/>
            <a:ext cx="3189216" cy="4429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演示：查询周迅的直接关系</a:t>
            </a:r>
          </a:p>
        </p:txBody>
      </p:sp>
      <p:sp>
        <p:nvSpPr>
          <p:cNvPr id="8" name="矩形 7"/>
          <p:cNvSpPr/>
          <p:nvPr/>
        </p:nvSpPr>
        <p:spPr>
          <a:xfrm>
            <a:off x="507387" y="1451374"/>
            <a:ext cx="6157766" cy="369332"/>
          </a:xfrm>
          <a:prstGeom prst="rect">
            <a:avLst/>
          </a:prstGeom>
        </p:spPr>
        <p:txBody>
          <a:bodyPr wrap="square">
            <a:spAutoFit/>
          </a:bodyPr>
          <a:lstStyle/>
          <a:p>
            <a:r>
              <a:rPr lang="en-US" altLang="zh-CN" b="1" dirty="0">
                <a:solidFill>
                  <a:schemeClr val="accent6"/>
                </a:solidFill>
                <a:latin typeface="微软雅黑" panose="020B0503020204020204" pitchFamily="34" charset="-122"/>
                <a:ea typeface="微软雅黑" panose="020B0503020204020204" pitchFamily="34" charset="-122"/>
              </a:rPr>
              <a:t>match m=(:</a:t>
            </a:r>
            <a:r>
              <a:rPr lang="zh-CN" altLang="en-US" b="1" dirty="0">
                <a:solidFill>
                  <a:schemeClr val="accent6"/>
                </a:solidFill>
                <a:latin typeface="微软雅黑" panose="020B0503020204020204" pitchFamily="34" charset="-122"/>
                <a:ea typeface="微软雅黑" panose="020B0503020204020204" pitchFamily="34" charset="-122"/>
              </a:rPr>
              <a:t>明星 </a:t>
            </a:r>
            <a:r>
              <a:rPr lang="en-US" altLang="zh-CN" b="1" dirty="0">
                <a:solidFill>
                  <a:schemeClr val="accent6"/>
                </a:solidFill>
                <a:latin typeface="微软雅黑" panose="020B0503020204020204" pitchFamily="34" charset="-122"/>
                <a:ea typeface="微软雅黑" panose="020B0503020204020204" pitchFamily="34" charset="-122"/>
              </a:rPr>
              <a:t>{</a:t>
            </a:r>
            <a:r>
              <a:rPr lang="zh-CN" altLang="en-US" b="1" dirty="0">
                <a:solidFill>
                  <a:schemeClr val="accent6"/>
                </a:solidFill>
                <a:latin typeface="微软雅黑" panose="020B0503020204020204" pitchFamily="34" charset="-122"/>
                <a:ea typeface="微软雅黑" panose="020B0503020204020204" pitchFamily="34" charset="-122"/>
              </a:rPr>
              <a:t>名称</a:t>
            </a:r>
            <a:r>
              <a:rPr lang="en-US" altLang="zh-CN" b="1" dirty="0">
                <a:solidFill>
                  <a:schemeClr val="accent6"/>
                </a:solidFill>
                <a:latin typeface="微软雅黑" panose="020B0503020204020204" pitchFamily="34" charset="-122"/>
                <a:ea typeface="微软雅黑" panose="020B0503020204020204" pitchFamily="34" charset="-122"/>
              </a:rPr>
              <a:t>:"</a:t>
            </a:r>
            <a:r>
              <a:rPr lang="zh-CN" altLang="en-US" b="1" dirty="0">
                <a:solidFill>
                  <a:schemeClr val="accent6"/>
                </a:solidFill>
                <a:latin typeface="微软雅黑" panose="020B0503020204020204" pitchFamily="34" charset="-122"/>
                <a:ea typeface="微软雅黑" panose="020B0503020204020204" pitchFamily="34" charset="-122"/>
              </a:rPr>
              <a:t>周迅</a:t>
            </a:r>
            <a:r>
              <a:rPr lang="en-US" altLang="zh-CN" b="1" dirty="0">
                <a:solidFill>
                  <a:schemeClr val="accent6"/>
                </a:solidFill>
                <a:latin typeface="微软雅黑" panose="020B0503020204020204" pitchFamily="34" charset="-122"/>
                <a:ea typeface="微软雅黑" panose="020B0503020204020204" pitchFamily="34" charset="-122"/>
              </a:rPr>
              <a:t>"})-[*..1]-() return m</a:t>
            </a:r>
          </a:p>
        </p:txBody>
      </p:sp>
      <p:pic>
        <p:nvPicPr>
          <p:cNvPr id="5" name="图片 4"/>
          <p:cNvPicPr>
            <a:picLocks noChangeAspect="1"/>
          </p:cNvPicPr>
          <p:nvPr/>
        </p:nvPicPr>
        <p:blipFill>
          <a:blip r:embed="rId2"/>
          <a:stretch>
            <a:fillRect/>
          </a:stretch>
        </p:blipFill>
        <p:spPr>
          <a:xfrm>
            <a:off x="6139607" y="1065599"/>
            <a:ext cx="5362269" cy="50441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80794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p:cNvSpPr txBox="1">
            <a:spLocks/>
          </p:cNvSpPr>
          <p:nvPr/>
        </p:nvSpPr>
        <p:spPr>
          <a:xfrm>
            <a:off x="507386" y="878494"/>
            <a:ext cx="4034277" cy="4429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演示：查询周迅与王菲的最短路径</a:t>
            </a:r>
          </a:p>
        </p:txBody>
      </p:sp>
      <p:sp>
        <p:nvSpPr>
          <p:cNvPr id="8" name="矩形 7"/>
          <p:cNvSpPr/>
          <p:nvPr/>
        </p:nvSpPr>
        <p:spPr>
          <a:xfrm>
            <a:off x="507387" y="1451374"/>
            <a:ext cx="5720067" cy="646331"/>
          </a:xfrm>
          <a:prstGeom prst="rect">
            <a:avLst/>
          </a:prstGeom>
        </p:spPr>
        <p:txBody>
          <a:bodyPr wrap="square">
            <a:spAutoFit/>
          </a:bodyPr>
          <a:lstStyle/>
          <a:p>
            <a:r>
              <a:rPr lang="en-US" altLang="zh-CN" b="1" dirty="0">
                <a:solidFill>
                  <a:schemeClr val="accent6"/>
                </a:solidFill>
                <a:latin typeface="微软雅黑" panose="020B0503020204020204" pitchFamily="34" charset="-122"/>
                <a:ea typeface="微软雅黑" panose="020B0503020204020204" pitchFamily="34" charset="-122"/>
              </a:rPr>
              <a:t>MATCH p = </a:t>
            </a:r>
            <a:r>
              <a:rPr lang="en-US" altLang="zh-CN" b="1" dirty="0" err="1">
                <a:solidFill>
                  <a:schemeClr val="accent6"/>
                </a:solidFill>
                <a:latin typeface="微软雅黑" panose="020B0503020204020204" pitchFamily="34" charset="-122"/>
                <a:ea typeface="微软雅黑" panose="020B0503020204020204" pitchFamily="34" charset="-122"/>
              </a:rPr>
              <a:t>shortestPath</a:t>
            </a:r>
            <a:r>
              <a:rPr lang="en-US" altLang="zh-CN" b="1" dirty="0">
                <a:solidFill>
                  <a:schemeClr val="accent6"/>
                </a:solidFill>
                <a:latin typeface="微软雅黑" panose="020B0503020204020204" pitchFamily="34" charset="-122"/>
                <a:ea typeface="微软雅黑" panose="020B0503020204020204" pitchFamily="34" charset="-122"/>
              </a:rPr>
              <a:t>((</a:t>
            </a:r>
            <a:r>
              <a:rPr lang="zh-CN" altLang="en-US" b="1" dirty="0">
                <a:solidFill>
                  <a:schemeClr val="accent6"/>
                </a:solidFill>
                <a:latin typeface="微软雅黑" panose="020B0503020204020204" pitchFamily="34" charset="-122"/>
                <a:ea typeface="微软雅黑" panose="020B0503020204020204" pitchFamily="34" charset="-122"/>
              </a:rPr>
              <a:t>周迅</a:t>
            </a:r>
            <a:r>
              <a:rPr lang="en-US" altLang="zh-CN" b="1" dirty="0">
                <a:solidFill>
                  <a:schemeClr val="accent6"/>
                </a:solidFill>
                <a:latin typeface="微软雅黑" panose="020B0503020204020204" pitchFamily="34" charset="-122"/>
                <a:ea typeface="微软雅黑" panose="020B0503020204020204" pitchFamily="34" charset="-122"/>
              </a:rPr>
              <a:t>:</a:t>
            </a:r>
            <a:r>
              <a:rPr lang="zh-CN" altLang="en-US" b="1" dirty="0">
                <a:solidFill>
                  <a:schemeClr val="accent6"/>
                </a:solidFill>
                <a:latin typeface="微软雅黑" panose="020B0503020204020204" pitchFamily="34" charset="-122"/>
                <a:ea typeface="微软雅黑" panose="020B0503020204020204" pitchFamily="34" charset="-122"/>
              </a:rPr>
              <a:t>明星 </a:t>
            </a:r>
            <a:r>
              <a:rPr lang="en-US" altLang="zh-CN" b="1" dirty="0">
                <a:solidFill>
                  <a:schemeClr val="accent6"/>
                </a:solidFill>
                <a:latin typeface="微软雅黑" panose="020B0503020204020204" pitchFamily="34" charset="-122"/>
                <a:ea typeface="微软雅黑" panose="020B0503020204020204" pitchFamily="34" charset="-122"/>
              </a:rPr>
              <a:t>{</a:t>
            </a:r>
            <a:r>
              <a:rPr lang="zh-CN" altLang="en-US" b="1" dirty="0">
                <a:solidFill>
                  <a:schemeClr val="accent6"/>
                </a:solidFill>
                <a:latin typeface="微软雅黑" panose="020B0503020204020204" pitchFamily="34" charset="-122"/>
                <a:ea typeface="微软雅黑" panose="020B0503020204020204" pitchFamily="34" charset="-122"/>
              </a:rPr>
              <a:t>名称</a:t>
            </a:r>
            <a:r>
              <a:rPr lang="en-US" altLang="zh-CN" b="1" dirty="0">
                <a:solidFill>
                  <a:schemeClr val="accent6"/>
                </a:solidFill>
                <a:latin typeface="微软雅黑" panose="020B0503020204020204" pitchFamily="34" charset="-122"/>
                <a:ea typeface="微软雅黑" panose="020B0503020204020204" pitchFamily="34" charset="-122"/>
              </a:rPr>
              <a:t>:"</a:t>
            </a:r>
            <a:r>
              <a:rPr lang="zh-CN" altLang="en-US" b="1" dirty="0">
                <a:solidFill>
                  <a:schemeClr val="accent6"/>
                </a:solidFill>
                <a:latin typeface="微软雅黑" panose="020B0503020204020204" pitchFamily="34" charset="-122"/>
                <a:ea typeface="微软雅黑" panose="020B0503020204020204" pitchFamily="34" charset="-122"/>
              </a:rPr>
              <a:t>周迅</a:t>
            </a:r>
            <a:r>
              <a:rPr lang="en-US" altLang="zh-CN" b="1" dirty="0">
                <a:solidFill>
                  <a:schemeClr val="accent6"/>
                </a:solidFill>
                <a:latin typeface="微软雅黑" panose="020B0503020204020204" pitchFamily="34" charset="-122"/>
                <a:ea typeface="微软雅黑" panose="020B0503020204020204" pitchFamily="34" charset="-122"/>
              </a:rPr>
              <a:t>"})-[*..6]-(</a:t>
            </a:r>
            <a:r>
              <a:rPr lang="zh-CN" altLang="en-US" b="1" dirty="0">
                <a:solidFill>
                  <a:schemeClr val="accent6"/>
                </a:solidFill>
                <a:latin typeface="微软雅黑" panose="020B0503020204020204" pitchFamily="34" charset="-122"/>
                <a:ea typeface="微软雅黑" panose="020B0503020204020204" pitchFamily="34" charset="-122"/>
              </a:rPr>
              <a:t>王菲</a:t>
            </a:r>
            <a:r>
              <a:rPr lang="en-US" altLang="zh-CN" b="1" dirty="0">
                <a:solidFill>
                  <a:schemeClr val="accent6"/>
                </a:solidFill>
                <a:latin typeface="微软雅黑" panose="020B0503020204020204" pitchFamily="34" charset="-122"/>
                <a:ea typeface="微软雅黑" panose="020B0503020204020204" pitchFamily="34" charset="-122"/>
              </a:rPr>
              <a:t>:</a:t>
            </a:r>
            <a:r>
              <a:rPr lang="zh-CN" altLang="en-US" b="1" dirty="0">
                <a:solidFill>
                  <a:schemeClr val="accent6"/>
                </a:solidFill>
                <a:latin typeface="微软雅黑" panose="020B0503020204020204" pitchFamily="34" charset="-122"/>
                <a:ea typeface="微软雅黑" panose="020B0503020204020204" pitchFamily="34" charset="-122"/>
              </a:rPr>
              <a:t>明星 </a:t>
            </a:r>
            <a:r>
              <a:rPr lang="en-US" altLang="zh-CN" b="1" dirty="0">
                <a:solidFill>
                  <a:schemeClr val="accent6"/>
                </a:solidFill>
                <a:latin typeface="微软雅黑" panose="020B0503020204020204" pitchFamily="34" charset="-122"/>
                <a:ea typeface="微软雅黑" panose="020B0503020204020204" pitchFamily="34" charset="-122"/>
              </a:rPr>
              <a:t>{</a:t>
            </a:r>
            <a:r>
              <a:rPr lang="zh-CN" altLang="en-US" b="1" dirty="0">
                <a:solidFill>
                  <a:schemeClr val="accent6"/>
                </a:solidFill>
                <a:latin typeface="微软雅黑" panose="020B0503020204020204" pitchFamily="34" charset="-122"/>
                <a:ea typeface="微软雅黑" panose="020B0503020204020204" pitchFamily="34" charset="-122"/>
              </a:rPr>
              <a:t>名称</a:t>
            </a:r>
            <a:r>
              <a:rPr lang="en-US" altLang="zh-CN" b="1" dirty="0">
                <a:solidFill>
                  <a:schemeClr val="accent6"/>
                </a:solidFill>
                <a:latin typeface="微软雅黑" panose="020B0503020204020204" pitchFamily="34" charset="-122"/>
                <a:ea typeface="微软雅黑" panose="020B0503020204020204" pitchFamily="34" charset="-122"/>
              </a:rPr>
              <a:t>:"</a:t>
            </a:r>
            <a:r>
              <a:rPr lang="zh-CN" altLang="en-US" b="1" dirty="0">
                <a:solidFill>
                  <a:schemeClr val="accent6"/>
                </a:solidFill>
                <a:latin typeface="微软雅黑" panose="020B0503020204020204" pitchFamily="34" charset="-122"/>
                <a:ea typeface="微软雅黑" panose="020B0503020204020204" pitchFamily="34" charset="-122"/>
              </a:rPr>
              <a:t>王菲</a:t>
            </a:r>
            <a:r>
              <a:rPr lang="en-US" altLang="zh-CN" b="1" dirty="0">
                <a:solidFill>
                  <a:schemeClr val="accent6"/>
                </a:solidFill>
                <a:latin typeface="微软雅黑" panose="020B0503020204020204" pitchFamily="34" charset="-122"/>
                <a:ea typeface="微软雅黑" panose="020B0503020204020204" pitchFamily="34" charset="-122"/>
              </a:rPr>
              <a:t>"}))RETURN p</a:t>
            </a:r>
          </a:p>
        </p:txBody>
      </p:sp>
      <p:pic>
        <p:nvPicPr>
          <p:cNvPr id="6" name="图片 5"/>
          <p:cNvPicPr>
            <a:picLocks noChangeAspect="1"/>
          </p:cNvPicPr>
          <p:nvPr/>
        </p:nvPicPr>
        <p:blipFill>
          <a:blip r:embed="rId2"/>
          <a:stretch>
            <a:fillRect/>
          </a:stretch>
        </p:blipFill>
        <p:spPr>
          <a:xfrm>
            <a:off x="6292459" y="1571779"/>
            <a:ext cx="4921098" cy="44953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04155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4294967295"/>
          </p:nvPr>
        </p:nvSpPr>
        <p:spPr>
          <a:xfrm>
            <a:off x="0" y="1176338"/>
            <a:ext cx="11152188" cy="442912"/>
          </a:xfrm>
        </p:spPr>
        <p:txBody>
          <a:bodyPr>
            <a:normAutofit fontScale="92500" lnSpcReduction="20000"/>
          </a:bodyPr>
          <a:lstStyle/>
          <a:p>
            <a:pPr marL="0" indent="0">
              <a:buNone/>
            </a:pPr>
            <a:r>
              <a:rPr lang="en-US" sz="3200" b="1" dirty="0" smtClean="0"/>
              <a:t>Agenda</a:t>
            </a:r>
            <a:endParaRPr lang="en-US" sz="3200" b="1" dirty="0"/>
          </a:p>
        </p:txBody>
      </p:sp>
      <p:sp>
        <p:nvSpPr>
          <p:cNvPr id="3" name="Rectangle 2"/>
          <p:cNvSpPr/>
          <p:nvPr/>
        </p:nvSpPr>
        <p:spPr bwMode="auto">
          <a:xfrm>
            <a:off x="3345889" y="2204813"/>
            <a:ext cx="2672192" cy="2671496"/>
          </a:xfrm>
          <a:prstGeom prst="rect">
            <a:avLst/>
          </a:prstGeom>
          <a:solidFill>
            <a:schemeClr val="bg1">
              <a:lumMod val="75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24" tIns="45713" rIns="91424" bIns="45713" numCol="1" rtlCol="0" anchor="b" anchorCtr="0" compatLnSpc="1">
            <a:prstTxWarp prst="textNoShape">
              <a:avLst/>
            </a:prstTxWarp>
          </a:bodyPr>
          <a:lstStyle/>
          <a:p>
            <a:pPr defTabSz="913970" fontAlgn="base">
              <a:spcBef>
                <a:spcPct val="0"/>
              </a:spcBef>
              <a:spcAft>
                <a:spcPct val="0"/>
              </a:spcAft>
            </a:pPr>
            <a:r>
              <a:rPr lang="zh-CN" altLang="en-US" sz="2000" b="1"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图数据库</a:t>
            </a:r>
          </a:p>
          <a:p>
            <a:pPr marL="0" lvl="1" defTabSz="1022350">
              <a:lnSpc>
                <a:spcPct val="90000"/>
              </a:lnSpc>
              <a:spcBef>
                <a:spcPct val="0"/>
              </a:spcBef>
              <a:spcAft>
                <a:spcPct val="15000"/>
              </a:spcAft>
            </a:pPr>
            <a:r>
              <a:rPr lang="zh-CN" altLang="en-US" b="1" dirty="0">
                <a:latin typeface="微软雅黑" panose="020B0503020204020204" pitchFamily="34" charset="-122"/>
                <a:ea typeface="微软雅黑" panose="020B0503020204020204" pitchFamily="34" charset="-122"/>
              </a:rPr>
              <a:t>大数据时代的新利器</a:t>
            </a:r>
          </a:p>
        </p:txBody>
      </p:sp>
      <p:sp>
        <p:nvSpPr>
          <p:cNvPr id="4" name="Rectangle 3"/>
          <p:cNvSpPr/>
          <p:nvPr/>
        </p:nvSpPr>
        <p:spPr bwMode="auto">
          <a:xfrm>
            <a:off x="6167851" y="2204813"/>
            <a:ext cx="2672192" cy="2671496"/>
          </a:xfrm>
          <a:prstGeom prst="rect">
            <a:avLst/>
          </a:prstGeom>
          <a:solidFill>
            <a:schemeClr val="bg1">
              <a:lumMod val="75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24" tIns="45713" rIns="91424" bIns="45713" numCol="1" rtlCol="0" anchor="b" anchorCtr="0" compatLnSpc="1">
            <a:prstTxWarp prst="textNoShape">
              <a:avLst/>
            </a:prstTxWarp>
          </a:bodyPr>
          <a:lstStyle/>
          <a:p>
            <a:pPr lvl="0" defTabSz="1333500">
              <a:lnSpc>
                <a:spcPct val="90000"/>
              </a:lnSpc>
              <a:spcBef>
                <a:spcPct val="0"/>
              </a:spcBef>
            </a:pPr>
            <a:r>
              <a:rPr lang="en-US" altLang="zh-CN" sz="2000" b="1" dirty="0" smtClean="0">
                <a:latin typeface="微软雅黑" panose="020B0503020204020204" pitchFamily="34" charset="-122"/>
                <a:ea typeface="微软雅黑" panose="020B0503020204020204" pitchFamily="34" charset="-122"/>
              </a:rPr>
              <a:t>Neo4j</a:t>
            </a:r>
          </a:p>
          <a:p>
            <a:pPr lvl="0" defTabSz="1333500">
              <a:lnSpc>
                <a:spcPct val="90000"/>
              </a:lnSpc>
              <a:spcBef>
                <a:spcPct val="0"/>
              </a:spcBef>
              <a:spcAft>
                <a:spcPct val="35000"/>
              </a:spcAft>
            </a:pPr>
            <a:r>
              <a:rPr lang="zh-CN" altLang="en-US" b="1" dirty="0" smtClean="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世界</a:t>
            </a:r>
            <a:r>
              <a:rPr lang="zh-CN" altLang="en-US" b="1"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领先的图数据库</a:t>
            </a:r>
          </a:p>
        </p:txBody>
      </p:sp>
      <p:sp>
        <p:nvSpPr>
          <p:cNvPr id="5" name="Rectangle 4"/>
          <p:cNvSpPr/>
          <p:nvPr/>
        </p:nvSpPr>
        <p:spPr bwMode="auto">
          <a:xfrm>
            <a:off x="8989812" y="2210963"/>
            <a:ext cx="2703905" cy="2671496"/>
          </a:xfrm>
          <a:prstGeom prst="rect">
            <a:avLst/>
          </a:prstGeom>
          <a:solidFill>
            <a:schemeClr val="bg1">
              <a:lumMod val="75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24" tIns="45713" rIns="91424" bIns="45713" numCol="1" rtlCol="0" anchor="b" anchorCtr="0" compatLnSpc="1">
            <a:prstTxWarp prst="textNoShape">
              <a:avLst/>
            </a:prstTxWarp>
          </a:bodyPr>
          <a:lstStyle/>
          <a:p>
            <a:pPr lvl="0" defTabSz="913970" fontAlgn="base">
              <a:spcBef>
                <a:spcPct val="0"/>
              </a:spcBef>
              <a:spcAft>
                <a:spcPct val="0"/>
              </a:spcAft>
            </a:pPr>
            <a:r>
              <a:rPr lang="en-US" altLang="zh-CN" sz="2000" b="1" dirty="0" err="1" smtClean="0">
                <a:latin typeface="微软雅黑" panose="020B0503020204020204" pitchFamily="34" charset="-122"/>
                <a:ea typeface="微软雅黑" panose="020B0503020204020204" pitchFamily="34" charset="-122"/>
              </a:rPr>
              <a:t>OpenPower</a:t>
            </a:r>
            <a:endParaRPr lang="en-US" sz="2000" b="1" dirty="0" smtClean="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a:p>
            <a:pPr marL="0" lvl="1" defTabSz="1022350">
              <a:lnSpc>
                <a:spcPct val="90000"/>
              </a:lnSpc>
              <a:spcBef>
                <a:spcPct val="0"/>
              </a:spcBef>
              <a:spcAft>
                <a:spcPct val="15000"/>
              </a:spcAft>
            </a:pPr>
            <a:r>
              <a:rPr lang="zh-CN" altLang="en-US" b="1" dirty="0">
                <a:latin typeface="微软雅黑" panose="020B0503020204020204" pitchFamily="34" charset="-122"/>
                <a:ea typeface="微软雅黑" panose="020B0503020204020204" pitchFamily="34" charset="-122"/>
              </a:rPr>
              <a:t>搭载</a:t>
            </a:r>
            <a:r>
              <a:rPr lang="en-US" altLang="zh-CN" b="1" dirty="0">
                <a:latin typeface="微软雅黑" panose="020B0503020204020204" pitchFamily="34" charset="-122"/>
                <a:ea typeface="微软雅黑" panose="020B0503020204020204" pitchFamily="34" charset="-122"/>
              </a:rPr>
              <a:t>Neo4j</a:t>
            </a:r>
            <a:r>
              <a:rPr lang="zh-CN" altLang="en-US" b="1" dirty="0">
                <a:latin typeface="微软雅黑" panose="020B0503020204020204" pitchFamily="34" charset="-122"/>
                <a:ea typeface="微软雅黑" panose="020B0503020204020204" pitchFamily="34" charset="-122"/>
              </a:rPr>
              <a:t>的最佳服务器</a:t>
            </a:r>
          </a:p>
        </p:txBody>
      </p:sp>
      <p:sp>
        <p:nvSpPr>
          <p:cNvPr id="9" name="Rectangle 8"/>
          <p:cNvSpPr/>
          <p:nvPr/>
        </p:nvSpPr>
        <p:spPr bwMode="auto">
          <a:xfrm>
            <a:off x="511947" y="2210963"/>
            <a:ext cx="2672192" cy="2671496"/>
          </a:xfrm>
          <a:prstGeom prst="rect">
            <a:avLst/>
          </a:prstGeom>
          <a:solidFill>
            <a:schemeClr val="accent4"/>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24" tIns="45713" rIns="91424" bIns="45713" numCol="1" rtlCol="0" anchor="b" anchorCtr="0" compatLnSpc="1">
            <a:prstTxWarp prst="textNoShape">
              <a:avLst/>
            </a:prstTxWarp>
          </a:bodyPr>
          <a:lstStyle/>
          <a:p>
            <a:pPr defTabSz="913970" fontAlgn="base">
              <a:spcBef>
                <a:spcPct val="0"/>
              </a:spcBef>
              <a:spcAft>
                <a:spcPct val="0"/>
              </a:spcAft>
            </a:pPr>
            <a:r>
              <a:rPr lang="zh-CN" altLang="en-US" sz="2000" b="1" dirty="0" smtClean="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微云数聚</a:t>
            </a:r>
            <a:endParaRPr lang="en-US" altLang="zh-CN" sz="2000" b="1" dirty="0" smtClean="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a:p>
            <a:pPr defTabSz="913970" fontAlgn="base">
              <a:spcBef>
                <a:spcPct val="0"/>
              </a:spcBef>
              <a:spcAft>
                <a:spcPct val="0"/>
              </a:spcAft>
            </a:pPr>
            <a:r>
              <a:rPr lang="zh-CN" altLang="en-US" b="1" dirty="0" smtClean="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中国</a:t>
            </a:r>
            <a:r>
              <a:rPr lang="zh-CN" altLang="en-US" b="1"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图数据库的先导者</a:t>
            </a:r>
          </a:p>
        </p:txBody>
      </p:sp>
      <p:sp>
        <p:nvSpPr>
          <p:cNvPr id="17" name="圆角矩形 16"/>
          <p:cNvSpPr/>
          <p:nvPr/>
        </p:nvSpPr>
        <p:spPr>
          <a:xfrm>
            <a:off x="1286197" y="2702253"/>
            <a:ext cx="1147652" cy="1148402"/>
          </a:xfrm>
          <a:prstGeom prst="roundRect">
            <a:avLst>
              <a:gd name="adj" fmla="val 16425"/>
            </a:avLst>
          </a:prstGeom>
          <a:blipFill dpi="0" rotWithShape="1">
            <a:blip r:embed="rId3" cstate="print">
              <a:extLst>
                <a:ext uri="{BEBA8EAE-BF5A-486C-A8C5-ECC9F3942E4B}">
                  <a14:imgProps xmlns:a14="http://schemas.microsoft.com/office/drawing/2010/main">
                    <a14:imgLayer r:embed="rId4">
                      <a14:imgEffect>
                        <a14:backgroundRemoval t="0" b="89493" l="1087" r="100000">
                          <a14:foregroundMark x1="52536" y1="38768" x2="52536" y2="38768"/>
                          <a14:foregroundMark x1="80072" y1="36232" x2="80072" y2="36232"/>
                        </a14:backgroundRemoval>
                      </a14:imgEffect>
                    </a14:imgLayer>
                  </a14:imgProps>
                </a:ext>
                <a:ext uri="{28A0092B-C50C-407E-A947-70E740481C1C}">
                  <a14:useLocalDpi xmlns:a14="http://schemas.microsoft.com/office/drawing/2010/main" val="0"/>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5" name="圆角矩形 24"/>
          <p:cNvSpPr/>
          <p:nvPr/>
        </p:nvSpPr>
        <p:spPr>
          <a:xfrm>
            <a:off x="4066511" y="2783670"/>
            <a:ext cx="1147652" cy="985567"/>
          </a:xfrm>
          <a:prstGeom prst="roundRect">
            <a:avLst>
              <a:gd name="adj" fmla="val 10000"/>
            </a:avLst>
          </a:prstGeom>
          <a:blipFill dpi="0" rotWithShape="1">
            <a:blip r:embed="rId5">
              <a:extLst>
                <a:ext uri="{BEBA8EAE-BF5A-486C-A8C5-ECC9F3942E4B}">
                  <a14:imgProps xmlns:a14="http://schemas.microsoft.com/office/drawing/2010/main">
                    <a14:imgLayer r:embed="rId6">
                      <a14:imgEffect>
                        <a14:backgroundRemoval t="9677" b="94009" l="9649" r="94298"/>
                      </a14:imgEffect>
                    </a14:imgLayer>
                  </a14:imgProps>
                </a:ext>
                <a:ext uri="{28A0092B-C50C-407E-A947-70E740481C1C}">
                  <a14:useLocalDpi xmlns:a14="http://schemas.microsoft.com/office/drawing/2010/main" val="0"/>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圆角矩形 12"/>
          <p:cNvSpPr/>
          <p:nvPr/>
        </p:nvSpPr>
        <p:spPr>
          <a:xfrm>
            <a:off x="7038242" y="2653084"/>
            <a:ext cx="960769" cy="871993"/>
          </a:xfrm>
          <a:prstGeom prst="roundRect">
            <a:avLst>
              <a:gd name="adj" fmla="val 0"/>
            </a:avLst>
          </a:prstGeom>
          <a:blipFill dpi="0" rotWithShape="1">
            <a:blip r:embed="rId7"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5" name="圆角矩形 14"/>
          <p:cNvSpPr/>
          <p:nvPr/>
        </p:nvSpPr>
        <p:spPr>
          <a:xfrm>
            <a:off x="9905994" y="2765117"/>
            <a:ext cx="860116" cy="860678"/>
          </a:xfrm>
          <a:prstGeom prst="roundRect">
            <a:avLst>
              <a:gd name="adj" fmla="val 10000"/>
            </a:avLst>
          </a:prstGeom>
          <a:blipFill dpi="0" rotWithShape="1">
            <a:blip r:embed="rId8">
              <a:extLst>
                <a:ext uri="{BEBA8EAE-BF5A-486C-A8C5-ECC9F3942E4B}">
                  <a14:imgProps xmlns:a14="http://schemas.microsoft.com/office/drawing/2010/main">
                    <a14:imgLayer r:embed="rId9">
                      <a14:imgEffect>
                        <a14:backgroundRemoval t="2500" b="97000" l="5500" r="965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871067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3572164" y="2167001"/>
            <a:ext cx="6551240" cy="4275810"/>
          </a:xfrm>
          <a:prstGeom prst="rect">
            <a:avLst/>
          </a:prstGeom>
          <a:ln>
            <a:noFill/>
          </a:ln>
          <a:effectLst>
            <a:outerShdw blurRad="292100" dist="139700" dir="2700000" algn="tl" rotWithShape="0">
              <a:srgbClr val="333333">
                <a:alpha val="65000"/>
              </a:srgbClr>
            </a:outerShdw>
          </a:effectLst>
        </p:spPr>
      </p:pic>
      <p:sp>
        <p:nvSpPr>
          <p:cNvPr id="5" name="Text Placeholder 5"/>
          <p:cNvSpPr txBox="1">
            <a:spLocks/>
          </p:cNvSpPr>
          <p:nvPr/>
        </p:nvSpPr>
        <p:spPr>
          <a:xfrm>
            <a:off x="507386" y="878494"/>
            <a:ext cx="4762332" cy="4429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演示：查询周迅与王菲的所有最短路径</a:t>
            </a:r>
          </a:p>
        </p:txBody>
      </p:sp>
      <p:sp>
        <p:nvSpPr>
          <p:cNvPr id="8" name="矩形 7"/>
          <p:cNvSpPr/>
          <p:nvPr/>
        </p:nvSpPr>
        <p:spPr>
          <a:xfrm>
            <a:off x="507386" y="1256360"/>
            <a:ext cx="5720067" cy="646331"/>
          </a:xfrm>
          <a:prstGeom prst="rect">
            <a:avLst/>
          </a:prstGeom>
        </p:spPr>
        <p:txBody>
          <a:bodyPr wrap="square">
            <a:spAutoFit/>
          </a:bodyPr>
          <a:lstStyle/>
          <a:p>
            <a:r>
              <a:rPr lang="en-US" altLang="zh-CN" b="1" dirty="0">
                <a:solidFill>
                  <a:schemeClr val="accent6"/>
                </a:solidFill>
                <a:latin typeface="微软雅黑" panose="020B0503020204020204" pitchFamily="34" charset="-122"/>
                <a:ea typeface="微软雅黑" panose="020B0503020204020204" pitchFamily="34" charset="-122"/>
              </a:rPr>
              <a:t>MATCH p = </a:t>
            </a:r>
            <a:r>
              <a:rPr lang="en-US" altLang="zh-CN" b="1" dirty="0" err="1">
                <a:solidFill>
                  <a:schemeClr val="accent6"/>
                </a:solidFill>
                <a:latin typeface="微软雅黑" panose="020B0503020204020204" pitchFamily="34" charset="-122"/>
                <a:ea typeface="微软雅黑" panose="020B0503020204020204" pitchFamily="34" charset="-122"/>
              </a:rPr>
              <a:t>allShortestPaths</a:t>
            </a:r>
            <a:r>
              <a:rPr lang="en-US" altLang="zh-CN" b="1" dirty="0">
                <a:solidFill>
                  <a:schemeClr val="accent6"/>
                </a:solidFill>
                <a:latin typeface="微软雅黑" panose="020B0503020204020204" pitchFamily="34" charset="-122"/>
                <a:ea typeface="微软雅黑" panose="020B0503020204020204" pitchFamily="34" charset="-122"/>
              </a:rPr>
              <a:t>((</a:t>
            </a:r>
            <a:r>
              <a:rPr lang="zh-CN" altLang="en-US" b="1" dirty="0">
                <a:solidFill>
                  <a:schemeClr val="accent6"/>
                </a:solidFill>
                <a:latin typeface="微软雅黑" panose="020B0503020204020204" pitchFamily="34" charset="-122"/>
                <a:ea typeface="微软雅黑" panose="020B0503020204020204" pitchFamily="34" charset="-122"/>
              </a:rPr>
              <a:t>周迅</a:t>
            </a:r>
            <a:r>
              <a:rPr lang="en-US" altLang="zh-CN" b="1" dirty="0">
                <a:solidFill>
                  <a:schemeClr val="accent6"/>
                </a:solidFill>
                <a:latin typeface="微软雅黑" panose="020B0503020204020204" pitchFamily="34" charset="-122"/>
                <a:ea typeface="微软雅黑" panose="020B0503020204020204" pitchFamily="34" charset="-122"/>
              </a:rPr>
              <a:t>:</a:t>
            </a:r>
            <a:r>
              <a:rPr lang="zh-CN" altLang="en-US" b="1" dirty="0">
                <a:solidFill>
                  <a:schemeClr val="accent6"/>
                </a:solidFill>
                <a:latin typeface="微软雅黑" panose="020B0503020204020204" pitchFamily="34" charset="-122"/>
                <a:ea typeface="微软雅黑" panose="020B0503020204020204" pitchFamily="34" charset="-122"/>
              </a:rPr>
              <a:t>明星 </a:t>
            </a:r>
            <a:r>
              <a:rPr lang="en-US" altLang="zh-CN" b="1" dirty="0">
                <a:solidFill>
                  <a:schemeClr val="accent6"/>
                </a:solidFill>
                <a:latin typeface="微软雅黑" panose="020B0503020204020204" pitchFamily="34" charset="-122"/>
                <a:ea typeface="微软雅黑" panose="020B0503020204020204" pitchFamily="34" charset="-122"/>
              </a:rPr>
              <a:t>{</a:t>
            </a:r>
            <a:r>
              <a:rPr lang="zh-CN" altLang="en-US" b="1" dirty="0">
                <a:solidFill>
                  <a:schemeClr val="accent6"/>
                </a:solidFill>
                <a:latin typeface="微软雅黑" panose="020B0503020204020204" pitchFamily="34" charset="-122"/>
                <a:ea typeface="微软雅黑" panose="020B0503020204020204" pitchFamily="34" charset="-122"/>
              </a:rPr>
              <a:t>名称</a:t>
            </a:r>
            <a:r>
              <a:rPr lang="en-US" altLang="zh-CN" b="1" dirty="0">
                <a:solidFill>
                  <a:schemeClr val="accent6"/>
                </a:solidFill>
                <a:latin typeface="微软雅黑" panose="020B0503020204020204" pitchFamily="34" charset="-122"/>
                <a:ea typeface="微软雅黑" panose="020B0503020204020204" pitchFamily="34" charset="-122"/>
              </a:rPr>
              <a:t>:'</a:t>
            </a:r>
            <a:r>
              <a:rPr lang="zh-CN" altLang="en-US" b="1" dirty="0">
                <a:solidFill>
                  <a:schemeClr val="accent6"/>
                </a:solidFill>
                <a:latin typeface="微软雅黑" panose="020B0503020204020204" pitchFamily="34" charset="-122"/>
                <a:ea typeface="微软雅黑" panose="020B0503020204020204" pitchFamily="34" charset="-122"/>
              </a:rPr>
              <a:t>周迅</a:t>
            </a:r>
            <a:r>
              <a:rPr lang="en-US" altLang="zh-CN" b="1" dirty="0">
                <a:solidFill>
                  <a:schemeClr val="accent6"/>
                </a:solidFill>
                <a:latin typeface="微软雅黑" panose="020B0503020204020204" pitchFamily="34" charset="-122"/>
                <a:ea typeface="微软雅黑" panose="020B0503020204020204" pitchFamily="34" charset="-122"/>
              </a:rPr>
              <a:t>'})-[*..6]-(</a:t>
            </a:r>
            <a:r>
              <a:rPr lang="zh-CN" altLang="en-US" b="1" dirty="0">
                <a:solidFill>
                  <a:schemeClr val="accent6"/>
                </a:solidFill>
                <a:latin typeface="微软雅黑" panose="020B0503020204020204" pitchFamily="34" charset="-122"/>
                <a:ea typeface="微软雅黑" panose="020B0503020204020204" pitchFamily="34" charset="-122"/>
              </a:rPr>
              <a:t>王菲</a:t>
            </a:r>
            <a:r>
              <a:rPr lang="en-US" altLang="zh-CN" b="1" dirty="0">
                <a:solidFill>
                  <a:schemeClr val="accent6"/>
                </a:solidFill>
                <a:latin typeface="微软雅黑" panose="020B0503020204020204" pitchFamily="34" charset="-122"/>
                <a:ea typeface="微软雅黑" panose="020B0503020204020204" pitchFamily="34" charset="-122"/>
              </a:rPr>
              <a:t>:</a:t>
            </a:r>
            <a:r>
              <a:rPr lang="zh-CN" altLang="en-US" b="1" dirty="0">
                <a:solidFill>
                  <a:schemeClr val="accent6"/>
                </a:solidFill>
                <a:latin typeface="微软雅黑" panose="020B0503020204020204" pitchFamily="34" charset="-122"/>
                <a:ea typeface="微软雅黑" panose="020B0503020204020204" pitchFamily="34" charset="-122"/>
              </a:rPr>
              <a:t>明星 </a:t>
            </a:r>
            <a:r>
              <a:rPr lang="en-US" altLang="zh-CN" b="1" dirty="0">
                <a:solidFill>
                  <a:schemeClr val="accent6"/>
                </a:solidFill>
                <a:latin typeface="微软雅黑" panose="020B0503020204020204" pitchFamily="34" charset="-122"/>
                <a:ea typeface="微软雅黑" panose="020B0503020204020204" pitchFamily="34" charset="-122"/>
              </a:rPr>
              <a:t>{</a:t>
            </a:r>
            <a:r>
              <a:rPr lang="zh-CN" altLang="en-US" b="1" dirty="0">
                <a:solidFill>
                  <a:schemeClr val="accent6"/>
                </a:solidFill>
                <a:latin typeface="微软雅黑" panose="020B0503020204020204" pitchFamily="34" charset="-122"/>
                <a:ea typeface="微软雅黑" panose="020B0503020204020204" pitchFamily="34" charset="-122"/>
              </a:rPr>
              <a:t>名称</a:t>
            </a:r>
            <a:r>
              <a:rPr lang="en-US" altLang="zh-CN" b="1" dirty="0">
                <a:solidFill>
                  <a:schemeClr val="accent6"/>
                </a:solidFill>
                <a:latin typeface="微软雅黑" panose="020B0503020204020204" pitchFamily="34" charset="-122"/>
                <a:ea typeface="微软雅黑" panose="020B0503020204020204" pitchFamily="34" charset="-122"/>
              </a:rPr>
              <a:t>:'</a:t>
            </a:r>
            <a:r>
              <a:rPr lang="zh-CN" altLang="en-US" b="1" dirty="0">
                <a:solidFill>
                  <a:schemeClr val="accent6"/>
                </a:solidFill>
                <a:latin typeface="微软雅黑" panose="020B0503020204020204" pitchFamily="34" charset="-122"/>
                <a:ea typeface="微软雅黑" panose="020B0503020204020204" pitchFamily="34" charset="-122"/>
              </a:rPr>
              <a:t>王菲</a:t>
            </a:r>
            <a:r>
              <a:rPr lang="en-US" altLang="zh-CN" b="1" dirty="0">
                <a:solidFill>
                  <a:schemeClr val="accent6"/>
                </a:solidFill>
                <a:latin typeface="微软雅黑" panose="020B0503020204020204" pitchFamily="34" charset="-122"/>
                <a:ea typeface="微软雅黑" panose="020B0503020204020204" pitchFamily="34" charset="-122"/>
              </a:rPr>
              <a:t>'})) RETURN p</a:t>
            </a:r>
          </a:p>
        </p:txBody>
      </p:sp>
    </p:spTree>
    <p:extLst>
      <p:ext uri="{BB962C8B-B14F-4D97-AF65-F5344CB8AC3E}">
        <p14:creationId xmlns:p14="http://schemas.microsoft.com/office/powerpoint/2010/main" val="1361689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2590001" y="2052189"/>
            <a:ext cx="8081558" cy="4132198"/>
          </a:xfrm>
          <a:prstGeom prst="rect">
            <a:avLst/>
          </a:prstGeom>
        </p:spPr>
      </p:pic>
      <p:sp>
        <p:nvSpPr>
          <p:cNvPr id="7" name="Text Placeholder 5"/>
          <p:cNvSpPr txBox="1">
            <a:spLocks/>
          </p:cNvSpPr>
          <p:nvPr/>
        </p:nvSpPr>
        <p:spPr>
          <a:xfrm>
            <a:off x="507386" y="878494"/>
            <a:ext cx="4762332" cy="4429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演示：查询股票与股东的关系</a:t>
            </a:r>
          </a:p>
        </p:txBody>
      </p:sp>
      <p:sp>
        <p:nvSpPr>
          <p:cNvPr id="8" name="矩形 7"/>
          <p:cNvSpPr/>
          <p:nvPr/>
        </p:nvSpPr>
        <p:spPr>
          <a:xfrm>
            <a:off x="507386" y="1256360"/>
            <a:ext cx="8896633" cy="369332"/>
          </a:xfrm>
          <a:prstGeom prst="rect">
            <a:avLst/>
          </a:prstGeom>
        </p:spPr>
        <p:txBody>
          <a:bodyPr wrap="square">
            <a:spAutoFit/>
          </a:bodyPr>
          <a:lstStyle/>
          <a:p>
            <a:r>
              <a:rPr lang="en-US" altLang="zh-CN" b="1" dirty="0">
                <a:solidFill>
                  <a:schemeClr val="accent6"/>
                </a:solidFill>
                <a:latin typeface="微软雅黑" panose="020B0503020204020204" pitchFamily="34" charset="-122"/>
                <a:ea typeface="微软雅黑" panose="020B0503020204020204" pitchFamily="34" charset="-122"/>
              </a:rPr>
              <a:t>match m=(</a:t>
            </a:r>
            <a:r>
              <a:rPr lang="en-US" altLang="zh-CN" b="1" dirty="0" err="1">
                <a:solidFill>
                  <a:schemeClr val="accent6"/>
                </a:solidFill>
                <a:latin typeface="微软雅黑" panose="020B0503020204020204" pitchFamily="34" charset="-122"/>
                <a:ea typeface="微软雅黑" panose="020B0503020204020204" pitchFamily="34" charset="-122"/>
              </a:rPr>
              <a:t>h:Holder</a:t>
            </a:r>
            <a:r>
              <a:rPr lang="en-US" altLang="zh-CN" b="1" dirty="0">
                <a:solidFill>
                  <a:schemeClr val="accent6"/>
                </a:solidFill>
                <a:latin typeface="微软雅黑" panose="020B0503020204020204" pitchFamily="34" charset="-122"/>
                <a:ea typeface="微软雅黑" panose="020B0503020204020204" pitchFamily="34" charset="-122"/>
              </a:rPr>
              <a:t>)--&gt;(</a:t>
            </a:r>
            <a:r>
              <a:rPr lang="en-US" altLang="zh-CN" b="1" dirty="0" err="1">
                <a:solidFill>
                  <a:schemeClr val="accent6"/>
                </a:solidFill>
                <a:latin typeface="微软雅黑" panose="020B0503020204020204" pitchFamily="34" charset="-122"/>
                <a:ea typeface="微软雅黑" panose="020B0503020204020204" pitchFamily="34" charset="-122"/>
              </a:rPr>
              <a:t>s:Stock</a:t>
            </a:r>
            <a:r>
              <a:rPr lang="en-US" altLang="zh-CN" b="1" dirty="0">
                <a:solidFill>
                  <a:schemeClr val="accent6"/>
                </a:solidFill>
                <a:latin typeface="微软雅黑" panose="020B0503020204020204" pitchFamily="34" charset="-122"/>
                <a:ea typeface="微软雅黑" panose="020B0503020204020204" pitchFamily="34" charset="-122"/>
              </a:rPr>
              <a:t>) where s.name=~".*</a:t>
            </a:r>
            <a:r>
              <a:rPr lang="zh-CN" altLang="en-US" b="1" dirty="0">
                <a:solidFill>
                  <a:schemeClr val="accent6"/>
                </a:solidFill>
                <a:latin typeface="微软雅黑" panose="020B0503020204020204" pitchFamily="34" charset="-122"/>
                <a:ea typeface="微软雅黑" panose="020B0503020204020204" pitchFamily="34" charset="-122"/>
              </a:rPr>
              <a:t>五矿</a:t>
            </a:r>
            <a:r>
              <a:rPr lang="en-US" altLang="zh-CN" b="1" dirty="0">
                <a:solidFill>
                  <a:schemeClr val="accent6"/>
                </a:solidFill>
                <a:latin typeface="微软雅黑" panose="020B0503020204020204" pitchFamily="34" charset="-122"/>
                <a:ea typeface="微软雅黑" panose="020B0503020204020204" pitchFamily="34" charset="-122"/>
              </a:rPr>
              <a:t>.*" return m</a:t>
            </a:r>
          </a:p>
        </p:txBody>
      </p:sp>
    </p:spTree>
    <p:extLst>
      <p:ext uri="{BB962C8B-B14F-4D97-AF65-F5344CB8AC3E}">
        <p14:creationId xmlns:p14="http://schemas.microsoft.com/office/powerpoint/2010/main" val="494083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2751202" y="941890"/>
            <a:ext cx="6826164" cy="5025521"/>
          </a:xfrm>
          <a:prstGeom prst="rect">
            <a:avLst/>
          </a:prstGeom>
        </p:spPr>
      </p:pic>
      <p:sp>
        <p:nvSpPr>
          <p:cNvPr id="6" name="Title 1"/>
          <p:cNvSpPr txBox="1">
            <a:spLocks/>
          </p:cNvSpPr>
          <p:nvPr/>
        </p:nvSpPr>
        <p:spPr>
          <a:xfrm>
            <a:off x="10417627" y="6123776"/>
            <a:ext cx="1545773" cy="612000"/>
          </a:xfrm>
          <a:prstGeom prst="rect">
            <a:avLst/>
          </a:prstGeom>
          <a:solidFill>
            <a:srgbClr val="1D4C7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400" b="1" dirty="0" smtClean="0">
                <a:solidFill>
                  <a:schemeClr val="bg1">
                    <a:lumMod val="95000"/>
                  </a:schemeClr>
                </a:solidFill>
                <a:latin typeface="+mn-ea"/>
                <a:ea typeface="+mn-ea"/>
                <a:hlinkClick r:id="rId3"/>
              </a:rPr>
              <a:t>网页演示</a:t>
            </a:r>
            <a:endParaRPr lang="zh-CN" altLang="en-US" sz="2400" b="1" dirty="0">
              <a:solidFill>
                <a:schemeClr val="bg1">
                  <a:lumMod val="95000"/>
                </a:schemeClr>
              </a:solidFill>
              <a:latin typeface="+mn-ea"/>
              <a:ea typeface="+mn-ea"/>
            </a:endParaRPr>
          </a:p>
        </p:txBody>
      </p:sp>
      <p:sp>
        <p:nvSpPr>
          <p:cNvPr id="7" name="Text Placeholder 5"/>
          <p:cNvSpPr txBox="1">
            <a:spLocks/>
          </p:cNvSpPr>
          <p:nvPr/>
        </p:nvSpPr>
        <p:spPr>
          <a:xfrm>
            <a:off x="507386" y="878494"/>
            <a:ext cx="4762332" cy="4429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演示：双击一下山西省</a:t>
            </a:r>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rPr>
              <a:t>…</a:t>
            </a:r>
          </a:p>
        </p:txBody>
      </p:sp>
    </p:spTree>
    <p:extLst>
      <p:ext uri="{BB962C8B-B14F-4D97-AF65-F5344CB8AC3E}">
        <p14:creationId xmlns:p14="http://schemas.microsoft.com/office/powerpoint/2010/main" val="3155306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5"/>
          <p:cNvSpPr/>
          <p:nvPr/>
        </p:nvSpPr>
        <p:spPr bwMode="auto">
          <a:xfrm>
            <a:off x="3167234" y="3610727"/>
            <a:ext cx="1880068" cy="187958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8" tIns="45725" rIns="45725" bIns="91448" numCol="1" spcCol="0" rtlCol="0" fromWordArt="0" anchor="b" anchorCtr="0" forceAA="0" compatLnSpc="1">
            <a:prstTxWarp prst="textNoShape">
              <a:avLst/>
            </a:prstTxWarp>
            <a:noAutofit/>
          </a:bodyPr>
          <a:lstStyle/>
          <a:p>
            <a:pPr algn="ctr" defTabSz="914160" fontAlgn="base">
              <a:spcBef>
                <a:spcPct val="0"/>
              </a:spcBef>
              <a:spcAft>
                <a:spcPct val="0"/>
              </a:spcAft>
            </a:pPr>
            <a:r>
              <a:rPr lang="zh-CN" altLang="en-US" spc="-51"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基于图的搜索</a:t>
            </a:r>
          </a:p>
        </p:txBody>
      </p:sp>
      <p:sp>
        <p:nvSpPr>
          <p:cNvPr id="13" name="Rectangle 36"/>
          <p:cNvSpPr/>
          <p:nvPr/>
        </p:nvSpPr>
        <p:spPr bwMode="auto">
          <a:xfrm>
            <a:off x="3167234" y="1622859"/>
            <a:ext cx="1880068" cy="187958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8" tIns="45725" rIns="45725" bIns="91448" numCol="1" spcCol="0" rtlCol="0" fromWordArt="0" anchor="b" anchorCtr="0" forceAA="0" compatLnSpc="1">
            <a:prstTxWarp prst="textNoShape">
              <a:avLst/>
            </a:prstTxWarp>
            <a:noAutofit/>
          </a:bodyPr>
          <a:lstStyle/>
          <a:p>
            <a:pPr algn="ctr" defTabSz="914160" fontAlgn="base">
              <a:spcBef>
                <a:spcPct val="0"/>
              </a:spcBef>
              <a:spcAft>
                <a:spcPct val="0"/>
              </a:spcAft>
            </a:pPr>
            <a:r>
              <a:rPr lang="zh-CN" altLang="en-US" spc="-51"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实时推荐</a:t>
            </a:r>
          </a:p>
        </p:txBody>
      </p:sp>
      <p:sp>
        <p:nvSpPr>
          <p:cNvPr id="17" name="Rectangle 17"/>
          <p:cNvSpPr/>
          <p:nvPr/>
        </p:nvSpPr>
        <p:spPr bwMode="auto">
          <a:xfrm>
            <a:off x="5148357" y="1623044"/>
            <a:ext cx="1880068" cy="187958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8" tIns="45725" rIns="45725" bIns="91448" numCol="1" spcCol="0" rtlCol="0" fromWordArt="0" anchor="b" anchorCtr="0" forceAA="0" compatLnSpc="1">
            <a:prstTxWarp prst="textNoShape">
              <a:avLst/>
            </a:prstTxWarp>
            <a:noAutofit/>
          </a:bodyPr>
          <a:lstStyle/>
          <a:p>
            <a:pPr algn="ctr" defTabSz="914160" fontAlgn="base">
              <a:spcBef>
                <a:spcPct val="0"/>
              </a:spcBef>
              <a:spcAft>
                <a:spcPct val="0"/>
              </a:spcAft>
            </a:pPr>
            <a:r>
              <a:rPr lang="zh-CN" altLang="en-US" spc="-51" dirty="0" smtClean="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主</a:t>
            </a:r>
            <a:r>
              <a:rPr lang="zh-CN" altLang="en-US" spc="-51"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数据管理</a:t>
            </a:r>
          </a:p>
        </p:txBody>
      </p:sp>
      <p:sp>
        <p:nvSpPr>
          <p:cNvPr id="18" name="Rectangle 18"/>
          <p:cNvSpPr/>
          <p:nvPr/>
        </p:nvSpPr>
        <p:spPr bwMode="auto">
          <a:xfrm>
            <a:off x="7137209" y="1620399"/>
            <a:ext cx="1880068" cy="187958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8" tIns="45725" rIns="45725" bIns="91448" numCol="1" spcCol="0" rtlCol="0" fromWordArt="0" anchor="b" anchorCtr="0" forceAA="0" compatLnSpc="1">
            <a:prstTxWarp prst="textNoShape">
              <a:avLst/>
            </a:prstTxWarp>
            <a:noAutofit/>
          </a:bodyPr>
          <a:lstStyle/>
          <a:p>
            <a:pPr algn="ctr" defTabSz="914160" fontAlgn="base">
              <a:spcBef>
                <a:spcPct val="0"/>
              </a:spcBef>
              <a:spcAft>
                <a:spcPct val="0"/>
              </a:spcAft>
            </a:pPr>
            <a:r>
              <a:rPr lang="zh-CN" altLang="en-US" spc="-51" dirty="0" smtClean="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欺诈</a:t>
            </a:r>
            <a:r>
              <a:rPr lang="zh-CN" altLang="en-US" spc="-51"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检测</a:t>
            </a:r>
          </a:p>
        </p:txBody>
      </p:sp>
      <p:sp>
        <p:nvSpPr>
          <p:cNvPr id="19" name="Rectangle 19"/>
          <p:cNvSpPr/>
          <p:nvPr/>
        </p:nvSpPr>
        <p:spPr bwMode="auto">
          <a:xfrm>
            <a:off x="5148357" y="3611191"/>
            <a:ext cx="1880068" cy="187958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8" tIns="45725" rIns="45725" bIns="91448" numCol="1" spcCol="0" rtlCol="0" fromWordArt="0" anchor="b" anchorCtr="0" forceAA="0" compatLnSpc="1">
            <a:prstTxWarp prst="textNoShape">
              <a:avLst/>
            </a:prstTxWarp>
            <a:noAutofit/>
          </a:bodyPr>
          <a:lstStyle/>
          <a:p>
            <a:pPr algn="ctr"/>
            <a:r>
              <a:rPr lang="en-US" altLang="zh-CN" dirty="0" smtClean="0">
                <a:latin typeface="微软雅黑" panose="020B0503020204020204" pitchFamily="34" charset="-122"/>
                <a:ea typeface="微软雅黑" panose="020B0503020204020204" pitchFamily="34" charset="-122"/>
              </a:rPr>
              <a:t>IT</a:t>
            </a:r>
            <a:r>
              <a:rPr lang="zh-CN" altLang="en-US" dirty="0" smtClean="0">
                <a:latin typeface="微软雅黑" panose="020B0503020204020204" pitchFamily="34" charset="-122"/>
                <a:ea typeface="微软雅黑" panose="020B0503020204020204" pitchFamily="34" charset="-122"/>
              </a:rPr>
              <a:t>网络管理</a:t>
            </a:r>
            <a:endParaRPr lang="zh-CN" altLang="en-US" dirty="0">
              <a:latin typeface="微软雅黑" panose="020B0503020204020204" pitchFamily="34" charset="-122"/>
              <a:ea typeface="微软雅黑" panose="020B0503020204020204" pitchFamily="34" charset="-122"/>
            </a:endParaRPr>
          </a:p>
        </p:txBody>
      </p:sp>
      <p:sp>
        <p:nvSpPr>
          <p:cNvPr id="20" name="Rectangle 20"/>
          <p:cNvSpPr/>
          <p:nvPr/>
        </p:nvSpPr>
        <p:spPr bwMode="auto">
          <a:xfrm>
            <a:off x="7137209" y="3606988"/>
            <a:ext cx="1880068" cy="187958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8" tIns="45725" rIns="45725" bIns="91448" numCol="1" spcCol="0" rtlCol="0" fromWordArt="0" anchor="b" anchorCtr="0" forceAA="0" compatLnSpc="1">
            <a:prstTxWarp prst="textNoShape">
              <a:avLst/>
            </a:prstTxWarp>
            <a:noAutofit/>
          </a:bodyPr>
          <a:lstStyle/>
          <a:p>
            <a:pPr algn="ctr" defTabSz="914160" fontAlgn="base">
              <a:spcBef>
                <a:spcPct val="0"/>
              </a:spcBef>
              <a:spcAft>
                <a:spcPct val="0"/>
              </a:spcAft>
            </a:pPr>
            <a:r>
              <a:rPr lang="zh-CN" altLang="en-US" spc="-51"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身份和访问管理</a:t>
            </a:r>
          </a:p>
        </p:txBody>
      </p:sp>
      <p:sp>
        <p:nvSpPr>
          <p:cNvPr id="73" name="Freeform 78"/>
          <p:cNvSpPr>
            <a:spLocks noEditPoints="1"/>
          </p:cNvSpPr>
          <p:nvPr/>
        </p:nvSpPr>
        <p:spPr bwMode="black">
          <a:xfrm>
            <a:off x="7574484" y="1824156"/>
            <a:ext cx="1005512" cy="962039"/>
          </a:xfrm>
          <a:custGeom>
            <a:avLst/>
            <a:gdLst>
              <a:gd name="T0" fmla="*/ 1448 w 2291"/>
              <a:gd name="T1" fmla="*/ 923 h 2197"/>
              <a:gd name="T2" fmla="*/ 1464 w 2291"/>
              <a:gd name="T3" fmla="*/ 1048 h 2197"/>
              <a:gd name="T4" fmla="*/ 1622 w 2291"/>
              <a:gd name="T5" fmla="*/ 1225 h 2197"/>
              <a:gd name="T6" fmla="*/ 1522 w 2291"/>
              <a:gd name="T7" fmla="*/ 1149 h 2197"/>
              <a:gd name="T8" fmla="*/ 1622 w 2291"/>
              <a:gd name="T9" fmla="*/ 1225 h 2197"/>
              <a:gd name="T10" fmla="*/ 769 w 2291"/>
              <a:gd name="T11" fmla="*/ 1149 h 2197"/>
              <a:gd name="T12" fmla="*/ 669 w 2291"/>
              <a:gd name="T13" fmla="*/ 1225 h 2197"/>
              <a:gd name="T14" fmla="*/ 828 w 2291"/>
              <a:gd name="T15" fmla="*/ 1048 h 2197"/>
              <a:gd name="T16" fmla="*/ 844 w 2291"/>
              <a:gd name="T17" fmla="*/ 923 h 2197"/>
              <a:gd name="T18" fmla="*/ 828 w 2291"/>
              <a:gd name="T19" fmla="*/ 1048 h 2197"/>
              <a:gd name="T20" fmla="*/ 1390 w 2291"/>
              <a:gd name="T21" fmla="*/ 540 h 2197"/>
              <a:gd name="T22" fmla="*/ 1493 w 2291"/>
              <a:gd name="T23" fmla="*/ 103 h 2197"/>
              <a:gd name="T24" fmla="*/ 902 w 2291"/>
              <a:gd name="T25" fmla="*/ 0 h 2197"/>
              <a:gd name="T26" fmla="*/ 799 w 2291"/>
              <a:gd name="T27" fmla="*/ 437 h 2197"/>
              <a:gd name="T28" fmla="*/ 859 w 2291"/>
              <a:gd name="T29" fmla="*/ 103 h 2197"/>
              <a:gd name="T30" fmla="*/ 1390 w 2291"/>
              <a:gd name="T31" fmla="*/ 60 h 2197"/>
              <a:gd name="T32" fmla="*/ 1433 w 2291"/>
              <a:gd name="T33" fmla="*/ 437 h 2197"/>
              <a:gd name="T34" fmla="*/ 902 w 2291"/>
              <a:gd name="T35" fmla="*/ 480 h 2197"/>
              <a:gd name="T36" fmla="*/ 859 w 2291"/>
              <a:gd name="T37" fmla="*/ 103 h 2197"/>
              <a:gd name="T38" fmla="*/ 1614 w 2291"/>
              <a:gd name="T39" fmla="*/ 824 h 2197"/>
              <a:gd name="T40" fmla="*/ 1640 w 2291"/>
              <a:gd name="T41" fmla="*/ 786 h 2197"/>
              <a:gd name="T42" fmla="*/ 1499 w 2291"/>
              <a:gd name="T43" fmla="*/ 596 h 2197"/>
              <a:gd name="T44" fmla="*/ 835 w 2291"/>
              <a:gd name="T45" fmla="*/ 576 h 2197"/>
              <a:gd name="T46" fmla="*/ 669 w 2291"/>
              <a:gd name="T47" fmla="*/ 741 h 2197"/>
              <a:gd name="T48" fmla="*/ 652 w 2291"/>
              <a:gd name="T49" fmla="*/ 798 h 2197"/>
              <a:gd name="T50" fmla="*/ 1450 w 2291"/>
              <a:gd name="T51" fmla="*/ 1476 h 2197"/>
              <a:gd name="T52" fmla="*/ 1554 w 2291"/>
              <a:gd name="T53" fmla="*/ 1913 h 2197"/>
              <a:gd name="T54" fmla="*/ 2144 w 2291"/>
              <a:gd name="T55" fmla="*/ 1810 h 2197"/>
              <a:gd name="T56" fmla="*/ 2041 w 2291"/>
              <a:gd name="T57" fmla="*/ 1373 h 2197"/>
              <a:gd name="T58" fmla="*/ 1450 w 2291"/>
              <a:gd name="T59" fmla="*/ 1476 h 2197"/>
              <a:gd name="T60" fmla="*/ 2084 w 2291"/>
              <a:gd name="T61" fmla="*/ 1810 h 2197"/>
              <a:gd name="T62" fmla="*/ 1554 w 2291"/>
              <a:gd name="T63" fmla="*/ 1853 h 2197"/>
              <a:gd name="T64" fmla="*/ 1511 w 2291"/>
              <a:gd name="T65" fmla="*/ 1476 h 2197"/>
              <a:gd name="T66" fmla="*/ 2041 w 2291"/>
              <a:gd name="T67" fmla="*/ 1433 h 2197"/>
              <a:gd name="T68" fmla="*/ 2275 w 2291"/>
              <a:gd name="T69" fmla="*/ 2114 h 2197"/>
              <a:gd name="T70" fmla="*/ 2108 w 2291"/>
              <a:gd name="T71" fmla="*/ 1949 h 2197"/>
              <a:gd name="T72" fmla="*/ 1444 w 2291"/>
              <a:gd name="T73" fmla="*/ 1969 h 2197"/>
              <a:gd name="T74" fmla="*/ 1304 w 2291"/>
              <a:gd name="T75" fmla="*/ 2159 h 2197"/>
              <a:gd name="T76" fmla="*/ 1329 w 2291"/>
              <a:gd name="T77" fmla="*/ 2197 h 2197"/>
              <a:gd name="T78" fmla="*/ 2291 w 2291"/>
              <a:gd name="T79" fmla="*/ 2171 h 2197"/>
              <a:gd name="T80" fmla="*/ 2275 w 2291"/>
              <a:gd name="T81" fmla="*/ 2114 h 2197"/>
              <a:gd name="T82" fmla="*/ 738 w 2291"/>
              <a:gd name="T83" fmla="*/ 1913 h 2197"/>
              <a:gd name="T84" fmla="*/ 841 w 2291"/>
              <a:gd name="T85" fmla="*/ 1476 h 2197"/>
              <a:gd name="T86" fmla="*/ 250 w 2291"/>
              <a:gd name="T87" fmla="*/ 1373 h 2197"/>
              <a:gd name="T88" fmla="*/ 147 w 2291"/>
              <a:gd name="T89" fmla="*/ 1810 h 2197"/>
              <a:gd name="T90" fmla="*/ 207 w 2291"/>
              <a:gd name="T91" fmla="*/ 1476 h 2197"/>
              <a:gd name="T92" fmla="*/ 738 w 2291"/>
              <a:gd name="T93" fmla="*/ 1433 h 2197"/>
              <a:gd name="T94" fmla="*/ 781 w 2291"/>
              <a:gd name="T95" fmla="*/ 1810 h 2197"/>
              <a:gd name="T96" fmla="*/ 250 w 2291"/>
              <a:gd name="T97" fmla="*/ 1853 h 2197"/>
              <a:gd name="T98" fmla="*/ 207 w 2291"/>
              <a:gd name="T99" fmla="*/ 1476 h 2197"/>
              <a:gd name="T100" fmla="*/ 805 w 2291"/>
              <a:gd name="T101" fmla="*/ 1949 h 2197"/>
              <a:gd name="T102" fmla="*/ 141 w 2291"/>
              <a:gd name="T103" fmla="*/ 1969 h 2197"/>
              <a:gd name="T104" fmla="*/ 0 w 2291"/>
              <a:gd name="T105" fmla="*/ 2159 h 2197"/>
              <a:gd name="T106" fmla="*/ 26 w 2291"/>
              <a:gd name="T107" fmla="*/ 2197 h 2197"/>
              <a:gd name="T108" fmla="*/ 988 w 2291"/>
              <a:gd name="T109" fmla="*/ 2171 h 2197"/>
              <a:gd name="T110" fmla="*/ 971 w 2291"/>
              <a:gd name="T111" fmla="*/ 2114 h 2197"/>
              <a:gd name="T112" fmla="*/ 971 w 2291"/>
              <a:gd name="T113" fmla="*/ 1659 h 2197"/>
              <a:gd name="T114" fmla="*/ 1088 w 2291"/>
              <a:gd name="T115" fmla="*/ 1610 h 2197"/>
              <a:gd name="T116" fmla="*/ 971 w 2291"/>
              <a:gd name="T117" fmla="*/ 1659 h 2197"/>
              <a:gd name="T118" fmla="*/ 1204 w 2291"/>
              <a:gd name="T119" fmla="*/ 1610 h 2197"/>
              <a:gd name="T120" fmla="*/ 1320 w 2291"/>
              <a:gd name="T121" fmla="*/ 1659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91" h="2197">
                <a:moveTo>
                  <a:pt x="1506" y="1023"/>
                </a:moveTo>
                <a:cubicBezTo>
                  <a:pt x="1448" y="923"/>
                  <a:pt x="1448" y="923"/>
                  <a:pt x="1448" y="923"/>
                </a:cubicBezTo>
                <a:cubicBezTo>
                  <a:pt x="1406" y="947"/>
                  <a:pt x="1406" y="947"/>
                  <a:pt x="1406" y="947"/>
                </a:cubicBezTo>
                <a:cubicBezTo>
                  <a:pt x="1464" y="1048"/>
                  <a:pt x="1464" y="1048"/>
                  <a:pt x="1464" y="1048"/>
                </a:cubicBezTo>
                <a:lnTo>
                  <a:pt x="1506" y="1023"/>
                </a:lnTo>
                <a:close/>
                <a:moveTo>
                  <a:pt x="1622" y="1225"/>
                </a:moveTo>
                <a:cubicBezTo>
                  <a:pt x="1564" y="1124"/>
                  <a:pt x="1564" y="1124"/>
                  <a:pt x="1564" y="1124"/>
                </a:cubicBezTo>
                <a:cubicBezTo>
                  <a:pt x="1522" y="1149"/>
                  <a:pt x="1522" y="1149"/>
                  <a:pt x="1522" y="1149"/>
                </a:cubicBezTo>
                <a:cubicBezTo>
                  <a:pt x="1580" y="1249"/>
                  <a:pt x="1580" y="1249"/>
                  <a:pt x="1580" y="1249"/>
                </a:cubicBezTo>
                <a:lnTo>
                  <a:pt x="1622" y="1225"/>
                </a:lnTo>
                <a:close/>
                <a:moveTo>
                  <a:pt x="711" y="1249"/>
                </a:moveTo>
                <a:cubicBezTo>
                  <a:pt x="769" y="1149"/>
                  <a:pt x="769" y="1149"/>
                  <a:pt x="769" y="1149"/>
                </a:cubicBezTo>
                <a:cubicBezTo>
                  <a:pt x="727" y="1124"/>
                  <a:pt x="727" y="1124"/>
                  <a:pt x="727" y="1124"/>
                </a:cubicBezTo>
                <a:cubicBezTo>
                  <a:pt x="669" y="1225"/>
                  <a:pt x="669" y="1225"/>
                  <a:pt x="669" y="1225"/>
                </a:cubicBezTo>
                <a:lnTo>
                  <a:pt x="711" y="1249"/>
                </a:lnTo>
                <a:close/>
                <a:moveTo>
                  <a:pt x="828" y="1048"/>
                </a:moveTo>
                <a:cubicBezTo>
                  <a:pt x="886" y="947"/>
                  <a:pt x="886" y="947"/>
                  <a:pt x="886" y="947"/>
                </a:cubicBezTo>
                <a:cubicBezTo>
                  <a:pt x="844" y="923"/>
                  <a:pt x="844" y="923"/>
                  <a:pt x="844" y="923"/>
                </a:cubicBezTo>
                <a:cubicBezTo>
                  <a:pt x="786" y="1023"/>
                  <a:pt x="786" y="1023"/>
                  <a:pt x="786" y="1023"/>
                </a:cubicBezTo>
                <a:lnTo>
                  <a:pt x="828" y="1048"/>
                </a:lnTo>
                <a:close/>
                <a:moveTo>
                  <a:pt x="902" y="540"/>
                </a:moveTo>
                <a:cubicBezTo>
                  <a:pt x="1390" y="540"/>
                  <a:pt x="1390" y="540"/>
                  <a:pt x="1390" y="540"/>
                </a:cubicBezTo>
                <a:cubicBezTo>
                  <a:pt x="1447" y="540"/>
                  <a:pt x="1493" y="494"/>
                  <a:pt x="1493" y="437"/>
                </a:cubicBezTo>
                <a:cubicBezTo>
                  <a:pt x="1493" y="103"/>
                  <a:pt x="1493" y="103"/>
                  <a:pt x="1493" y="103"/>
                </a:cubicBezTo>
                <a:cubicBezTo>
                  <a:pt x="1493" y="46"/>
                  <a:pt x="1447" y="0"/>
                  <a:pt x="1390" y="0"/>
                </a:cubicBezTo>
                <a:cubicBezTo>
                  <a:pt x="902" y="0"/>
                  <a:pt x="902" y="0"/>
                  <a:pt x="902" y="0"/>
                </a:cubicBezTo>
                <a:cubicBezTo>
                  <a:pt x="845" y="0"/>
                  <a:pt x="799" y="46"/>
                  <a:pt x="799" y="103"/>
                </a:cubicBezTo>
                <a:cubicBezTo>
                  <a:pt x="799" y="437"/>
                  <a:pt x="799" y="437"/>
                  <a:pt x="799" y="437"/>
                </a:cubicBezTo>
                <a:cubicBezTo>
                  <a:pt x="799" y="494"/>
                  <a:pt x="845" y="540"/>
                  <a:pt x="902" y="540"/>
                </a:cubicBezTo>
                <a:close/>
                <a:moveTo>
                  <a:pt x="859" y="103"/>
                </a:moveTo>
                <a:cubicBezTo>
                  <a:pt x="859" y="79"/>
                  <a:pt x="878" y="60"/>
                  <a:pt x="902" y="60"/>
                </a:cubicBezTo>
                <a:cubicBezTo>
                  <a:pt x="1390" y="60"/>
                  <a:pt x="1390" y="60"/>
                  <a:pt x="1390" y="60"/>
                </a:cubicBezTo>
                <a:cubicBezTo>
                  <a:pt x="1413" y="60"/>
                  <a:pt x="1433" y="79"/>
                  <a:pt x="1433" y="103"/>
                </a:cubicBezTo>
                <a:cubicBezTo>
                  <a:pt x="1433" y="437"/>
                  <a:pt x="1433" y="437"/>
                  <a:pt x="1433" y="437"/>
                </a:cubicBezTo>
                <a:cubicBezTo>
                  <a:pt x="1433" y="461"/>
                  <a:pt x="1413" y="480"/>
                  <a:pt x="1390" y="480"/>
                </a:cubicBezTo>
                <a:cubicBezTo>
                  <a:pt x="902" y="480"/>
                  <a:pt x="902" y="480"/>
                  <a:pt x="902" y="480"/>
                </a:cubicBezTo>
                <a:cubicBezTo>
                  <a:pt x="878" y="480"/>
                  <a:pt x="859" y="461"/>
                  <a:pt x="859" y="437"/>
                </a:cubicBezTo>
                <a:lnTo>
                  <a:pt x="859" y="103"/>
                </a:lnTo>
                <a:close/>
                <a:moveTo>
                  <a:pt x="678" y="824"/>
                </a:moveTo>
                <a:cubicBezTo>
                  <a:pt x="1614" y="824"/>
                  <a:pt x="1614" y="824"/>
                  <a:pt x="1614" y="824"/>
                </a:cubicBezTo>
                <a:cubicBezTo>
                  <a:pt x="1628" y="824"/>
                  <a:pt x="1640" y="812"/>
                  <a:pt x="1640" y="798"/>
                </a:cubicBezTo>
                <a:cubicBezTo>
                  <a:pt x="1640" y="786"/>
                  <a:pt x="1640" y="786"/>
                  <a:pt x="1640" y="786"/>
                </a:cubicBezTo>
                <a:cubicBezTo>
                  <a:pt x="1640" y="772"/>
                  <a:pt x="1632" y="752"/>
                  <a:pt x="1623" y="741"/>
                </a:cubicBezTo>
                <a:cubicBezTo>
                  <a:pt x="1499" y="596"/>
                  <a:pt x="1499" y="596"/>
                  <a:pt x="1499" y="596"/>
                </a:cubicBezTo>
                <a:cubicBezTo>
                  <a:pt x="1490" y="585"/>
                  <a:pt x="1471" y="576"/>
                  <a:pt x="1457" y="576"/>
                </a:cubicBezTo>
                <a:cubicBezTo>
                  <a:pt x="835" y="576"/>
                  <a:pt x="835" y="576"/>
                  <a:pt x="835" y="576"/>
                </a:cubicBezTo>
                <a:cubicBezTo>
                  <a:pt x="821" y="576"/>
                  <a:pt x="802" y="585"/>
                  <a:pt x="792" y="596"/>
                </a:cubicBezTo>
                <a:cubicBezTo>
                  <a:pt x="669" y="741"/>
                  <a:pt x="669" y="741"/>
                  <a:pt x="669" y="741"/>
                </a:cubicBezTo>
                <a:cubicBezTo>
                  <a:pt x="659" y="752"/>
                  <a:pt x="652" y="772"/>
                  <a:pt x="652" y="786"/>
                </a:cubicBezTo>
                <a:cubicBezTo>
                  <a:pt x="652" y="798"/>
                  <a:pt x="652" y="798"/>
                  <a:pt x="652" y="798"/>
                </a:cubicBezTo>
                <a:cubicBezTo>
                  <a:pt x="652" y="812"/>
                  <a:pt x="664" y="824"/>
                  <a:pt x="678" y="824"/>
                </a:cubicBezTo>
                <a:close/>
                <a:moveTo>
                  <a:pt x="1450" y="1476"/>
                </a:moveTo>
                <a:cubicBezTo>
                  <a:pt x="1450" y="1810"/>
                  <a:pt x="1450" y="1810"/>
                  <a:pt x="1450" y="1810"/>
                </a:cubicBezTo>
                <a:cubicBezTo>
                  <a:pt x="1450" y="1867"/>
                  <a:pt x="1497" y="1913"/>
                  <a:pt x="1554" y="1913"/>
                </a:cubicBezTo>
                <a:cubicBezTo>
                  <a:pt x="2041" y="1913"/>
                  <a:pt x="2041" y="1913"/>
                  <a:pt x="2041" y="1913"/>
                </a:cubicBezTo>
                <a:cubicBezTo>
                  <a:pt x="2098" y="1913"/>
                  <a:pt x="2144" y="1867"/>
                  <a:pt x="2144" y="1810"/>
                </a:cubicBezTo>
                <a:cubicBezTo>
                  <a:pt x="2144" y="1476"/>
                  <a:pt x="2144" y="1476"/>
                  <a:pt x="2144" y="1476"/>
                </a:cubicBezTo>
                <a:cubicBezTo>
                  <a:pt x="2144" y="1419"/>
                  <a:pt x="2098" y="1373"/>
                  <a:pt x="2041" y="1373"/>
                </a:cubicBezTo>
                <a:cubicBezTo>
                  <a:pt x="1554" y="1373"/>
                  <a:pt x="1554" y="1373"/>
                  <a:pt x="1554" y="1373"/>
                </a:cubicBezTo>
                <a:cubicBezTo>
                  <a:pt x="1497" y="1373"/>
                  <a:pt x="1450" y="1419"/>
                  <a:pt x="1450" y="1476"/>
                </a:cubicBezTo>
                <a:close/>
                <a:moveTo>
                  <a:pt x="2084" y="1476"/>
                </a:moveTo>
                <a:cubicBezTo>
                  <a:pt x="2084" y="1810"/>
                  <a:pt x="2084" y="1810"/>
                  <a:pt x="2084" y="1810"/>
                </a:cubicBezTo>
                <a:cubicBezTo>
                  <a:pt x="2084" y="1834"/>
                  <a:pt x="2065" y="1853"/>
                  <a:pt x="2041" y="1853"/>
                </a:cubicBezTo>
                <a:cubicBezTo>
                  <a:pt x="1554" y="1853"/>
                  <a:pt x="1554" y="1853"/>
                  <a:pt x="1554" y="1853"/>
                </a:cubicBezTo>
                <a:cubicBezTo>
                  <a:pt x="1530" y="1853"/>
                  <a:pt x="1511" y="1834"/>
                  <a:pt x="1511" y="1810"/>
                </a:cubicBezTo>
                <a:cubicBezTo>
                  <a:pt x="1511" y="1476"/>
                  <a:pt x="1511" y="1476"/>
                  <a:pt x="1511" y="1476"/>
                </a:cubicBezTo>
                <a:cubicBezTo>
                  <a:pt x="1511" y="1452"/>
                  <a:pt x="1530" y="1433"/>
                  <a:pt x="1554" y="1433"/>
                </a:cubicBezTo>
                <a:cubicBezTo>
                  <a:pt x="2041" y="1433"/>
                  <a:pt x="2041" y="1433"/>
                  <a:pt x="2041" y="1433"/>
                </a:cubicBezTo>
                <a:cubicBezTo>
                  <a:pt x="2065" y="1433"/>
                  <a:pt x="2084" y="1452"/>
                  <a:pt x="2084" y="1476"/>
                </a:cubicBezTo>
                <a:close/>
                <a:moveTo>
                  <a:pt x="2275" y="2114"/>
                </a:moveTo>
                <a:cubicBezTo>
                  <a:pt x="2151" y="1969"/>
                  <a:pt x="2151" y="1969"/>
                  <a:pt x="2151" y="1969"/>
                </a:cubicBezTo>
                <a:cubicBezTo>
                  <a:pt x="2142" y="1958"/>
                  <a:pt x="2123" y="1949"/>
                  <a:pt x="2108" y="1949"/>
                </a:cubicBezTo>
                <a:cubicBezTo>
                  <a:pt x="1486" y="1949"/>
                  <a:pt x="1486" y="1949"/>
                  <a:pt x="1486" y="1949"/>
                </a:cubicBezTo>
                <a:cubicBezTo>
                  <a:pt x="1472" y="1949"/>
                  <a:pt x="1453" y="1958"/>
                  <a:pt x="1444" y="1969"/>
                </a:cubicBezTo>
                <a:cubicBezTo>
                  <a:pt x="1320" y="2114"/>
                  <a:pt x="1320" y="2114"/>
                  <a:pt x="1320" y="2114"/>
                </a:cubicBezTo>
                <a:cubicBezTo>
                  <a:pt x="1311" y="2125"/>
                  <a:pt x="1304" y="2145"/>
                  <a:pt x="1304" y="2159"/>
                </a:cubicBezTo>
                <a:cubicBezTo>
                  <a:pt x="1304" y="2171"/>
                  <a:pt x="1304" y="2171"/>
                  <a:pt x="1304" y="2171"/>
                </a:cubicBezTo>
                <a:cubicBezTo>
                  <a:pt x="1304" y="2185"/>
                  <a:pt x="1315" y="2197"/>
                  <a:pt x="1329" y="2197"/>
                </a:cubicBezTo>
                <a:cubicBezTo>
                  <a:pt x="2265" y="2197"/>
                  <a:pt x="2265" y="2197"/>
                  <a:pt x="2265" y="2197"/>
                </a:cubicBezTo>
                <a:cubicBezTo>
                  <a:pt x="2280" y="2197"/>
                  <a:pt x="2291" y="2185"/>
                  <a:pt x="2291" y="2171"/>
                </a:cubicBezTo>
                <a:cubicBezTo>
                  <a:pt x="2291" y="2159"/>
                  <a:pt x="2291" y="2159"/>
                  <a:pt x="2291" y="2159"/>
                </a:cubicBezTo>
                <a:cubicBezTo>
                  <a:pt x="2291" y="2145"/>
                  <a:pt x="2284" y="2125"/>
                  <a:pt x="2275" y="2114"/>
                </a:cubicBezTo>
                <a:close/>
                <a:moveTo>
                  <a:pt x="250" y="1913"/>
                </a:moveTo>
                <a:cubicBezTo>
                  <a:pt x="738" y="1913"/>
                  <a:pt x="738" y="1913"/>
                  <a:pt x="738" y="1913"/>
                </a:cubicBezTo>
                <a:cubicBezTo>
                  <a:pt x="795" y="1913"/>
                  <a:pt x="841" y="1867"/>
                  <a:pt x="841" y="1810"/>
                </a:cubicBezTo>
                <a:cubicBezTo>
                  <a:pt x="841" y="1476"/>
                  <a:pt x="841" y="1476"/>
                  <a:pt x="841" y="1476"/>
                </a:cubicBezTo>
                <a:cubicBezTo>
                  <a:pt x="841" y="1419"/>
                  <a:pt x="795" y="1373"/>
                  <a:pt x="738" y="1373"/>
                </a:cubicBezTo>
                <a:cubicBezTo>
                  <a:pt x="250" y="1373"/>
                  <a:pt x="250" y="1373"/>
                  <a:pt x="250" y="1373"/>
                </a:cubicBezTo>
                <a:cubicBezTo>
                  <a:pt x="193" y="1373"/>
                  <a:pt x="147" y="1419"/>
                  <a:pt x="147" y="1476"/>
                </a:cubicBezTo>
                <a:cubicBezTo>
                  <a:pt x="147" y="1810"/>
                  <a:pt x="147" y="1810"/>
                  <a:pt x="147" y="1810"/>
                </a:cubicBezTo>
                <a:cubicBezTo>
                  <a:pt x="147" y="1867"/>
                  <a:pt x="193" y="1913"/>
                  <a:pt x="250" y="1913"/>
                </a:cubicBezTo>
                <a:close/>
                <a:moveTo>
                  <a:pt x="207" y="1476"/>
                </a:moveTo>
                <a:cubicBezTo>
                  <a:pt x="207" y="1452"/>
                  <a:pt x="227" y="1433"/>
                  <a:pt x="250" y="1433"/>
                </a:cubicBezTo>
                <a:cubicBezTo>
                  <a:pt x="738" y="1433"/>
                  <a:pt x="738" y="1433"/>
                  <a:pt x="738" y="1433"/>
                </a:cubicBezTo>
                <a:cubicBezTo>
                  <a:pt x="762" y="1433"/>
                  <a:pt x="781" y="1452"/>
                  <a:pt x="781" y="1476"/>
                </a:cubicBezTo>
                <a:cubicBezTo>
                  <a:pt x="781" y="1810"/>
                  <a:pt x="781" y="1810"/>
                  <a:pt x="781" y="1810"/>
                </a:cubicBezTo>
                <a:cubicBezTo>
                  <a:pt x="781" y="1834"/>
                  <a:pt x="762" y="1853"/>
                  <a:pt x="738" y="1853"/>
                </a:cubicBezTo>
                <a:cubicBezTo>
                  <a:pt x="250" y="1853"/>
                  <a:pt x="250" y="1853"/>
                  <a:pt x="250" y="1853"/>
                </a:cubicBezTo>
                <a:cubicBezTo>
                  <a:pt x="227" y="1853"/>
                  <a:pt x="207" y="1834"/>
                  <a:pt x="207" y="1810"/>
                </a:cubicBezTo>
                <a:lnTo>
                  <a:pt x="207" y="1476"/>
                </a:lnTo>
                <a:close/>
                <a:moveTo>
                  <a:pt x="848" y="1969"/>
                </a:moveTo>
                <a:cubicBezTo>
                  <a:pt x="838" y="1958"/>
                  <a:pt x="819" y="1949"/>
                  <a:pt x="805" y="1949"/>
                </a:cubicBezTo>
                <a:cubicBezTo>
                  <a:pt x="183" y="1949"/>
                  <a:pt x="183" y="1949"/>
                  <a:pt x="183" y="1949"/>
                </a:cubicBezTo>
                <a:cubicBezTo>
                  <a:pt x="169" y="1949"/>
                  <a:pt x="150" y="1958"/>
                  <a:pt x="141" y="1969"/>
                </a:cubicBezTo>
                <a:cubicBezTo>
                  <a:pt x="17" y="2114"/>
                  <a:pt x="17" y="2114"/>
                  <a:pt x="17" y="2114"/>
                </a:cubicBezTo>
                <a:cubicBezTo>
                  <a:pt x="8" y="2125"/>
                  <a:pt x="0" y="2145"/>
                  <a:pt x="0" y="2159"/>
                </a:cubicBezTo>
                <a:cubicBezTo>
                  <a:pt x="0" y="2171"/>
                  <a:pt x="0" y="2171"/>
                  <a:pt x="0" y="2171"/>
                </a:cubicBezTo>
                <a:cubicBezTo>
                  <a:pt x="0" y="2185"/>
                  <a:pt x="12" y="2197"/>
                  <a:pt x="26" y="2197"/>
                </a:cubicBezTo>
                <a:cubicBezTo>
                  <a:pt x="962" y="2197"/>
                  <a:pt x="962" y="2197"/>
                  <a:pt x="962" y="2197"/>
                </a:cubicBezTo>
                <a:cubicBezTo>
                  <a:pt x="977" y="2197"/>
                  <a:pt x="988" y="2185"/>
                  <a:pt x="988" y="2171"/>
                </a:cubicBezTo>
                <a:cubicBezTo>
                  <a:pt x="988" y="2159"/>
                  <a:pt x="988" y="2159"/>
                  <a:pt x="988" y="2159"/>
                </a:cubicBezTo>
                <a:cubicBezTo>
                  <a:pt x="988" y="2145"/>
                  <a:pt x="981" y="2125"/>
                  <a:pt x="971" y="2114"/>
                </a:cubicBezTo>
                <a:lnTo>
                  <a:pt x="848" y="1969"/>
                </a:lnTo>
                <a:close/>
                <a:moveTo>
                  <a:pt x="971" y="1659"/>
                </a:moveTo>
                <a:cubicBezTo>
                  <a:pt x="1088" y="1659"/>
                  <a:pt x="1088" y="1659"/>
                  <a:pt x="1088" y="1659"/>
                </a:cubicBezTo>
                <a:cubicBezTo>
                  <a:pt x="1088" y="1610"/>
                  <a:pt x="1088" y="1610"/>
                  <a:pt x="1088" y="1610"/>
                </a:cubicBezTo>
                <a:cubicBezTo>
                  <a:pt x="971" y="1610"/>
                  <a:pt x="971" y="1610"/>
                  <a:pt x="971" y="1610"/>
                </a:cubicBezTo>
                <a:lnTo>
                  <a:pt x="971" y="1659"/>
                </a:lnTo>
                <a:close/>
                <a:moveTo>
                  <a:pt x="1320" y="1610"/>
                </a:moveTo>
                <a:cubicBezTo>
                  <a:pt x="1204" y="1610"/>
                  <a:pt x="1204" y="1610"/>
                  <a:pt x="1204" y="1610"/>
                </a:cubicBezTo>
                <a:cubicBezTo>
                  <a:pt x="1204" y="1659"/>
                  <a:pt x="1204" y="1659"/>
                  <a:pt x="1204" y="1659"/>
                </a:cubicBezTo>
                <a:cubicBezTo>
                  <a:pt x="1320" y="1659"/>
                  <a:pt x="1320" y="1659"/>
                  <a:pt x="1320" y="1659"/>
                </a:cubicBezTo>
                <a:lnTo>
                  <a:pt x="1320" y="1610"/>
                </a:lnTo>
                <a:close/>
              </a:path>
            </a:pathLst>
          </a:custGeom>
          <a:solidFill>
            <a:srgbClr val="FFFFFF"/>
          </a:solidFill>
          <a:ln>
            <a:noFill/>
          </a:ln>
        </p:spPr>
        <p:txBody>
          <a:bodyPr vert="horz" wrap="square" lIns="82313" tIns="41156" rIns="82313" bIns="41156" numCol="1" anchor="t" anchorCtr="0" compatLnSpc="1">
            <a:prstTxWarp prst="textNoShape">
              <a:avLst/>
            </a:prstTxWarp>
          </a:bodyPr>
          <a:lstStyle/>
          <a:p>
            <a:pPr defTabSz="913960"/>
            <a:endParaRPr lang="en-US" sz="1600">
              <a:solidFill>
                <a:srgbClr val="FFFFFF"/>
              </a:solidFill>
              <a:latin typeface="微软雅黑" panose="020B0503020204020204" pitchFamily="34" charset="-122"/>
              <a:ea typeface="微软雅黑" panose="020B0503020204020204" pitchFamily="34" charset="-122"/>
            </a:endParaRPr>
          </a:p>
        </p:txBody>
      </p:sp>
      <p:pic>
        <p:nvPicPr>
          <p:cNvPr id="102" name="Picture 12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82298" y="3778817"/>
            <a:ext cx="1283615" cy="1006661"/>
          </a:xfrm>
          <a:prstGeom prst="rect">
            <a:avLst/>
          </a:prstGeom>
        </p:spPr>
      </p:pic>
      <p:grpSp>
        <p:nvGrpSpPr>
          <p:cNvPr id="115" name="Group 51"/>
          <p:cNvGrpSpPr/>
          <p:nvPr/>
        </p:nvGrpSpPr>
        <p:grpSpPr>
          <a:xfrm>
            <a:off x="3576798" y="2030767"/>
            <a:ext cx="1205084" cy="548817"/>
            <a:chOff x="6629089" y="2161378"/>
            <a:chExt cx="941511" cy="428893"/>
          </a:xfrm>
        </p:grpSpPr>
        <p:grpSp>
          <p:nvGrpSpPr>
            <p:cNvPr id="116" name="Group 52"/>
            <p:cNvGrpSpPr/>
            <p:nvPr/>
          </p:nvGrpSpPr>
          <p:grpSpPr>
            <a:xfrm>
              <a:off x="7040701" y="2293237"/>
              <a:ext cx="529899" cy="297034"/>
              <a:chOff x="6649145" y="2175368"/>
              <a:chExt cx="1295400" cy="726135"/>
            </a:xfrm>
          </p:grpSpPr>
          <p:sp>
            <p:nvSpPr>
              <p:cNvPr id="118" name="Rectangle 54"/>
              <p:cNvSpPr/>
              <p:nvPr/>
            </p:nvSpPr>
            <p:spPr>
              <a:xfrm>
                <a:off x="6649145" y="2175368"/>
                <a:ext cx="1295400" cy="726135"/>
              </a:xfrm>
              <a:prstGeom prst="rect">
                <a:avLst/>
              </a:prstGeom>
              <a:noFill/>
              <a:ln w="25400" cap="flat" cmpd="sng" algn="ctr">
                <a:solidFill>
                  <a:srgbClr val="FFFFFF"/>
                </a:solidFill>
                <a:prstDash val="solid"/>
              </a:ln>
              <a:effectLst/>
            </p:spPr>
            <p:txBody>
              <a:bodyPr rtlCol="0" anchor="ctr"/>
              <a:lstStyle/>
              <a:p>
                <a:pPr marL="0" marR="0" lvl="0" indent="0" algn="ctr"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119" name="Isosceles Triangle 55"/>
              <p:cNvSpPr/>
              <p:nvPr/>
            </p:nvSpPr>
            <p:spPr>
              <a:xfrm>
                <a:off x="6858489" y="2313357"/>
                <a:ext cx="111322" cy="104091"/>
              </a:xfrm>
              <a:prstGeom prst="triangle">
                <a:avLst/>
              </a:prstGeom>
              <a:solidFill>
                <a:srgbClr val="FFFFFF"/>
              </a:solidFill>
              <a:ln w="25400" cap="flat" cmpd="sng" algn="ctr">
                <a:noFill/>
                <a:prstDash val="solid"/>
              </a:ln>
              <a:effectLst/>
            </p:spPr>
            <p:txBody>
              <a:bodyPr rtlCol="0" anchor="ctr"/>
              <a:lstStyle/>
              <a:p>
                <a:pPr marL="0" marR="0" lvl="0" indent="0" algn="ctr"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120" name="Oval 56"/>
              <p:cNvSpPr/>
              <p:nvPr/>
            </p:nvSpPr>
            <p:spPr>
              <a:xfrm>
                <a:off x="6729036" y="2254330"/>
                <a:ext cx="129453" cy="129453"/>
              </a:xfrm>
              <a:prstGeom prst="ellipse">
                <a:avLst/>
              </a:prstGeom>
              <a:solidFill>
                <a:srgbClr val="FFFFFF"/>
              </a:solidFill>
              <a:ln w="25400" cap="flat" cmpd="sng" algn="ctr">
                <a:noFill/>
                <a:prstDash val="solid"/>
              </a:ln>
              <a:effectLst/>
            </p:spPr>
            <p:txBody>
              <a:bodyPr rtlCol="0" anchor="ctr"/>
              <a:lstStyle/>
              <a:p>
                <a:pPr marL="0" marR="0" lvl="0" indent="0" algn="ctr"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cxnSp>
            <p:nvCxnSpPr>
              <p:cNvPr id="121" name="Straight Connector 57"/>
              <p:cNvCxnSpPr/>
              <p:nvPr/>
            </p:nvCxnSpPr>
            <p:spPr>
              <a:xfrm>
                <a:off x="7010889" y="2487635"/>
                <a:ext cx="607523" cy="0"/>
              </a:xfrm>
              <a:prstGeom prst="line">
                <a:avLst/>
              </a:prstGeom>
              <a:noFill/>
              <a:ln w="28575" cap="flat" cmpd="sng" algn="ctr">
                <a:solidFill>
                  <a:srgbClr val="FFFFFF"/>
                </a:solidFill>
                <a:prstDash val="solid"/>
              </a:ln>
              <a:effectLst/>
            </p:spPr>
          </p:cxnSp>
          <p:cxnSp>
            <p:nvCxnSpPr>
              <p:cNvPr id="122" name="Straight Connector 58"/>
              <p:cNvCxnSpPr/>
              <p:nvPr/>
            </p:nvCxnSpPr>
            <p:spPr>
              <a:xfrm>
                <a:off x="7010889" y="2565739"/>
                <a:ext cx="607523" cy="0"/>
              </a:xfrm>
              <a:prstGeom prst="line">
                <a:avLst/>
              </a:prstGeom>
              <a:noFill/>
              <a:ln w="28575" cap="flat" cmpd="sng" algn="ctr">
                <a:solidFill>
                  <a:srgbClr val="FFFFFF"/>
                </a:solidFill>
                <a:prstDash val="solid"/>
              </a:ln>
              <a:effectLst/>
            </p:spPr>
          </p:cxnSp>
          <p:cxnSp>
            <p:nvCxnSpPr>
              <p:cNvPr id="123" name="Straight Connector 59"/>
              <p:cNvCxnSpPr/>
              <p:nvPr/>
            </p:nvCxnSpPr>
            <p:spPr>
              <a:xfrm>
                <a:off x="7010888" y="2640035"/>
                <a:ext cx="607523" cy="0"/>
              </a:xfrm>
              <a:prstGeom prst="line">
                <a:avLst/>
              </a:prstGeom>
              <a:noFill/>
              <a:ln w="28575" cap="flat" cmpd="sng" algn="ctr">
                <a:solidFill>
                  <a:srgbClr val="FFFFFF"/>
                </a:solidFill>
                <a:prstDash val="solid"/>
              </a:ln>
              <a:effectLst/>
            </p:spPr>
          </p:cxnSp>
          <p:cxnSp>
            <p:nvCxnSpPr>
              <p:cNvPr id="124" name="Straight Connector 60"/>
              <p:cNvCxnSpPr/>
              <p:nvPr/>
            </p:nvCxnSpPr>
            <p:spPr>
              <a:xfrm>
                <a:off x="7542212" y="2791558"/>
                <a:ext cx="303762" cy="0"/>
              </a:xfrm>
              <a:prstGeom prst="line">
                <a:avLst/>
              </a:prstGeom>
              <a:noFill/>
              <a:ln w="28575" cap="flat" cmpd="sng" algn="ctr">
                <a:solidFill>
                  <a:srgbClr val="FFFFFF"/>
                </a:solidFill>
                <a:prstDash val="solid"/>
              </a:ln>
              <a:effectLst/>
            </p:spPr>
          </p:cxnSp>
          <p:cxnSp>
            <p:nvCxnSpPr>
              <p:cNvPr id="125" name="Straight Connector 61"/>
              <p:cNvCxnSpPr/>
              <p:nvPr/>
            </p:nvCxnSpPr>
            <p:spPr>
              <a:xfrm>
                <a:off x="6793762" y="2794196"/>
                <a:ext cx="303762" cy="0"/>
              </a:xfrm>
              <a:prstGeom prst="line">
                <a:avLst/>
              </a:prstGeom>
              <a:noFill/>
              <a:ln w="28575" cap="flat" cmpd="sng" algn="ctr">
                <a:solidFill>
                  <a:srgbClr val="FFFFFF"/>
                </a:solidFill>
                <a:prstDash val="solid"/>
              </a:ln>
              <a:effectLst/>
            </p:spPr>
          </p:cxnSp>
        </p:grpSp>
        <p:sp>
          <p:nvSpPr>
            <p:cNvPr id="117" name="Freeform 53"/>
            <p:cNvSpPr/>
            <p:nvPr/>
          </p:nvSpPr>
          <p:spPr>
            <a:xfrm>
              <a:off x="6629089" y="2161378"/>
              <a:ext cx="661706" cy="408355"/>
            </a:xfrm>
            <a:custGeom>
              <a:avLst/>
              <a:gdLst>
                <a:gd name="connsiteX0" fmla="*/ 114300 w 944880"/>
                <a:gd name="connsiteY0" fmla="*/ 201930 h 647700"/>
                <a:gd name="connsiteX1" fmla="*/ 422910 w 944880"/>
                <a:gd name="connsiteY1" fmla="*/ 26670 h 647700"/>
                <a:gd name="connsiteX2" fmla="*/ 811530 w 944880"/>
                <a:gd name="connsiteY2" fmla="*/ 0 h 647700"/>
                <a:gd name="connsiteX3" fmla="*/ 944880 w 944880"/>
                <a:gd name="connsiteY3" fmla="*/ 152400 h 647700"/>
                <a:gd name="connsiteX4" fmla="*/ 518160 w 944880"/>
                <a:gd name="connsiteY4" fmla="*/ 160020 h 647700"/>
                <a:gd name="connsiteX5" fmla="*/ 430530 w 944880"/>
                <a:gd name="connsiteY5" fmla="*/ 342900 h 647700"/>
                <a:gd name="connsiteX6" fmla="*/ 742950 w 944880"/>
                <a:gd name="connsiteY6" fmla="*/ 323850 h 647700"/>
                <a:gd name="connsiteX7" fmla="*/ 933450 w 944880"/>
                <a:gd name="connsiteY7" fmla="*/ 358140 h 647700"/>
                <a:gd name="connsiteX8" fmla="*/ 941070 w 944880"/>
                <a:gd name="connsiteY8" fmla="*/ 510540 h 647700"/>
                <a:gd name="connsiteX9" fmla="*/ 739140 w 944880"/>
                <a:gd name="connsiteY9" fmla="*/ 556260 h 647700"/>
                <a:gd name="connsiteX10" fmla="*/ 422910 w 944880"/>
                <a:gd name="connsiteY10" fmla="*/ 52197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22910 w 944880"/>
                <a:gd name="connsiteY1" fmla="*/ 26670 h 647700"/>
                <a:gd name="connsiteX2" fmla="*/ 811530 w 944880"/>
                <a:gd name="connsiteY2" fmla="*/ 0 h 647700"/>
                <a:gd name="connsiteX3" fmla="*/ 944880 w 944880"/>
                <a:gd name="connsiteY3" fmla="*/ 152400 h 647700"/>
                <a:gd name="connsiteX4" fmla="*/ 518160 w 944880"/>
                <a:gd name="connsiteY4" fmla="*/ 160020 h 647700"/>
                <a:gd name="connsiteX5" fmla="*/ 430530 w 944880"/>
                <a:gd name="connsiteY5" fmla="*/ 342900 h 647700"/>
                <a:gd name="connsiteX6" fmla="*/ 742950 w 944880"/>
                <a:gd name="connsiteY6" fmla="*/ 323850 h 647700"/>
                <a:gd name="connsiteX7" fmla="*/ 933450 w 944880"/>
                <a:gd name="connsiteY7" fmla="*/ 358140 h 647700"/>
                <a:gd name="connsiteX8" fmla="*/ 941070 w 944880"/>
                <a:gd name="connsiteY8" fmla="*/ 510540 h 647700"/>
                <a:gd name="connsiteX9" fmla="*/ 739140 w 944880"/>
                <a:gd name="connsiteY9" fmla="*/ 55626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22910 w 944880"/>
                <a:gd name="connsiteY1" fmla="*/ 26670 h 647700"/>
                <a:gd name="connsiteX2" fmla="*/ 811530 w 944880"/>
                <a:gd name="connsiteY2" fmla="*/ 0 h 647700"/>
                <a:gd name="connsiteX3" fmla="*/ 944880 w 944880"/>
                <a:gd name="connsiteY3" fmla="*/ 152400 h 647700"/>
                <a:gd name="connsiteX4" fmla="*/ 518160 w 944880"/>
                <a:gd name="connsiteY4" fmla="*/ 160020 h 647700"/>
                <a:gd name="connsiteX5" fmla="*/ 449580 w 944880"/>
                <a:gd name="connsiteY5" fmla="*/ 316230 h 647700"/>
                <a:gd name="connsiteX6" fmla="*/ 742950 w 944880"/>
                <a:gd name="connsiteY6" fmla="*/ 323850 h 647700"/>
                <a:gd name="connsiteX7" fmla="*/ 933450 w 944880"/>
                <a:gd name="connsiteY7" fmla="*/ 358140 h 647700"/>
                <a:gd name="connsiteX8" fmla="*/ 941070 w 944880"/>
                <a:gd name="connsiteY8" fmla="*/ 510540 h 647700"/>
                <a:gd name="connsiteX9" fmla="*/ 739140 w 944880"/>
                <a:gd name="connsiteY9" fmla="*/ 55626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22910 w 944880"/>
                <a:gd name="connsiteY1" fmla="*/ 2667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742950 w 944880"/>
                <a:gd name="connsiteY6" fmla="*/ 323850 h 647700"/>
                <a:gd name="connsiteX7" fmla="*/ 933450 w 944880"/>
                <a:gd name="connsiteY7" fmla="*/ 358140 h 647700"/>
                <a:gd name="connsiteX8" fmla="*/ 941070 w 944880"/>
                <a:gd name="connsiteY8" fmla="*/ 510540 h 647700"/>
                <a:gd name="connsiteX9" fmla="*/ 739140 w 944880"/>
                <a:gd name="connsiteY9" fmla="*/ 55626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742950 w 944880"/>
                <a:gd name="connsiteY6" fmla="*/ 323850 h 647700"/>
                <a:gd name="connsiteX7" fmla="*/ 933450 w 944880"/>
                <a:gd name="connsiteY7" fmla="*/ 358140 h 647700"/>
                <a:gd name="connsiteX8" fmla="*/ 941070 w 944880"/>
                <a:gd name="connsiteY8" fmla="*/ 510540 h 647700"/>
                <a:gd name="connsiteX9" fmla="*/ 739140 w 944880"/>
                <a:gd name="connsiteY9" fmla="*/ 55626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742950 w 944880"/>
                <a:gd name="connsiteY6" fmla="*/ 323850 h 647700"/>
                <a:gd name="connsiteX7" fmla="*/ 933450 w 944880"/>
                <a:gd name="connsiteY7" fmla="*/ 358140 h 647700"/>
                <a:gd name="connsiteX8" fmla="*/ 941070 w 944880"/>
                <a:gd name="connsiteY8" fmla="*/ 510540 h 647700"/>
                <a:gd name="connsiteX9" fmla="*/ 693420 w 944880"/>
                <a:gd name="connsiteY9" fmla="*/ 52578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742950 w 944880"/>
                <a:gd name="connsiteY6" fmla="*/ 323850 h 647700"/>
                <a:gd name="connsiteX7" fmla="*/ 933450 w 944880"/>
                <a:gd name="connsiteY7" fmla="*/ 358140 h 647700"/>
                <a:gd name="connsiteX8" fmla="*/ 868680 w 944880"/>
                <a:gd name="connsiteY8" fmla="*/ 506730 h 647700"/>
                <a:gd name="connsiteX9" fmla="*/ 693420 w 944880"/>
                <a:gd name="connsiteY9" fmla="*/ 52578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742950 w 944880"/>
                <a:gd name="connsiteY6" fmla="*/ 323850 h 647700"/>
                <a:gd name="connsiteX7" fmla="*/ 861060 w 944880"/>
                <a:gd name="connsiteY7" fmla="*/ 346710 h 647700"/>
                <a:gd name="connsiteX8" fmla="*/ 868680 w 944880"/>
                <a:gd name="connsiteY8" fmla="*/ 506730 h 647700"/>
                <a:gd name="connsiteX9" fmla="*/ 693420 w 944880"/>
                <a:gd name="connsiteY9" fmla="*/ 52578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632460 w 944880"/>
                <a:gd name="connsiteY6" fmla="*/ 323850 h 647700"/>
                <a:gd name="connsiteX7" fmla="*/ 861060 w 944880"/>
                <a:gd name="connsiteY7" fmla="*/ 346710 h 647700"/>
                <a:gd name="connsiteX8" fmla="*/ 868680 w 944880"/>
                <a:gd name="connsiteY8" fmla="*/ 506730 h 647700"/>
                <a:gd name="connsiteX9" fmla="*/ 693420 w 944880"/>
                <a:gd name="connsiteY9" fmla="*/ 52578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632460 w 944880"/>
                <a:gd name="connsiteY6" fmla="*/ 323850 h 647700"/>
                <a:gd name="connsiteX7" fmla="*/ 861060 w 944880"/>
                <a:gd name="connsiteY7" fmla="*/ 346710 h 647700"/>
                <a:gd name="connsiteX8" fmla="*/ 868680 w 944880"/>
                <a:gd name="connsiteY8" fmla="*/ 506730 h 647700"/>
                <a:gd name="connsiteX9" fmla="*/ 693420 w 944880"/>
                <a:gd name="connsiteY9" fmla="*/ 52578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632460 w 944880"/>
                <a:gd name="connsiteY6" fmla="*/ 323850 h 647700"/>
                <a:gd name="connsiteX7" fmla="*/ 861060 w 944880"/>
                <a:gd name="connsiteY7" fmla="*/ 346710 h 647700"/>
                <a:gd name="connsiteX8" fmla="*/ 868680 w 944880"/>
                <a:gd name="connsiteY8" fmla="*/ 506730 h 647700"/>
                <a:gd name="connsiteX9" fmla="*/ 693420 w 944880"/>
                <a:gd name="connsiteY9" fmla="*/ 52578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17220"/>
                <a:gd name="connsiteX1" fmla="*/ 441960 w 944880"/>
                <a:gd name="connsiteY1" fmla="*/ 7620 h 617220"/>
                <a:gd name="connsiteX2" fmla="*/ 811530 w 944880"/>
                <a:gd name="connsiteY2" fmla="*/ 0 h 617220"/>
                <a:gd name="connsiteX3" fmla="*/ 944880 w 944880"/>
                <a:gd name="connsiteY3" fmla="*/ 152400 h 617220"/>
                <a:gd name="connsiteX4" fmla="*/ 521970 w 944880"/>
                <a:gd name="connsiteY4" fmla="*/ 156210 h 617220"/>
                <a:gd name="connsiteX5" fmla="*/ 449580 w 944880"/>
                <a:gd name="connsiteY5" fmla="*/ 316230 h 617220"/>
                <a:gd name="connsiteX6" fmla="*/ 632460 w 944880"/>
                <a:gd name="connsiteY6" fmla="*/ 323850 h 617220"/>
                <a:gd name="connsiteX7" fmla="*/ 861060 w 944880"/>
                <a:gd name="connsiteY7" fmla="*/ 346710 h 617220"/>
                <a:gd name="connsiteX8" fmla="*/ 868680 w 944880"/>
                <a:gd name="connsiteY8" fmla="*/ 506730 h 617220"/>
                <a:gd name="connsiteX9" fmla="*/ 693420 w 944880"/>
                <a:gd name="connsiteY9" fmla="*/ 525780 h 617220"/>
                <a:gd name="connsiteX10" fmla="*/ 468630 w 944880"/>
                <a:gd name="connsiteY10" fmla="*/ 525780 h 617220"/>
                <a:gd name="connsiteX11" fmla="*/ 377190 w 944880"/>
                <a:gd name="connsiteY11" fmla="*/ 617220 h 617220"/>
                <a:gd name="connsiteX12" fmla="*/ 201930 w 944880"/>
                <a:gd name="connsiteY12" fmla="*/ 609600 h 617220"/>
                <a:gd name="connsiteX13" fmla="*/ 7620 w 944880"/>
                <a:gd name="connsiteY13" fmla="*/ 582930 h 617220"/>
                <a:gd name="connsiteX14" fmla="*/ 0 w 944880"/>
                <a:gd name="connsiteY14" fmla="*/ 205740 h 617220"/>
                <a:gd name="connsiteX15" fmla="*/ 114300 w 944880"/>
                <a:gd name="connsiteY15" fmla="*/ 201930 h 617220"/>
                <a:gd name="connsiteX0" fmla="*/ 114300 w 944880"/>
                <a:gd name="connsiteY0" fmla="*/ 201930 h 609600"/>
                <a:gd name="connsiteX1" fmla="*/ 441960 w 944880"/>
                <a:gd name="connsiteY1" fmla="*/ 7620 h 609600"/>
                <a:gd name="connsiteX2" fmla="*/ 811530 w 944880"/>
                <a:gd name="connsiteY2" fmla="*/ 0 h 609600"/>
                <a:gd name="connsiteX3" fmla="*/ 944880 w 944880"/>
                <a:gd name="connsiteY3" fmla="*/ 152400 h 609600"/>
                <a:gd name="connsiteX4" fmla="*/ 521970 w 944880"/>
                <a:gd name="connsiteY4" fmla="*/ 156210 h 609600"/>
                <a:gd name="connsiteX5" fmla="*/ 449580 w 944880"/>
                <a:gd name="connsiteY5" fmla="*/ 316230 h 609600"/>
                <a:gd name="connsiteX6" fmla="*/ 632460 w 944880"/>
                <a:gd name="connsiteY6" fmla="*/ 323850 h 609600"/>
                <a:gd name="connsiteX7" fmla="*/ 861060 w 944880"/>
                <a:gd name="connsiteY7" fmla="*/ 346710 h 609600"/>
                <a:gd name="connsiteX8" fmla="*/ 868680 w 944880"/>
                <a:gd name="connsiteY8" fmla="*/ 506730 h 609600"/>
                <a:gd name="connsiteX9" fmla="*/ 693420 w 944880"/>
                <a:gd name="connsiteY9" fmla="*/ 525780 h 609600"/>
                <a:gd name="connsiteX10" fmla="*/ 468630 w 944880"/>
                <a:gd name="connsiteY10" fmla="*/ 525780 h 609600"/>
                <a:gd name="connsiteX11" fmla="*/ 365760 w 944880"/>
                <a:gd name="connsiteY11" fmla="*/ 601980 h 609600"/>
                <a:gd name="connsiteX12" fmla="*/ 201930 w 944880"/>
                <a:gd name="connsiteY12" fmla="*/ 609600 h 609600"/>
                <a:gd name="connsiteX13" fmla="*/ 7620 w 944880"/>
                <a:gd name="connsiteY13" fmla="*/ 582930 h 609600"/>
                <a:gd name="connsiteX14" fmla="*/ 0 w 944880"/>
                <a:gd name="connsiteY14" fmla="*/ 205740 h 609600"/>
                <a:gd name="connsiteX15" fmla="*/ 114300 w 944880"/>
                <a:gd name="connsiteY15" fmla="*/ 201930 h 609600"/>
                <a:gd name="connsiteX0" fmla="*/ 114300 w 944880"/>
                <a:gd name="connsiteY0" fmla="*/ 201930 h 601980"/>
                <a:gd name="connsiteX1" fmla="*/ 441960 w 944880"/>
                <a:gd name="connsiteY1" fmla="*/ 7620 h 601980"/>
                <a:gd name="connsiteX2" fmla="*/ 811530 w 944880"/>
                <a:gd name="connsiteY2" fmla="*/ 0 h 601980"/>
                <a:gd name="connsiteX3" fmla="*/ 944880 w 944880"/>
                <a:gd name="connsiteY3" fmla="*/ 152400 h 601980"/>
                <a:gd name="connsiteX4" fmla="*/ 521970 w 944880"/>
                <a:gd name="connsiteY4" fmla="*/ 156210 h 601980"/>
                <a:gd name="connsiteX5" fmla="*/ 449580 w 944880"/>
                <a:gd name="connsiteY5" fmla="*/ 316230 h 601980"/>
                <a:gd name="connsiteX6" fmla="*/ 632460 w 944880"/>
                <a:gd name="connsiteY6" fmla="*/ 323850 h 601980"/>
                <a:gd name="connsiteX7" fmla="*/ 861060 w 944880"/>
                <a:gd name="connsiteY7" fmla="*/ 346710 h 601980"/>
                <a:gd name="connsiteX8" fmla="*/ 868680 w 944880"/>
                <a:gd name="connsiteY8" fmla="*/ 506730 h 601980"/>
                <a:gd name="connsiteX9" fmla="*/ 693420 w 944880"/>
                <a:gd name="connsiteY9" fmla="*/ 525780 h 601980"/>
                <a:gd name="connsiteX10" fmla="*/ 468630 w 944880"/>
                <a:gd name="connsiteY10" fmla="*/ 525780 h 601980"/>
                <a:gd name="connsiteX11" fmla="*/ 365760 w 944880"/>
                <a:gd name="connsiteY11" fmla="*/ 601980 h 601980"/>
                <a:gd name="connsiteX12" fmla="*/ 194310 w 944880"/>
                <a:gd name="connsiteY12" fmla="*/ 586740 h 601980"/>
                <a:gd name="connsiteX13" fmla="*/ 7620 w 944880"/>
                <a:gd name="connsiteY13" fmla="*/ 582930 h 601980"/>
                <a:gd name="connsiteX14" fmla="*/ 0 w 944880"/>
                <a:gd name="connsiteY14" fmla="*/ 205740 h 601980"/>
                <a:gd name="connsiteX15" fmla="*/ 114300 w 944880"/>
                <a:gd name="connsiteY15" fmla="*/ 201930 h 60198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468630 w 944880"/>
                <a:gd name="connsiteY10" fmla="*/ 525780 h 586740"/>
                <a:gd name="connsiteX11" fmla="*/ 36195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499110 w 944880"/>
                <a:gd name="connsiteY10" fmla="*/ 521970 h 586740"/>
                <a:gd name="connsiteX11" fmla="*/ 36195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499110 w 944880"/>
                <a:gd name="connsiteY10" fmla="*/ 521970 h 586740"/>
                <a:gd name="connsiteX11" fmla="*/ 36195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499110 w 944880"/>
                <a:gd name="connsiteY10" fmla="*/ 521970 h 586740"/>
                <a:gd name="connsiteX11" fmla="*/ 36195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499110 w 944880"/>
                <a:gd name="connsiteY10" fmla="*/ 521970 h 586740"/>
                <a:gd name="connsiteX11" fmla="*/ 36195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499110 w 944880"/>
                <a:gd name="connsiteY10" fmla="*/ 52197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1915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1915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1915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1915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3820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3820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3820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38200 w 944880"/>
                <a:gd name="connsiteY7" fmla="*/ 339090 h 586740"/>
                <a:gd name="connsiteX8" fmla="*/ 807720 w 944880"/>
                <a:gd name="connsiteY8" fmla="*/ 49149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38200 w 944880"/>
                <a:gd name="connsiteY7" fmla="*/ 339090 h 586740"/>
                <a:gd name="connsiteX8" fmla="*/ 807720 w 944880"/>
                <a:gd name="connsiteY8" fmla="*/ 49149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27660 h 586740"/>
                <a:gd name="connsiteX7" fmla="*/ 838200 w 944880"/>
                <a:gd name="connsiteY7" fmla="*/ 339090 h 586740"/>
                <a:gd name="connsiteX8" fmla="*/ 807720 w 944880"/>
                <a:gd name="connsiteY8" fmla="*/ 49149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27660 h 586740"/>
                <a:gd name="connsiteX7" fmla="*/ 838200 w 944880"/>
                <a:gd name="connsiteY7" fmla="*/ 339090 h 586740"/>
                <a:gd name="connsiteX8" fmla="*/ 807720 w 944880"/>
                <a:gd name="connsiteY8" fmla="*/ 49149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27660 h 586740"/>
                <a:gd name="connsiteX7" fmla="*/ 838200 w 944880"/>
                <a:gd name="connsiteY7" fmla="*/ 339090 h 586740"/>
                <a:gd name="connsiteX8" fmla="*/ 807720 w 944880"/>
                <a:gd name="connsiteY8" fmla="*/ 49149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194310 h 579120"/>
                <a:gd name="connsiteX1" fmla="*/ 441960 w 944880"/>
                <a:gd name="connsiteY1" fmla="*/ 0 h 579120"/>
                <a:gd name="connsiteX2" fmla="*/ 803910 w 944880"/>
                <a:gd name="connsiteY2" fmla="*/ 19050 h 579120"/>
                <a:gd name="connsiteX3" fmla="*/ 944880 w 944880"/>
                <a:gd name="connsiteY3" fmla="*/ 144780 h 579120"/>
                <a:gd name="connsiteX4" fmla="*/ 521970 w 944880"/>
                <a:gd name="connsiteY4" fmla="*/ 148590 h 579120"/>
                <a:gd name="connsiteX5" fmla="*/ 449580 w 944880"/>
                <a:gd name="connsiteY5" fmla="*/ 308610 h 579120"/>
                <a:gd name="connsiteX6" fmla="*/ 628650 w 944880"/>
                <a:gd name="connsiteY6" fmla="*/ 320040 h 579120"/>
                <a:gd name="connsiteX7" fmla="*/ 838200 w 944880"/>
                <a:gd name="connsiteY7" fmla="*/ 331470 h 579120"/>
                <a:gd name="connsiteX8" fmla="*/ 807720 w 944880"/>
                <a:gd name="connsiteY8" fmla="*/ 483870 h 579120"/>
                <a:gd name="connsiteX9" fmla="*/ 685800 w 944880"/>
                <a:gd name="connsiteY9" fmla="*/ 495300 h 579120"/>
                <a:gd name="connsiteX10" fmla="*/ 502920 w 944880"/>
                <a:gd name="connsiteY10" fmla="*/ 499110 h 579120"/>
                <a:gd name="connsiteX11" fmla="*/ 339090 w 944880"/>
                <a:gd name="connsiteY11" fmla="*/ 575310 h 579120"/>
                <a:gd name="connsiteX12" fmla="*/ 194310 w 944880"/>
                <a:gd name="connsiteY12" fmla="*/ 579120 h 579120"/>
                <a:gd name="connsiteX13" fmla="*/ 7620 w 944880"/>
                <a:gd name="connsiteY13" fmla="*/ 575310 h 579120"/>
                <a:gd name="connsiteX14" fmla="*/ 0 w 944880"/>
                <a:gd name="connsiteY14" fmla="*/ 198120 h 579120"/>
                <a:gd name="connsiteX15" fmla="*/ 114300 w 944880"/>
                <a:gd name="connsiteY15" fmla="*/ 194310 h 579120"/>
                <a:gd name="connsiteX0" fmla="*/ 114300 w 944880"/>
                <a:gd name="connsiteY0" fmla="*/ 194310 h 579120"/>
                <a:gd name="connsiteX1" fmla="*/ 441960 w 944880"/>
                <a:gd name="connsiteY1" fmla="*/ 0 h 579120"/>
                <a:gd name="connsiteX2" fmla="*/ 803910 w 944880"/>
                <a:gd name="connsiteY2" fmla="*/ 19050 h 579120"/>
                <a:gd name="connsiteX3" fmla="*/ 876300 w 944880"/>
                <a:gd name="connsiteY3" fmla="*/ 60960 h 579120"/>
                <a:gd name="connsiteX4" fmla="*/ 944880 w 944880"/>
                <a:gd name="connsiteY4" fmla="*/ 144780 h 579120"/>
                <a:gd name="connsiteX5" fmla="*/ 521970 w 944880"/>
                <a:gd name="connsiteY5" fmla="*/ 148590 h 579120"/>
                <a:gd name="connsiteX6" fmla="*/ 449580 w 944880"/>
                <a:gd name="connsiteY6" fmla="*/ 308610 h 579120"/>
                <a:gd name="connsiteX7" fmla="*/ 628650 w 944880"/>
                <a:gd name="connsiteY7" fmla="*/ 320040 h 579120"/>
                <a:gd name="connsiteX8" fmla="*/ 838200 w 944880"/>
                <a:gd name="connsiteY8" fmla="*/ 331470 h 579120"/>
                <a:gd name="connsiteX9" fmla="*/ 807720 w 944880"/>
                <a:gd name="connsiteY9" fmla="*/ 483870 h 579120"/>
                <a:gd name="connsiteX10" fmla="*/ 685800 w 944880"/>
                <a:gd name="connsiteY10" fmla="*/ 495300 h 579120"/>
                <a:gd name="connsiteX11" fmla="*/ 502920 w 944880"/>
                <a:gd name="connsiteY11" fmla="*/ 499110 h 579120"/>
                <a:gd name="connsiteX12" fmla="*/ 339090 w 944880"/>
                <a:gd name="connsiteY12" fmla="*/ 575310 h 579120"/>
                <a:gd name="connsiteX13" fmla="*/ 194310 w 944880"/>
                <a:gd name="connsiteY13" fmla="*/ 579120 h 579120"/>
                <a:gd name="connsiteX14" fmla="*/ 7620 w 944880"/>
                <a:gd name="connsiteY14" fmla="*/ 575310 h 579120"/>
                <a:gd name="connsiteX15" fmla="*/ 0 w 944880"/>
                <a:gd name="connsiteY15" fmla="*/ 198120 h 579120"/>
                <a:gd name="connsiteX16" fmla="*/ 114300 w 944880"/>
                <a:gd name="connsiteY16" fmla="*/ 194310 h 579120"/>
                <a:gd name="connsiteX0" fmla="*/ 114300 w 944880"/>
                <a:gd name="connsiteY0" fmla="*/ 194310 h 579120"/>
                <a:gd name="connsiteX1" fmla="*/ 441960 w 944880"/>
                <a:gd name="connsiteY1" fmla="*/ 0 h 579120"/>
                <a:gd name="connsiteX2" fmla="*/ 803910 w 944880"/>
                <a:gd name="connsiteY2" fmla="*/ 19050 h 579120"/>
                <a:gd name="connsiteX3" fmla="*/ 876300 w 944880"/>
                <a:gd name="connsiteY3" fmla="*/ 60960 h 579120"/>
                <a:gd name="connsiteX4" fmla="*/ 944880 w 944880"/>
                <a:gd name="connsiteY4" fmla="*/ 144780 h 579120"/>
                <a:gd name="connsiteX5" fmla="*/ 521970 w 944880"/>
                <a:gd name="connsiteY5" fmla="*/ 148590 h 579120"/>
                <a:gd name="connsiteX6" fmla="*/ 449580 w 944880"/>
                <a:gd name="connsiteY6" fmla="*/ 308610 h 579120"/>
                <a:gd name="connsiteX7" fmla="*/ 628650 w 944880"/>
                <a:gd name="connsiteY7" fmla="*/ 320040 h 579120"/>
                <a:gd name="connsiteX8" fmla="*/ 838200 w 944880"/>
                <a:gd name="connsiteY8" fmla="*/ 331470 h 579120"/>
                <a:gd name="connsiteX9" fmla="*/ 807720 w 944880"/>
                <a:gd name="connsiteY9" fmla="*/ 483870 h 579120"/>
                <a:gd name="connsiteX10" fmla="*/ 685800 w 944880"/>
                <a:gd name="connsiteY10" fmla="*/ 495300 h 579120"/>
                <a:gd name="connsiteX11" fmla="*/ 502920 w 944880"/>
                <a:gd name="connsiteY11" fmla="*/ 499110 h 579120"/>
                <a:gd name="connsiteX12" fmla="*/ 339090 w 944880"/>
                <a:gd name="connsiteY12" fmla="*/ 575310 h 579120"/>
                <a:gd name="connsiteX13" fmla="*/ 194310 w 944880"/>
                <a:gd name="connsiteY13" fmla="*/ 579120 h 579120"/>
                <a:gd name="connsiteX14" fmla="*/ 7620 w 944880"/>
                <a:gd name="connsiteY14" fmla="*/ 575310 h 579120"/>
                <a:gd name="connsiteX15" fmla="*/ 0 w 944880"/>
                <a:gd name="connsiteY15" fmla="*/ 198120 h 579120"/>
                <a:gd name="connsiteX16" fmla="*/ 114300 w 944880"/>
                <a:gd name="connsiteY16" fmla="*/ 194310 h 579120"/>
                <a:gd name="connsiteX0" fmla="*/ 114300 w 944880"/>
                <a:gd name="connsiteY0" fmla="*/ 203244 h 588054"/>
                <a:gd name="connsiteX1" fmla="*/ 441960 w 944880"/>
                <a:gd name="connsiteY1" fmla="*/ 8934 h 588054"/>
                <a:gd name="connsiteX2" fmla="*/ 803910 w 944880"/>
                <a:gd name="connsiteY2" fmla="*/ 27984 h 588054"/>
                <a:gd name="connsiteX3" fmla="*/ 876300 w 944880"/>
                <a:gd name="connsiteY3" fmla="*/ 69894 h 588054"/>
                <a:gd name="connsiteX4" fmla="*/ 944880 w 944880"/>
                <a:gd name="connsiteY4" fmla="*/ 153714 h 588054"/>
                <a:gd name="connsiteX5" fmla="*/ 521970 w 944880"/>
                <a:gd name="connsiteY5" fmla="*/ 157524 h 588054"/>
                <a:gd name="connsiteX6" fmla="*/ 449580 w 944880"/>
                <a:gd name="connsiteY6" fmla="*/ 317544 h 588054"/>
                <a:gd name="connsiteX7" fmla="*/ 628650 w 944880"/>
                <a:gd name="connsiteY7" fmla="*/ 328974 h 588054"/>
                <a:gd name="connsiteX8" fmla="*/ 838200 w 944880"/>
                <a:gd name="connsiteY8" fmla="*/ 340404 h 588054"/>
                <a:gd name="connsiteX9" fmla="*/ 807720 w 944880"/>
                <a:gd name="connsiteY9" fmla="*/ 492804 h 588054"/>
                <a:gd name="connsiteX10" fmla="*/ 685800 w 944880"/>
                <a:gd name="connsiteY10" fmla="*/ 504234 h 588054"/>
                <a:gd name="connsiteX11" fmla="*/ 502920 w 944880"/>
                <a:gd name="connsiteY11" fmla="*/ 508044 h 588054"/>
                <a:gd name="connsiteX12" fmla="*/ 339090 w 944880"/>
                <a:gd name="connsiteY12" fmla="*/ 584244 h 588054"/>
                <a:gd name="connsiteX13" fmla="*/ 194310 w 944880"/>
                <a:gd name="connsiteY13" fmla="*/ 588054 h 588054"/>
                <a:gd name="connsiteX14" fmla="*/ 7620 w 944880"/>
                <a:gd name="connsiteY14" fmla="*/ 584244 h 588054"/>
                <a:gd name="connsiteX15" fmla="*/ 0 w 944880"/>
                <a:gd name="connsiteY15" fmla="*/ 207054 h 588054"/>
                <a:gd name="connsiteX16" fmla="*/ 114300 w 944880"/>
                <a:gd name="connsiteY16" fmla="*/ 203244 h 588054"/>
                <a:gd name="connsiteX0" fmla="*/ 114300 w 944880"/>
                <a:gd name="connsiteY0" fmla="*/ 203244 h 588054"/>
                <a:gd name="connsiteX1" fmla="*/ 441960 w 944880"/>
                <a:gd name="connsiteY1" fmla="*/ 8934 h 588054"/>
                <a:gd name="connsiteX2" fmla="*/ 803910 w 944880"/>
                <a:gd name="connsiteY2" fmla="*/ 27984 h 588054"/>
                <a:gd name="connsiteX3" fmla="*/ 876300 w 944880"/>
                <a:gd name="connsiteY3" fmla="*/ 69894 h 588054"/>
                <a:gd name="connsiteX4" fmla="*/ 944880 w 944880"/>
                <a:gd name="connsiteY4" fmla="*/ 153714 h 588054"/>
                <a:gd name="connsiteX5" fmla="*/ 521970 w 944880"/>
                <a:gd name="connsiteY5" fmla="*/ 157524 h 588054"/>
                <a:gd name="connsiteX6" fmla="*/ 449580 w 944880"/>
                <a:gd name="connsiteY6" fmla="*/ 317544 h 588054"/>
                <a:gd name="connsiteX7" fmla="*/ 628650 w 944880"/>
                <a:gd name="connsiteY7" fmla="*/ 328974 h 588054"/>
                <a:gd name="connsiteX8" fmla="*/ 838200 w 944880"/>
                <a:gd name="connsiteY8" fmla="*/ 340404 h 588054"/>
                <a:gd name="connsiteX9" fmla="*/ 807720 w 944880"/>
                <a:gd name="connsiteY9" fmla="*/ 492804 h 588054"/>
                <a:gd name="connsiteX10" fmla="*/ 685800 w 944880"/>
                <a:gd name="connsiteY10" fmla="*/ 504234 h 588054"/>
                <a:gd name="connsiteX11" fmla="*/ 502920 w 944880"/>
                <a:gd name="connsiteY11" fmla="*/ 508044 h 588054"/>
                <a:gd name="connsiteX12" fmla="*/ 339090 w 944880"/>
                <a:gd name="connsiteY12" fmla="*/ 584244 h 588054"/>
                <a:gd name="connsiteX13" fmla="*/ 194310 w 944880"/>
                <a:gd name="connsiteY13" fmla="*/ 588054 h 588054"/>
                <a:gd name="connsiteX14" fmla="*/ 7620 w 944880"/>
                <a:gd name="connsiteY14" fmla="*/ 584244 h 588054"/>
                <a:gd name="connsiteX15" fmla="*/ 0 w 944880"/>
                <a:gd name="connsiteY15" fmla="*/ 207054 h 588054"/>
                <a:gd name="connsiteX16" fmla="*/ 114300 w 944880"/>
                <a:gd name="connsiteY16" fmla="*/ 203244 h 588054"/>
                <a:gd name="connsiteX0" fmla="*/ 160020 w 944880"/>
                <a:gd name="connsiteY0" fmla="*/ 203244 h 588054"/>
                <a:gd name="connsiteX1" fmla="*/ 441960 w 944880"/>
                <a:gd name="connsiteY1" fmla="*/ 8934 h 588054"/>
                <a:gd name="connsiteX2" fmla="*/ 803910 w 944880"/>
                <a:gd name="connsiteY2" fmla="*/ 27984 h 588054"/>
                <a:gd name="connsiteX3" fmla="*/ 876300 w 944880"/>
                <a:gd name="connsiteY3" fmla="*/ 69894 h 588054"/>
                <a:gd name="connsiteX4" fmla="*/ 944880 w 944880"/>
                <a:gd name="connsiteY4" fmla="*/ 153714 h 588054"/>
                <a:gd name="connsiteX5" fmla="*/ 521970 w 944880"/>
                <a:gd name="connsiteY5" fmla="*/ 157524 h 588054"/>
                <a:gd name="connsiteX6" fmla="*/ 449580 w 944880"/>
                <a:gd name="connsiteY6" fmla="*/ 317544 h 588054"/>
                <a:gd name="connsiteX7" fmla="*/ 628650 w 944880"/>
                <a:gd name="connsiteY7" fmla="*/ 328974 h 588054"/>
                <a:gd name="connsiteX8" fmla="*/ 838200 w 944880"/>
                <a:gd name="connsiteY8" fmla="*/ 340404 h 588054"/>
                <a:gd name="connsiteX9" fmla="*/ 807720 w 944880"/>
                <a:gd name="connsiteY9" fmla="*/ 492804 h 588054"/>
                <a:gd name="connsiteX10" fmla="*/ 685800 w 944880"/>
                <a:gd name="connsiteY10" fmla="*/ 504234 h 588054"/>
                <a:gd name="connsiteX11" fmla="*/ 502920 w 944880"/>
                <a:gd name="connsiteY11" fmla="*/ 508044 h 588054"/>
                <a:gd name="connsiteX12" fmla="*/ 339090 w 944880"/>
                <a:gd name="connsiteY12" fmla="*/ 584244 h 588054"/>
                <a:gd name="connsiteX13" fmla="*/ 194310 w 944880"/>
                <a:gd name="connsiteY13" fmla="*/ 588054 h 588054"/>
                <a:gd name="connsiteX14" fmla="*/ 7620 w 944880"/>
                <a:gd name="connsiteY14" fmla="*/ 584244 h 588054"/>
                <a:gd name="connsiteX15" fmla="*/ 0 w 944880"/>
                <a:gd name="connsiteY15" fmla="*/ 207054 h 588054"/>
                <a:gd name="connsiteX16" fmla="*/ 160020 w 944880"/>
                <a:gd name="connsiteY16" fmla="*/ 203244 h 588054"/>
                <a:gd name="connsiteX0" fmla="*/ 167640 w 944880"/>
                <a:gd name="connsiteY0" fmla="*/ 165144 h 588054"/>
                <a:gd name="connsiteX1" fmla="*/ 441960 w 944880"/>
                <a:gd name="connsiteY1" fmla="*/ 8934 h 588054"/>
                <a:gd name="connsiteX2" fmla="*/ 803910 w 944880"/>
                <a:gd name="connsiteY2" fmla="*/ 27984 h 588054"/>
                <a:gd name="connsiteX3" fmla="*/ 876300 w 944880"/>
                <a:gd name="connsiteY3" fmla="*/ 69894 h 588054"/>
                <a:gd name="connsiteX4" fmla="*/ 944880 w 944880"/>
                <a:gd name="connsiteY4" fmla="*/ 153714 h 588054"/>
                <a:gd name="connsiteX5" fmla="*/ 521970 w 944880"/>
                <a:gd name="connsiteY5" fmla="*/ 157524 h 588054"/>
                <a:gd name="connsiteX6" fmla="*/ 449580 w 944880"/>
                <a:gd name="connsiteY6" fmla="*/ 317544 h 588054"/>
                <a:gd name="connsiteX7" fmla="*/ 628650 w 944880"/>
                <a:gd name="connsiteY7" fmla="*/ 328974 h 588054"/>
                <a:gd name="connsiteX8" fmla="*/ 838200 w 944880"/>
                <a:gd name="connsiteY8" fmla="*/ 340404 h 588054"/>
                <a:gd name="connsiteX9" fmla="*/ 807720 w 944880"/>
                <a:gd name="connsiteY9" fmla="*/ 492804 h 588054"/>
                <a:gd name="connsiteX10" fmla="*/ 685800 w 944880"/>
                <a:gd name="connsiteY10" fmla="*/ 504234 h 588054"/>
                <a:gd name="connsiteX11" fmla="*/ 502920 w 944880"/>
                <a:gd name="connsiteY11" fmla="*/ 508044 h 588054"/>
                <a:gd name="connsiteX12" fmla="*/ 339090 w 944880"/>
                <a:gd name="connsiteY12" fmla="*/ 584244 h 588054"/>
                <a:gd name="connsiteX13" fmla="*/ 194310 w 944880"/>
                <a:gd name="connsiteY13" fmla="*/ 588054 h 588054"/>
                <a:gd name="connsiteX14" fmla="*/ 7620 w 944880"/>
                <a:gd name="connsiteY14" fmla="*/ 584244 h 588054"/>
                <a:gd name="connsiteX15" fmla="*/ 0 w 944880"/>
                <a:gd name="connsiteY15" fmla="*/ 207054 h 588054"/>
                <a:gd name="connsiteX16" fmla="*/ 167640 w 944880"/>
                <a:gd name="connsiteY16" fmla="*/ 165144 h 588054"/>
                <a:gd name="connsiteX0" fmla="*/ 167640 w 944880"/>
                <a:gd name="connsiteY0" fmla="*/ 165144 h 588054"/>
                <a:gd name="connsiteX1" fmla="*/ 441960 w 944880"/>
                <a:gd name="connsiteY1" fmla="*/ 8934 h 588054"/>
                <a:gd name="connsiteX2" fmla="*/ 803910 w 944880"/>
                <a:gd name="connsiteY2" fmla="*/ 27984 h 588054"/>
                <a:gd name="connsiteX3" fmla="*/ 876300 w 944880"/>
                <a:gd name="connsiteY3" fmla="*/ 69894 h 588054"/>
                <a:gd name="connsiteX4" fmla="*/ 944880 w 944880"/>
                <a:gd name="connsiteY4" fmla="*/ 153714 h 588054"/>
                <a:gd name="connsiteX5" fmla="*/ 521970 w 944880"/>
                <a:gd name="connsiteY5" fmla="*/ 157524 h 588054"/>
                <a:gd name="connsiteX6" fmla="*/ 449580 w 944880"/>
                <a:gd name="connsiteY6" fmla="*/ 317544 h 588054"/>
                <a:gd name="connsiteX7" fmla="*/ 628650 w 944880"/>
                <a:gd name="connsiteY7" fmla="*/ 328974 h 588054"/>
                <a:gd name="connsiteX8" fmla="*/ 838200 w 944880"/>
                <a:gd name="connsiteY8" fmla="*/ 340404 h 588054"/>
                <a:gd name="connsiteX9" fmla="*/ 807720 w 944880"/>
                <a:gd name="connsiteY9" fmla="*/ 492804 h 588054"/>
                <a:gd name="connsiteX10" fmla="*/ 685800 w 944880"/>
                <a:gd name="connsiteY10" fmla="*/ 504234 h 588054"/>
                <a:gd name="connsiteX11" fmla="*/ 502920 w 944880"/>
                <a:gd name="connsiteY11" fmla="*/ 508044 h 588054"/>
                <a:gd name="connsiteX12" fmla="*/ 339090 w 944880"/>
                <a:gd name="connsiteY12" fmla="*/ 584244 h 588054"/>
                <a:gd name="connsiteX13" fmla="*/ 194310 w 944880"/>
                <a:gd name="connsiteY13" fmla="*/ 588054 h 588054"/>
                <a:gd name="connsiteX14" fmla="*/ 7620 w 944880"/>
                <a:gd name="connsiteY14" fmla="*/ 584244 h 588054"/>
                <a:gd name="connsiteX15" fmla="*/ 0 w 944880"/>
                <a:gd name="connsiteY15" fmla="*/ 207054 h 588054"/>
                <a:gd name="connsiteX16" fmla="*/ 167640 w 944880"/>
                <a:gd name="connsiteY16" fmla="*/ 165144 h 588054"/>
                <a:gd name="connsiteX0" fmla="*/ 167640 w 944880"/>
                <a:gd name="connsiteY0" fmla="*/ 165144 h 584244"/>
                <a:gd name="connsiteX1" fmla="*/ 441960 w 944880"/>
                <a:gd name="connsiteY1" fmla="*/ 8934 h 584244"/>
                <a:gd name="connsiteX2" fmla="*/ 803910 w 944880"/>
                <a:gd name="connsiteY2" fmla="*/ 27984 h 584244"/>
                <a:gd name="connsiteX3" fmla="*/ 876300 w 944880"/>
                <a:gd name="connsiteY3" fmla="*/ 69894 h 584244"/>
                <a:gd name="connsiteX4" fmla="*/ 944880 w 944880"/>
                <a:gd name="connsiteY4" fmla="*/ 153714 h 584244"/>
                <a:gd name="connsiteX5" fmla="*/ 521970 w 944880"/>
                <a:gd name="connsiteY5" fmla="*/ 157524 h 584244"/>
                <a:gd name="connsiteX6" fmla="*/ 449580 w 944880"/>
                <a:gd name="connsiteY6" fmla="*/ 317544 h 584244"/>
                <a:gd name="connsiteX7" fmla="*/ 628650 w 944880"/>
                <a:gd name="connsiteY7" fmla="*/ 328974 h 584244"/>
                <a:gd name="connsiteX8" fmla="*/ 838200 w 944880"/>
                <a:gd name="connsiteY8" fmla="*/ 340404 h 584244"/>
                <a:gd name="connsiteX9" fmla="*/ 807720 w 944880"/>
                <a:gd name="connsiteY9" fmla="*/ 492804 h 584244"/>
                <a:gd name="connsiteX10" fmla="*/ 685800 w 944880"/>
                <a:gd name="connsiteY10" fmla="*/ 504234 h 584244"/>
                <a:gd name="connsiteX11" fmla="*/ 502920 w 944880"/>
                <a:gd name="connsiteY11" fmla="*/ 508044 h 584244"/>
                <a:gd name="connsiteX12" fmla="*/ 339090 w 944880"/>
                <a:gd name="connsiteY12" fmla="*/ 584244 h 584244"/>
                <a:gd name="connsiteX13" fmla="*/ 7620 w 944880"/>
                <a:gd name="connsiteY13" fmla="*/ 584244 h 584244"/>
                <a:gd name="connsiteX14" fmla="*/ 0 w 944880"/>
                <a:gd name="connsiteY14" fmla="*/ 207054 h 584244"/>
                <a:gd name="connsiteX15" fmla="*/ 167640 w 944880"/>
                <a:gd name="connsiteY15" fmla="*/ 165144 h 584244"/>
                <a:gd name="connsiteX0" fmla="*/ 167640 w 944880"/>
                <a:gd name="connsiteY0" fmla="*/ 165144 h 594404"/>
                <a:gd name="connsiteX1" fmla="*/ 441960 w 944880"/>
                <a:gd name="connsiteY1" fmla="*/ 8934 h 594404"/>
                <a:gd name="connsiteX2" fmla="*/ 803910 w 944880"/>
                <a:gd name="connsiteY2" fmla="*/ 27984 h 594404"/>
                <a:gd name="connsiteX3" fmla="*/ 876300 w 944880"/>
                <a:gd name="connsiteY3" fmla="*/ 69894 h 594404"/>
                <a:gd name="connsiteX4" fmla="*/ 944880 w 944880"/>
                <a:gd name="connsiteY4" fmla="*/ 153714 h 594404"/>
                <a:gd name="connsiteX5" fmla="*/ 521970 w 944880"/>
                <a:gd name="connsiteY5" fmla="*/ 157524 h 594404"/>
                <a:gd name="connsiteX6" fmla="*/ 449580 w 944880"/>
                <a:gd name="connsiteY6" fmla="*/ 317544 h 594404"/>
                <a:gd name="connsiteX7" fmla="*/ 628650 w 944880"/>
                <a:gd name="connsiteY7" fmla="*/ 328974 h 594404"/>
                <a:gd name="connsiteX8" fmla="*/ 838200 w 944880"/>
                <a:gd name="connsiteY8" fmla="*/ 340404 h 594404"/>
                <a:gd name="connsiteX9" fmla="*/ 807720 w 944880"/>
                <a:gd name="connsiteY9" fmla="*/ 492804 h 594404"/>
                <a:gd name="connsiteX10" fmla="*/ 685800 w 944880"/>
                <a:gd name="connsiteY10" fmla="*/ 504234 h 594404"/>
                <a:gd name="connsiteX11" fmla="*/ 502920 w 944880"/>
                <a:gd name="connsiteY11" fmla="*/ 508044 h 594404"/>
                <a:gd name="connsiteX12" fmla="*/ 339090 w 944880"/>
                <a:gd name="connsiteY12" fmla="*/ 584244 h 594404"/>
                <a:gd name="connsiteX13" fmla="*/ 7620 w 944880"/>
                <a:gd name="connsiteY13" fmla="*/ 584244 h 594404"/>
                <a:gd name="connsiteX14" fmla="*/ 0 w 944880"/>
                <a:gd name="connsiteY14" fmla="*/ 207054 h 594404"/>
                <a:gd name="connsiteX15" fmla="*/ 167640 w 944880"/>
                <a:gd name="connsiteY15" fmla="*/ 165144 h 594404"/>
                <a:gd name="connsiteX0" fmla="*/ 167640 w 944880"/>
                <a:gd name="connsiteY0" fmla="*/ 165144 h 594404"/>
                <a:gd name="connsiteX1" fmla="*/ 441960 w 944880"/>
                <a:gd name="connsiteY1" fmla="*/ 8934 h 594404"/>
                <a:gd name="connsiteX2" fmla="*/ 803910 w 944880"/>
                <a:gd name="connsiteY2" fmla="*/ 27984 h 594404"/>
                <a:gd name="connsiteX3" fmla="*/ 876300 w 944880"/>
                <a:gd name="connsiteY3" fmla="*/ 69894 h 594404"/>
                <a:gd name="connsiteX4" fmla="*/ 944880 w 944880"/>
                <a:gd name="connsiteY4" fmla="*/ 153714 h 594404"/>
                <a:gd name="connsiteX5" fmla="*/ 521970 w 944880"/>
                <a:gd name="connsiteY5" fmla="*/ 157524 h 594404"/>
                <a:gd name="connsiteX6" fmla="*/ 449580 w 944880"/>
                <a:gd name="connsiteY6" fmla="*/ 317544 h 594404"/>
                <a:gd name="connsiteX7" fmla="*/ 628650 w 944880"/>
                <a:gd name="connsiteY7" fmla="*/ 328974 h 594404"/>
                <a:gd name="connsiteX8" fmla="*/ 838200 w 944880"/>
                <a:gd name="connsiteY8" fmla="*/ 340404 h 594404"/>
                <a:gd name="connsiteX9" fmla="*/ 807720 w 944880"/>
                <a:gd name="connsiteY9" fmla="*/ 492804 h 594404"/>
                <a:gd name="connsiteX10" fmla="*/ 685800 w 944880"/>
                <a:gd name="connsiteY10" fmla="*/ 504234 h 594404"/>
                <a:gd name="connsiteX11" fmla="*/ 502920 w 944880"/>
                <a:gd name="connsiteY11" fmla="*/ 508044 h 594404"/>
                <a:gd name="connsiteX12" fmla="*/ 339090 w 944880"/>
                <a:gd name="connsiteY12" fmla="*/ 584244 h 594404"/>
                <a:gd name="connsiteX13" fmla="*/ 7620 w 944880"/>
                <a:gd name="connsiteY13" fmla="*/ 584244 h 594404"/>
                <a:gd name="connsiteX14" fmla="*/ 0 w 944880"/>
                <a:gd name="connsiteY14" fmla="*/ 207054 h 594404"/>
                <a:gd name="connsiteX15" fmla="*/ 167640 w 944880"/>
                <a:gd name="connsiteY15" fmla="*/ 165144 h 594404"/>
                <a:gd name="connsiteX0" fmla="*/ 167640 w 944880"/>
                <a:gd name="connsiteY0" fmla="*/ 165144 h 584244"/>
                <a:gd name="connsiteX1" fmla="*/ 441960 w 944880"/>
                <a:gd name="connsiteY1" fmla="*/ 8934 h 584244"/>
                <a:gd name="connsiteX2" fmla="*/ 803910 w 944880"/>
                <a:gd name="connsiteY2" fmla="*/ 27984 h 584244"/>
                <a:gd name="connsiteX3" fmla="*/ 876300 w 944880"/>
                <a:gd name="connsiteY3" fmla="*/ 69894 h 584244"/>
                <a:gd name="connsiteX4" fmla="*/ 944880 w 944880"/>
                <a:gd name="connsiteY4" fmla="*/ 153714 h 584244"/>
                <a:gd name="connsiteX5" fmla="*/ 521970 w 944880"/>
                <a:gd name="connsiteY5" fmla="*/ 157524 h 584244"/>
                <a:gd name="connsiteX6" fmla="*/ 449580 w 944880"/>
                <a:gd name="connsiteY6" fmla="*/ 317544 h 584244"/>
                <a:gd name="connsiteX7" fmla="*/ 628650 w 944880"/>
                <a:gd name="connsiteY7" fmla="*/ 328974 h 584244"/>
                <a:gd name="connsiteX8" fmla="*/ 838200 w 944880"/>
                <a:gd name="connsiteY8" fmla="*/ 340404 h 584244"/>
                <a:gd name="connsiteX9" fmla="*/ 807720 w 944880"/>
                <a:gd name="connsiteY9" fmla="*/ 492804 h 584244"/>
                <a:gd name="connsiteX10" fmla="*/ 685800 w 944880"/>
                <a:gd name="connsiteY10" fmla="*/ 504234 h 584244"/>
                <a:gd name="connsiteX11" fmla="*/ 502920 w 944880"/>
                <a:gd name="connsiteY11" fmla="*/ 508044 h 584244"/>
                <a:gd name="connsiteX12" fmla="*/ 331470 w 944880"/>
                <a:gd name="connsiteY12" fmla="*/ 561384 h 584244"/>
                <a:gd name="connsiteX13" fmla="*/ 7620 w 944880"/>
                <a:gd name="connsiteY13" fmla="*/ 584244 h 584244"/>
                <a:gd name="connsiteX14" fmla="*/ 0 w 944880"/>
                <a:gd name="connsiteY14" fmla="*/ 207054 h 584244"/>
                <a:gd name="connsiteX15" fmla="*/ 167640 w 944880"/>
                <a:gd name="connsiteY15" fmla="*/ 165144 h 584244"/>
                <a:gd name="connsiteX0" fmla="*/ 167640 w 944880"/>
                <a:gd name="connsiteY0" fmla="*/ 165144 h 568207"/>
                <a:gd name="connsiteX1" fmla="*/ 441960 w 944880"/>
                <a:gd name="connsiteY1" fmla="*/ 8934 h 568207"/>
                <a:gd name="connsiteX2" fmla="*/ 803910 w 944880"/>
                <a:gd name="connsiteY2" fmla="*/ 27984 h 568207"/>
                <a:gd name="connsiteX3" fmla="*/ 876300 w 944880"/>
                <a:gd name="connsiteY3" fmla="*/ 69894 h 568207"/>
                <a:gd name="connsiteX4" fmla="*/ 944880 w 944880"/>
                <a:gd name="connsiteY4" fmla="*/ 153714 h 568207"/>
                <a:gd name="connsiteX5" fmla="*/ 521970 w 944880"/>
                <a:gd name="connsiteY5" fmla="*/ 157524 h 568207"/>
                <a:gd name="connsiteX6" fmla="*/ 449580 w 944880"/>
                <a:gd name="connsiteY6" fmla="*/ 317544 h 568207"/>
                <a:gd name="connsiteX7" fmla="*/ 628650 w 944880"/>
                <a:gd name="connsiteY7" fmla="*/ 328974 h 568207"/>
                <a:gd name="connsiteX8" fmla="*/ 838200 w 944880"/>
                <a:gd name="connsiteY8" fmla="*/ 340404 h 568207"/>
                <a:gd name="connsiteX9" fmla="*/ 807720 w 944880"/>
                <a:gd name="connsiteY9" fmla="*/ 492804 h 568207"/>
                <a:gd name="connsiteX10" fmla="*/ 685800 w 944880"/>
                <a:gd name="connsiteY10" fmla="*/ 504234 h 568207"/>
                <a:gd name="connsiteX11" fmla="*/ 502920 w 944880"/>
                <a:gd name="connsiteY11" fmla="*/ 508044 h 568207"/>
                <a:gd name="connsiteX12" fmla="*/ 331470 w 944880"/>
                <a:gd name="connsiteY12" fmla="*/ 561384 h 568207"/>
                <a:gd name="connsiteX13" fmla="*/ 3810 w 944880"/>
                <a:gd name="connsiteY13" fmla="*/ 542334 h 568207"/>
                <a:gd name="connsiteX14" fmla="*/ 0 w 944880"/>
                <a:gd name="connsiteY14" fmla="*/ 207054 h 568207"/>
                <a:gd name="connsiteX15" fmla="*/ 167640 w 944880"/>
                <a:gd name="connsiteY15" fmla="*/ 165144 h 568207"/>
                <a:gd name="connsiteX0" fmla="*/ 167640 w 944880"/>
                <a:gd name="connsiteY0" fmla="*/ 165144 h 568207"/>
                <a:gd name="connsiteX1" fmla="*/ 441960 w 944880"/>
                <a:gd name="connsiteY1" fmla="*/ 8934 h 568207"/>
                <a:gd name="connsiteX2" fmla="*/ 803910 w 944880"/>
                <a:gd name="connsiteY2" fmla="*/ 27984 h 568207"/>
                <a:gd name="connsiteX3" fmla="*/ 876300 w 944880"/>
                <a:gd name="connsiteY3" fmla="*/ 69894 h 568207"/>
                <a:gd name="connsiteX4" fmla="*/ 944880 w 944880"/>
                <a:gd name="connsiteY4" fmla="*/ 153714 h 568207"/>
                <a:gd name="connsiteX5" fmla="*/ 521970 w 944880"/>
                <a:gd name="connsiteY5" fmla="*/ 157524 h 568207"/>
                <a:gd name="connsiteX6" fmla="*/ 449580 w 944880"/>
                <a:gd name="connsiteY6" fmla="*/ 317544 h 568207"/>
                <a:gd name="connsiteX7" fmla="*/ 628650 w 944880"/>
                <a:gd name="connsiteY7" fmla="*/ 328974 h 568207"/>
                <a:gd name="connsiteX8" fmla="*/ 838200 w 944880"/>
                <a:gd name="connsiteY8" fmla="*/ 340404 h 568207"/>
                <a:gd name="connsiteX9" fmla="*/ 807720 w 944880"/>
                <a:gd name="connsiteY9" fmla="*/ 492804 h 568207"/>
                <a:gd name="connsiteX10" fmla="*/ 685800 w 944880"/>
                <a:gd name="connsiteY10" fmla="*/ 504234 h 568207"/>
                <a:gd name="connsiteX11" fmla="*/ 502920 w 944880"/>
                <a:gd name="connsiteY11" fmla="*/ 508044 h 568207"/>
                <a:gd name="connsiteX12" fmla="*/ 331470 w 944880"/>
                <a:gd name="connsiteY12" fmla="*/ 561384 h 568207"/>
                <a:gd name="connsiteX13" fmla="*/ 3810 w 944880"/>
                <a:gd name="connsiteY13" fmla="*/ 542334 h 568207"/>
                <a:gd name="connsiteX14" fmla="*/ 0 w 944880"/>
                <a:gd name="connsiteY14" fmla="*/ 207054 h 568207"/>
                <a:gd name="connsiteX15" fmla="*/ 167640 w 944880"/>
                <a:gd name="connsiteY15" fmla="*/ 165144 h 568207"/>
                <a:gd name="connsiteX0" fmla="*/ 167640 w 944880"/>
                <a:gd name="connsiteY0" fmla="*/ 165144 h 568207"/>
                <a:gd name="connsiteX1" fmla="*/ 441960 w 944880"/>
                <a:gd name="connsiteY1" fmla="*/ 8934 h 568207"/>
                <a:gd name="connsiteX2" fmla="*/ 803910 w 944880"/>
                <a:gd name="connsiteY2" fmla="*/ 27984 h 568207"/>
                <a:gd name="connsiteX3" fmla="*/ 876300 w 944880"/>
                <a:gd name="connsiteY3" fmla="*/ 69894 h 568207"/>
                <a:gd name="connsiteX4" fmla="*/ 944880 w 944880"/>
                <a:gd name="connsiteY4" fmla="*/ 153714 h 568207"/>
                <a:gd name="connsiteX5" fmla="*/ 521970 w 944880"/>
                <a:gd name="connsiteY5" fmla="*/ 157524 h 568207"/>
                <a:gd name="connsiteX6" fmla="*/ 449580 w 944880"/>
                <a:gd name="connsiteY6" fmla="*/ 317544 h 568207"/>
                <a:gd name="connsiteX7" fmla="*/ 628650 w 944880"/>
                <a:gd name="connsiteY7" fmla="*/ 328974 h 568207"/>
                <a:gd name="connsiteX8" fmla="*/ 838200 w 944880"/>
                <a:gd name="connsiteY8" fmla="*/ 340404 h 568207"/>
                <a:gd name="connsiteX9" fmla="*/ 807720 w 944880"/>
                <a:gd name="connsiteY9" fmla="*/ 492804 h 568207"/>
                <a:gd name="connsiteX10" fmla="*/ 685800 w 944880"/>
                <a:gd name="connsiteY10" fmla="*/ 504234 h 568207"/>
                <a:gd name="connsiteX11" fmla="*/ 502920 w 944880"/>
                <a:gd name="connsiteY11" fmla="*/ 508044 h 568207"/>
                <a:gd name="connsiteX12" fmla="*/ 331470 w 944880"/>
                <a:gd name="connsiteY12" fmla="*/ 561384 h 568207"/>
                <a:gd name="connsiteX13" fmla="*/ 3810 w 944880"/>
                <a:gd name="connsiteY13" fmla="*/ 542334 h 568207"/>
                <a:gd name="connsiteX14" fmla="*/ 0 w 944880"/>
                <a:gd name="connsiteY14" fmla="*/ 207054 h 568207"/>
                <a:gd name="connsiteX15" fmla="*/ 167640 w 944880"/>
                <a:gd name="connsiteY15" fmla="*/ 165144 h 568207"/>
                <a:gd name="connsiteX0" fmla="*/ 167640 w 944880"/>
                <a:gd name="connsiteY0" fmla="*/ 165144 h 568207"/>
                <a:gd name="connsiteX1" fmla="*/ 441960 w 944880"/>
                <a:gd name="connsiteY1" fmla="*/ 8934 h 568207"/>
                <a:gd name="connsiteX2" fmla="*/ 803910 w 944880"/>
                <a:gd name="connsiteY2" fmla="*/ 27984 h 568207"/>
                <a:gd name="connsiteX3" fmla="*/ 876300 w 944880"/>
                <a:gd name="connsiteY3" fmla="*/ 69894 h 568207"/>
                <a:gd name="connsiteX4" fmla="*/ 944880 w 944880"/>
                <a:gd name="connsiteY4" fmla="*/ 153714 h 568207"/>
                <a:gd name="connsiteX5" fmla="*/ 521970 w 944880"/>
                <a:gd name="connsiteY5" fmla="*/ 157524 h 568207"/>
                <a:gd name="connsiteX6" fmla="*/ 449580 w 944880"/>
                <a:gd name="connsiteY6" fmla="*/ 317544 h 568207"/>
                <a:gd name="connsiteX7" fmla="*/ 628650 w 944880"/>
                <a:gd name="connsiteY7" fmla="*/ 328974 h 568207"/>
                <a:gd name="connsiteX8" fmla="*/ 838200 w 944880"/>
                <a:gd name="connsiteY8" fmla="*/ 340404 h 568207"/>
                <a:gd name="connsiteX9" fmla="*/ 807720 w 944880"/>
                <a:gd name="connsiteY9" fmla="*/ 492804 h 568207"/>
                <a:gd name="connsiteX10" fmla="*/ 685800 w 944880"/>
                <a:gd name="connsiteY10" fmla="*/ 504234 h 568207"/>
                <a:gd name="connsiteX11" fmla="*/ 502920 w 944880"/>
                <a:gd name="connsiteY11" fmla="*/ 508044 h 568207"/>
                <a:gd name="connsiteX12" fmla="*/ 331470 w 944880"/>
                <a:gd name="connsiteY12" fmla="*/ 561384 h 568207"/>
                <a:gd name="connsiteX13" fmla="*/ 3810 w 944880"/>
                <a:gd name="connsiteY13" fmla="*/ 542334 h 568207"/>
                <a:gd name="connsiteX14" fmla="*/ 0 w 944880"/>
                <a:gd name="connsiteY14" fmla="*/ 207054 h 568207"/>
                <a:gd name="connsiteX15" fmla="*/ 167640 w 944880"/>
                <a:gd name="connsiteY15" fmla="*/ 165144 h 568207"/>
                <a:gd name="connsiteX0" fmla="*/ 167640 w 944880"/>
                <a:gd name="connsiteY0" fmla="*/ 165144 h 568207"/>
                <a:gd name="connsiteX1" fmla="*/ 441960 w 944880"/>
                <a:gd name="connsiteY1" fmla="*/ 8934 h 568207"/>
                <a:gd name="connsiteX2" fmla="*/ 803910 w 944880"/>
                <a:gd name="connsiteY2" fmla="*/ 27984 h 568207"/>
                <a:gd name="connsiteX3" fmla="*/ 876300 w 944880"/>
                <a:gd name="connsiteY3" fmla="*/ 69894 h 568207"/>
                <a:gd name="connsiteX4" fmla="*/ 944880 w 944880"/>
                <a:gd name="connsiteY4" fmla="*/ 153714 h 568207"/>
                <a:gd name="connsiteX5" fmla="*/ 521970 w 944880"/>
                <a:gd name="connsiteY5" fmla="*/ 149890 h 568207"/>
                <a:gd name="connsiteX6" fmla="*/ 449580 w 944880"/>
                <a:gd name="connsiteY6" fmla="*/ 317544 h 568207"/>
                <a:gd name="connsiteX7" fmla="*/ 628650 w 944880"/>
                <a:gd name="connsiteY7" fmla="*/ 328974 h 568207"/>
                <a:gd name="connsiteX8" fmla="*/ 838200 w 944880"/>
                <a:gd name="connsiteY8" fmla="*/ 340404 h 568207"/>
                <a:gd name="connsiteX9" fmla="*/ 807720 w 944880"/>
                <a:gd name="connsiteY9" fmla="*/ 492804 h 568207"/>
                <a:gd name="connsiteX10" fmla="*/ 685800 w 944880"/>
                <a:gd name="connsiteY10" fmla="*/ 504234 h 568207"/>
                <a:gd name="connsiteX11" fmla="*/ 502920 w 944880"/>
                <a:gd name="connsiteY11" fmla="*/ 508044 h 568207"/>
                <a:gd name="connsiteX12" fmla="*/ 331470 w 944880"/>
                <a:gd name="connsiteY12" fmla="*/ 561384 h 568207"/>
                <a:gd name="connsiteX13" fmla="*/ 3810 w 944880"/>
                <a:gd name="connsiteY13" fmla="*/ 542334 h 568207"/>
                <a:gd name="connsiteX14" fmla="*/ 0 w 944880"/>
                <a:gd name="connsiteY14" fmla="*/ 207054 h 568207"/>
                <a:gd name="connsiteX15" fmla="*/ 167640 w 944880"/>
                <a:gd name="connsiteY15" fmla="*/ 165144 h 568207"/>
                <a:gd name="connsiteX0" fmla="*/ 167640 w 934702"/>
                <a:gd name="connsiteY0" fmla="*/ 165144 h 568207"/>
                <a:gd name="connsiteX1" fmla="*/ 441960 w 934702"/>
                <a:gd name="connsiteY1" fmla="*/ 8934 h 568207"/>
                <a:gd name="connsiteX2" fmla="*/ 803910 w 934702"/>
                <a:gd name="connsiteY2" fmla="*/ 27984 h 568207"/>
                <a:gd name="connsiteX3" fmla="*/ 876300 w 934702"/>
                <a:gd name="connsiteY3" fmla="*/ 69894 h 568207"/>
                <a:gd name="connsiteX4" fmla="*/ 934702 w 934702"/>
                <a:gd name="connsiteY4" fmla="*/ 146081 h 568207"/>
                <a:gd name="connsiteX5" fmla="*/ 521970 w 934702"/>
                <a:gd name="connsiteY5" fmla="*/ 149890 h 568207"/>
                <a:gd name="connsiteX6" fmla="*/ 449580 w 934702"/>
                <a:gd name="connsiteY6" fmla="*/ 317544 h 568207"/>
                <a:gd name="connsiteX7" fmla="*/ 628650 w 934702"/>
                <a:gd name="connsiteY7" fmla="*/ 328974 h 568207"/>
                <a:gd name="connsiteX8" fmla="*/ 838200 w 934702"/>
                <a:gd name="connsiteY8" fmla="*/ 340404 h 568207"/>
                <a:gd name="connsiteX9" fmla="*/ 807720 w 934702"/>
                <a:gd name="connsiteY9" fmla="*/ 492804 h 568207"/>
                <a:gd name="connsiteX10" fmla="*/ 685800 w 934702"/>
                <a:gd name="connsiteY10" fmla="*/ 504234 h 568207"/>
                <a:gd name="connsiteX11" fmla="*/ 502920 w 934702"/>
                <a:gd name="connsiteY11" fmla="*/ 508044 h 568207"/>
                <a:gd name="connsiteX12" fmla="*/ 331470 w 934702"/>
                <a:gd name="connsiteY12" fmla="*/ 561384 h 568207"/>
                <a:gd name="connsiteX13" fmla="*/ 3810 w 934702"/>
                <a:gd name="connsiteY13" fmla="*/ 542334 h 568207"/>
                <a:gd name="connsiteX14" fmla="*/ 0 w 934702"/>
                <a:gd name="connsiteY14" fmla="*/ 207054 h 568207"/>
                <a:gd name="connsiteX15" fmla="*/ 167640 w 934702"/>
                <a:gd name="connsiteY15" fmla="*/ 165144 h 568207"/>
                <a:gd name="connsiteX0" fmla="*/ 167640 w 934702"/>
                <a:gd name="connsiteY0" fmla="*/ 165144 h 568207"/>
                <a:gd name="connsiteX1" fmla="*/ 441960 w 934702"/>
                <a:gd name="connsiteY1" fmla="*/ 8934 h 568207"/>
                <a:gd name="connsiteX2" fmla="*/ 803910 w 934702"/>
                <a:gd name="connsiteY2" fmla="*/ 27984 h 568207"/>
                <a:gd name="connsiteX3" fmla="*/ 876300 w 934702"/>
                <a:gd name="connsiteY3" fmla="*/ 69894 h 568207"/>
                <a:gd name="connsiteX4" fmla="*/ 934702 w 934702"/>
                <a:gd name="connsiteY4" fmla="*/ 146081 h 568207"/>
                <a:gd name="connsiteX5" fmla="*/ 527059 w 934702"/>
                <a:gd name="connsiteY5" fmla="*/ 137168 h 568207"/>
                <a:gd name="connsiteX6" fmla="*/ 449580 w 934702"/>
                <a:gd name="connsiteY6" fmla="*/ 317544 h 568207"/>
                <a:gd name="connsiteX7" fmla="*/ 628650 w 934702"/>
                <a:gd name="connsiteY7" fmla="*/ 328974 h 568207"/>
                <a:gd name="connsiteX8" fmla="*/ 838200 w 934702"/>
                <a:gd name="connsiteY8" fmla="*/ 340404 h 568207"/>
                <a:gd name="connsiteX9" fmla="*/ 807720 w 934702"/>
                <a:gd name="connsiteY9" fmla="*/ 492804 h 568207"/>
                <a:gd name="connsiteX10" fmla="*/ 685800 w 934702"/>
                <a:gd name="connsiteY10" fmla="*/ 504234 h 568207"/>
                <a:gd name="connsiteX11" fmla="*/ 502920 w 934702"/>
                <a:gd name="connsiteY11" fmla="*/ 508044 h 568207"/>
                <a:gd name="connsiteX12" fmla="*/ 331470 w 934702"/>
                <a:gd name="connsiteY12" fmla="*/ 561384 h 568207"/>
                <a:gd name="connsiteX13" fmla="*/ 3810 w 934702"/>
                <a:gd name="connsiteY13" fmla="*/ 542334 h 568207"/>
                <a:gd name="connsiteX14" fmla="*/ 0 w 934702"/>
                <a:gd name="connsiteY14" fmla="*/ 207054 h 568207"/>
                <a:gd name="connsiteX15" fmla="*/ 167640 w 934702"/>
                <a:gd name="connsiteY15" fmla="*/ 165144 h 568207"/>
                <a:gd name="connsiteX0" fmla="*/ 167640 w 934702"/>
                <a:gd name="connsiteY0" fmla="*/ 165144 h 568207"/>
                <a:gd name="connsiteX1" fmla="*/ 441960 w 934702"/>
                <a:gd name="connsiteY1" fmla="*/ 8934 h 568207"/>
                <a:gd name="connsiteX2" fmla="*/ 803910 w 934702"/>
                <a:gd name="connsiteY2" fmla="*/ 27984 h 568207"/>
                <a:gd name="connsiteX3" fmla="*/ 876300 w 934702"/>
                <a:gd name="connsiteY3" fmla="*/ 69894 h 568207"/>
                <a:gd name="connsiteX4" fmla="*/ 934702 w 934702"/>
                <a:gd name="connsiteY4" fmla="*/ 146081 h 568207"/>
                <a:gd name="connsiteX5" fmla="*/ 527059 w 934702"/>
                <a:gd name="connsiteY5" fmla="*/ 142257 h 568207"/>
                <a:gd name="connsiteX6" fmla="*/ 449580 w 934702"/>
                <a:gd name="connsiteY6" fmla="*/ 317544 h 568207"/>
                <a:gd name="connsiteX7" fmla="*/ 628650 w 934702"/>
                <a:gd name="connsiteY7" fmla="*/ 328974 h 568207"/>
                <a:gd name="connsiteX8" fmla="*/ 838200 w 934702"/>
                <a:gd name="connsiteY8" fmla="*/ 340404 h 568207"/>
                <a:gd name="connsiteX9" fmla="*/ 807720 w 934702"/>
                <a:gd name="connsiteY9" fmla="*/ 492804 h 568207"/>
                <a:gd name="connsiteX10" fmla="*/ 685800 w 934702"/>
                <a:gd name="connsiteY10" fmla="*/ 504234 h 568207"/>
                <a:gd name="connsiteX11" fmla="*/ 502920 w 934702"/>
                <a:gd name="connsiteY11" fmla="*/ 508044 h 568207"/>
                <a:gd name="connsiteX12" fmla="*/ 331470 w 934702"/>
                <a:gd name="connsiteY12" fmla="*/ 561384 h 568207"/>
                <a:gd name="connsiteX13" fmla="*/ 3810 w 934702"/>
                <a:gd name="connsiteY13" fmla="*/ 542334 h 568207"/>
                <a:gd name="connsiteX14" fmla="*/ 0 w 934702"/>
                <a:gd name="connsiteY14" fmla="*/ 207054 h 568207"/>
                <a:gd name="connsiteX15" fmla="*/ 167640 w 934702"/>
                <a:gd name="connsiteY15" fmla="*/ 165144 h 568207"/>
                <a:gd name="connsiteX0" fmla="*/ 167640 w 919435"/>
                <a:gd name="connsiteY0" fmla="*/ 165144 h 568207"/>
                <a:gd name="connsiteX1" fmla="*/ 441960 w 919435"/>
                <a:gd name="connsiteY1" fmla="*/ 8934 h 568207"/>
                <a:gd name="connsiteX2" fmla="*/ 803910 w 919435"/>
                <a:gd name="connsiteY2" fmla="*/ 27984 h 568207"/>
                <a:gd name="connsiteX3" fmla="*/ 876300 w 919435"/>
                <a:gd name="connsiteY3" fmla="*/ 69894 h 568207"/>
                <a:gd name="connsiteX4" fmla="*/ 919435 w 919435"/>
                <a:gd name="connsiteY4" fmla="*/ 133359 h 568207"/>
                <a:gd name="connsiteX5" fmla="*/ 527059 w 919435"/>
                <a:gd name="connsiteY5" fmla="*/ 142257 h 568207"/>
                <a:gd name="connsiteX6" fmla="*/ 449580 w 919435"/>
                <a:gd name="connsiteY6" fmla="*/ 317544 h 568207"/>
                <a:gd name="connsiteX7" fmla="*/ 628650 w 919435"/>
                <a:gd name="connsiteY7" fmla="*/ 328974 h 568207"/>
                <a:gd name="connsiteX8" fmla="*/ 838200 w 919435"/>
                <a:gd name="connsiteY8" fmla="*/ 340404 h 568207"/>
                <a:gd name="connsiteX9" fmla="*/ 807720 w 919435"/>
                <a:gd name="connsiteY9" fmla="*/ 492804 h 568207"/>
                <a:gd name="connsiteX10" fmla="*/ 685800 w 919435"/>
                <a:gd name="connsiteY10" fmla="*/ 504234 h 568207"/>
                <a:gd name="connsiteX11" fmla="*/ 502920 w 919435"/>
                <a:gd name="connsiteY11" fmla="*/ 508044 h 568207"/>
                <a:gd name="connsiteX12" fmla="*/ 331470 w 919435"/>
                <a:gd name="connsiteY12" fmla="*/ 561384 h 568207"/>
                <a:gd name="connsiteX13" fmla="*/ 3810 w 919435"/>
                <a:gd name="connsiteY13" fmla="*/ 542334 h 568207"/>
                <a:gd name="connsiteX14" fmla="*/ 0 w 919435"/>
                <a:gd name="connsiteY14" fmla="*/ 207054 h 568207"/>
                <a:gd name="connsiteX15" fmla="*/ 167640 w 919435"/>
                <a:gd name="connsiteY15" fmla="*/ 165144 h 568207"/>
                <a:gd name="connsiteX0" fmla="*/ 167640 w 914346"/>
                <a:gd name="connsiteY0" fmla="*/ 165144 h 568207"/>
                <a:gd name="connsiteX1" fmla="*/ 441960 w 914346"/>
                <a:gd name="connsiteY1" fmla="*/ 8934 h 568207"/>
                <a:gd name="connsiteX2" fmla="*/ 803910 w 914346"/>
                <a:gd name="connsiteY2" fmla="*/ 27984 h 568207"/>
                <a:gd name="connsiteX3" fmla="*/ 876300 w 914346"/>
                <a:gd name="connsiteY3" fmla="*/ 69894 h 568207"/>
                <a:gd name="connsiteX4" fmla="*/ 914346 w 914346"/>
                <a:gd name="connsiteY4" fmla="*/ 138448 h 568207"/>
                <a:gd name="connsiteX5" fmla="*/ 527059 w 914346"/>
                <a:gd name="connsiteY5" fmla="*/ 142257 h 568207"/>
                <a:gd name="connsiteX6" fmla="*/ 449580 w 914346"/>
                <a:gd name="connsiteY6" fmla="*/ 317544 h 568207"/>
                <a:gd name="connsiteX7" fmla="*/ 628650 w 914346"/>
                <a:gd name="connsiteY7" fmla="*/ 328974 h 568207"/>
                <a:gd name="connsiteX8" fmla="*/ 838200 w 914346"/>
                <a:gd name="connsiteY8" fmla="*/ 340404 h 568207"/>
                <a:gd name="connsiteX9" fmla="*/ 807720 w 914346"/>
                <a:gd name="connsiteY9" fmla="*/ 492804 h 568207"/>
                <a:gd name="connsiteX10" fmla="*/ 685800 w 914346"/>
                <a:gd name="connsiteY10" fmla="*/ 504234 h 568207"/>
                <a:gd name="connsiteX11" fmla="*/ 502920 w 914346"/>
                <a:gd name="connsiteY11" fmla="*/ 508044 h 568207"/>
                <a:gd name="connsiteX12" fmla="*/ 331470 w 914346"/>
                <a:gd name="connsiteY12" fmla="*/ 561384 h 568207"/>
                <a:gd name="connsiteX13" fmla="*/ 3810 w 914346"/>
                <a:gd name="connsiteY13" fmla="*/ 542334 h 568207"/>
                <a:gd name="connsiteX14" fmla="*/ 0 w 914346"/>
                <a:gd name="connsiteY14" fmla="*/ 207054 h 568207"/>
                <a:gd name="connsiteX15" fmla="*/ 167640 w 914346"/>
                <a:gd name="connsiteY15" fmla="*/ 165144 h 568207"/>
                <a:gd name="connsiteX0" fmla="*/ 167640 w 928153"/>
                <a:gd name="connsiteY0" fmla="*/ 165144 h 568207"/>
                <a:gd name="connsiteX1" fmla="*/ 441960 w 928153"/>
                <a:gd name="connsiteY1" fmla="*/ 8934 h 568207"/>
                <a:gd name="connsiteX2" fmla="*/ 803910 w 928153"/>
                <a:gd name="connsiteY2" fmla="*/ 27984 h 568207"/>
                <a:gd name="connsiteX3" fmla="*/ 914346 w 928153"/>
                <a:gd name="connsiteY3" fmla="*/ 138448 h 568207"/>
                <a:gd name="connsiteX4" fmla="*/ 527059 w 928153"/>
                <a:gd name="connsiteY4" fmla="*/ 142257 h 568207"/>
                <a:gd name="connsiteX5" fmla="*/ 449580 w 928153"/>
                <a:gd name="connsiteY5" fmla="*/ 317544 h 568207"/>
                <a:gd name="connsiteX6" fmla="*/ 628650 w 928153"/>
                <a:gd name="connsiteY6" fmla="*/ 328974 h 568207"/>
                <a:gd name="connsiteX7" fmla="*/ 838200 w 928153"/>
                <a:gd name="connsiteY7" fmla="*/ 340404 h 568207"/>
                <a:gd name="connsiteX8" fmla="*/ 807720 w 928153"/>
                <a:gd name="connsiteY8" fmla="*/ 492804 h 568207"/>
                <a:gd name="connsiteX9" fmla="*/ 685800 w 928153"/>
                <a:gd name="connsiteY9" fmla="*/ 504234 h 568207"/>
                <a:gd name="connsiteX10" fmla="*/ 502920 w 928153"/>
                <a:gd name="connsiteY10" fmla="*/ 508044 h 568207"/>
                <a:gd name="connsiteX11" fmla="*/ 331470 w 928153"/>
                <a:gd name="connsiteY11" fmla="*/ 561384 h 568207"/>
                <a:gd name="connsiteX12" fmla="*/ 3810 w 928153"/>
                <a:gd name="connsiteY12" fmla="*/ 542334 h 568207"/>
                <a:gd name="connsiteX13" fmla="*/ 0 w 928153"/>
                <a:gd name="connsiteY13" fmla="*/ 207054 h 568207"/>
                <a:gd name="connsiteX14" fmla="*/ 167640 w 928153"/>
                <a:gd name="connsiteY14" fmla="*/ 165144 h 568207"/>
                <a:gd name="connsiteX0" fmla="*/ 167640 w 901970"/>
                <a:gd name="connsiteY0" fmla="*/ 165144 h 568207"/>
                <a:gd name="connsiteX1" fmla="*/ 441960 w 901970"/>
                <a:gd name="connsiteY1" fmla="*/ 8934 h 568207"/>
                <a:gd name="connsiteX2" fmla="*/ 803910 w 901970"/>
                <a:gd name="connsiteY2" fmla="*/ 27984 h 568207"/>
                <a:gd name="connsiteX3" fmla="*/ 883813 w 901970"/>
                <a:gd name="connsiteY3" fmla="*/ 138448 h 568207"/>
                <a:gd name="connsiteX4" fmla="*/ 527059 w 901970"/>
                <a:gd name="connsiteY4" fmla="*/ 142257 h 568207"/>
                <a:gd name="connsiteX5" fmla="*/ 449580 w 901970"/>
                <a:gd name="connsiteY5" fmla="*/ 317544 h 568207"/>
                <a:gd name="connsiteX6" fmla="*/ 628650 w 901970"/>
                <a:gd name="connsiteY6" fmla="*/ 328974 h 568207"/>
                <a:gd name="connsiteX7" fmla="*/ 838200 w 901970"/>
                <a:gd name="connsiteY7" fmla="*/ 340404 h 568207"/>
                <a:gd name="connsiteX8" fmla="*/ 807720 w 901970"/>
                <a:gd name="connsiteY8" fmla="*/ 492804 h 568207"/>
                <a:gd name="connsiteX9" fmla="*/ 685800 w 901970"/>
                <a:gd name="connsiteY9" fmla="*/ 504234 h 568207"/>
                <a:gd name="connsiteX10" fmla="*/ 502920 w 901970"/>
                <a:gd name="connsiteY10" fmla="*/ 508044 h 568207"/>
                <a:gd name="connsiteX11" fmla="*/ 331470 w 901970"/>
                <a:gd name="connsiteY11" fmla="*/ 561384 h 568207"/>
                <a:gd name="connsiteX12" fmla="*/ 3810 w 901970"/>
                <a:gd name="connsiteY12" fmla="*/ 542334 h 568207"/>
                <a:gd name="connsiteX13" fmla="*/ 0 w 901970"/>
                <a:gd name="connsiteY13" fmla="*/ 207054 h 568207"/>
                <a:gd name="connsiteX14" fmla="*/ 167640 w 901970"/>
                <a:gd name="connsiteY14" fmla="*/ 165144 h 568207"/>
                <a:gd name="connsiteX0" fmla="*/ 167640 w 883813"/>
                <a:gd name="connsiteY0" fmla="*/ 165144 h 568207"/>
                <a:gd name="connsiteX1" fmla="*/ 441960 w 883813"/>
                <a:gd name="connsiteY1" fmla="*/ 8934 h 568207"/>
                <a:gd name="connsiteX2" fmla="*/ 803910 w 883813"/>
                <a:gd name="connsiteY2" fmla="*/ 27984 h 568207"/>
                <a:gd name="connsiteX3" fmla="*/ 883813 w 883813"/>
                <a:gd name="connsiteY3" fmla="*/ 138448 h 568207"/>
                <a:gd name="connsiteX4" fmla="*/ 527059 w 883813"/>
                <a:gd name="connsiteY4" fmla="*/ 142257 h 568207"/>
                <a:gd name="connsiteX5" fmla="*/ 449580 w 883813"/>
                <a:gd name="connsiteY5" fmla="*/ 317544 h 568207"/>
                <a:gd name="connsiteX6" fmla="*/ 628650 w 883813"/>
                <a:gd name="connsiteY6" fmla="*/ 328974 h 568207"/>
                <a:gd name="connsiteX7" fmla="*/ 838200 w 883813"/>
                <a:gd name="connsiteY7" fmla="*/ 340404 h 568207"/>
                <a:gd name="connsiteX8" fmla="*/ 807720 w 883813"/>
                <a:gd name="connsiteY8" fmla="*/ 492804 h 568207"/>
                <a:gd name="connsiteX9" fmla="*/ 685800 w 883813"/>
                <a:gd name="connsiteY9" fmla="*/ 504234 h 568207"/>
                <a:gd name="connsiteX10" fmla="*/ 502920 w 883813"/>
                <a:gd name="connsiteY10" fmla="*/ 508044 h 568207"/>
                <a:gd name="connsiteX11" fmla="*/ 331470 w 883813"/>
                <a:gd name="connsiteY11" fmla="*/ 561384 h 568207"/>
                <a:gd name="connsiteX12" fmla="*/ 3810 w 883813"/>
                <a:gd name="connsiteY12" fmla="*/ 542334 h 568207"/>
                <a:gd name="connsiteX13" fmla="*/ 0 w 883813"/>
                <a:gd name="connsiteY13" fmla="*/ 207054 h 568207"/>
                <a:gd name="connsiteX14" fmla="*/ 167640 w 883813"/>
                <a:gd name="connsiteY14" fmla="*/ 165144 h 568207"/>
                <a:gd name="connsiteX0" fmla="*/ 167640 w 883813"/>
                <a:gd name="connsiteY0" fmla="*/ 165760 h 568823"/>
                <a:gd name="connsiteX1" fmla="*/ 441960 w 883813"/>
                <a:gd name="connsiteY1" fmla="*/ 9550 h 568823"/>
                <a:gd name="connsiteX2" fmla="*/ 763199 w 883813"/>
                <a:gd name="connsiteY2" fmla="*/ 26055 h 568823"/>
                <a:gd name="connsiteX3" fmla="*/ 883813 w 883813"/>
                <a:gd name="connsiteY3" fmla="*/ 139064 h 568823"/>
                <a:gd name="connsiteX4" fmla="*/ 527059 w 883813"/>
                <a:gd name="connsiteY4" fmla="*/ 142873 h 568823"/>
                <a:gd name="connsiteX5" fmla="*/ 449580 w 883813"/>
                <a:gd name="connsiteY5" fmla="*/ 318160 h 568823"/>
                <a:gd name="connsiteX6" fmla="*/ 628650 w 883813"/>
                <a:gd name="connsiteY6" fmla="*/ 329590 h 568823"/>
                <a:gd name="connsiteX7" fmla="*/ 838200 w 883813"/>
                <a:gd name="connsiteY7" fmla="*/ 341020 h 568823"/>
                <a:gd name="connsiteX8" fmla="*/ 807720 w 883813"/>
                <a:gd name="connsiteY8" fmla="*/ 493420 h 568823"/>
                <a:gd name="connsiteX9" fmla="*/ 685800 w 883813"/>
                <a:gd name="connsiteY9" fmla="*/ 504850 h 568823"/>
                <a:gd name="connsiteX10" fmla="*/ 502920 w 883813"/>
                <a:gd name="connsiteY10" fmla="*/ 508660 h 568823"/>
                <a:gd name="connsiteX11" fmla="*/ 331470 w 883813"/>
                <a:gd name="connsiteY11" fmla="*/ 562000 h 568823"/>
                <a:gd name="connsiteX12" fmla="*/ 3810 w 883813"/>
                <a:gd name="connsiteY12" fmla="*/ 542950 h 568823"/>
                <a:gd name="connsiteX13" fmla="*/ 0 w 883813"/>
                <a:gd name="connsiteY13" fmla="*/ 207670 h 568823"/>
                <a:gd name="connsiteX14" fmla="*/ 167640 w 883813"/>
                <a:gd name="connsiteY14" fmla="*/ 165760 h 568823"/>
                <a:gd name="connsiteX0" fmla="*/ 167640 w 883813"/>
                <a:gd name="connsiteY0" fmla="*/ 168085 h 571148"/>
                <a:gd name="connsiteX1" fmla="*/ 441960 w 883813"/>
                <a:gd name="connsiteY1" fmla="*/ 11875 h 571148"/>
                <a:gd name="connsiteX2" fmla="*/ 796277 w 883813"/>
                <a:gd name="connsiteY2" fmla="*/ 20746 h 571148"/>
                <a:gd name="connsiteX3" fmla="*/ 883813 w 883813"/>
                <a:gd name="connsiteY3" fmla="*/ 141389 h 571148"/>
                <a:gd name="connsiteX4" fmla="*/ 527059 w 883813"/>
                <a:gd name="connsiteY4" fmla="*/ 145198 h 571148"/>
                <a:gd name="connsiteX5" fmla="*/ 449580 w 883813"/>
                <a:gd name="connsiteY5" fmla="*/ 320485 h 571148"/>
                <a:gd name="connsiteX6" fmla="*/ 628650 w 883813"/>
                <a:gd name="connsiteY6" fmla="*/ 331915 h 571148"/>
                <a:gd name="connsiteX7" fmla="*/ 838200 w 883813"/>
                <a:gd name="connsiteY7" fmla="*/ 343345 h 571148"/>
                <a:gd name="connsiteX8" fmla="*/ 807720 w 883813"/>
                <a:gd name="connsiteY8" fmla="*/ 495745 h 571148"/>
                <a:gd name="connsiteX9" fmla="*/ 685800 w 883813"/>
                <a:gd name="connsiteY9" fmla="*/ 507175 h 571148"/>
                <a:gd name="connsiteX10" fmla="*/ 502920 w 883813"/>
                <a:gd name="connsiteY10" fmla="*/ 510985 h 571148"/>
                <a:gd name="connsiteX11" fmla="*/ 331470 w 883813"/>
                <a:gd name="connsiteY11" fmla="*/ 564325 h 571148"/>
                <a:gd name="connsiteX12" fmla="*/ 3810 w 883813"/>
                <a:gd name="connsiteY12" fmla="*/ 545275 h 571148"/>
                <a:gd name="connsiteX13" fmla="*/ 0 w 883813"/>
                <a:gd name="connsiteY13" fmla="*/ 209995 h 571148"/>
                <a:gd name="connsiteX14" fmla="*/ 167640 w 883813"/>
                <a:gd name="connsiteY14" fmla="*/ 168085 h 571148"/>
                <a:gd name="connsiteX0" fmla="*/ 167640 w 883813"/>
                <a:gd name="connsiteY0" fmla="*/ 163591 h 566654"/>
                <a:gd name="connsiteX1" fmla="*/ 441960 w 883813"/>
                <a:gd name="connsiteY1" fmla="*/ 7381 h 566654"/>
                <a:gd name="connsiteX2" fmla="*/ 796277 w 883813"/>
                <a:gd name="connsiteY2" fmla="*/ 16252 h 566654"/>
                <a:gd name="connsiteX3" fmla="*/ 883813 w 883813"/>
                <a:gd name="connsiteY3" fmla="*/ 136895 h 566654"/>
                <a:gd name="connsiteX4" fmla="*/ 527059 w 883813"/>
                <a:gd name="connsiteY4" fmla="*/ 140704 h 566654"/>
                <a:gd name="connsiteX5" fmla="*/ 449580 w 883813"/>
                <a:gd name="connsiteY5" fmla="*/ 315991 h 566654"/>
                <a:gd name="connsiteX6" fmla="*/ 628650 w 883813"/>
                <a:gd name="connsiteY6" fmla="*/ 327421 h 566654"/>
                <a:gd name="connsiteX7" fmla="*/ 838200 w 883813"/>
                <a:gd name="connsiteY7" fmla="*/ 338851 h 566654"/>
                <a:gd name="connsiteX8" fmla="*/ 807720 w 883813"/>
                <a:gd name="connsiteY8" fmla="*/ 491251 h 566654"/>
                <a:gd name="connsiteX9" fmla="*/ 685800 w 883813"/>
                <a:gd name="connsiteY9" fmla="*/ 502681 h 566654"/>
                <a:gd name="connsiteX10" fmla="*/ 502920 w 883813"/>
                <a:gd name="connsiteY10" fmla="*/ 506491 h 566654"/>
                <a:gd name="connsiteX11" fmla="*/ 331470 w 883813"/>
                <a:gd name="connsiteY11" fmla="*/ 559831 h 566654"/>
                <a:gd name="connsiteX12" fmla="*/ 3810 w 883813"/>
                <a:gd name="connsiteY12" fmla="*/ 540781 h 566654"/>
                <a:gd name="connsiteX13" fmla="*/ 0 w 883813"/>
                <a:gd name="connsiteY13" fmla="*/ 205501 h 566654"/>
                <a:gd name="connsiteX14" fmla="*/ 167640 w 883813"/>
                <a:gd name="connsiteY14" fmla="*/ 163591 h 56665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27059 w 883813"/>
                <a:gd name="connsiteY4" fmla="*/ 141564 h 567514"/>
                <a:gd name="connsiteX5" fmla="*/ 449580 w 883813"/>
                <a:gd name="connsiteY5" fmla="*/ 316851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04159 w 883813"/>
                <a:gd name="connsiteY4" fmla="*/ 139020 h 567514"/>
                <a:gd name="connsiteX5" fmla="*/ 449580 w 883813"/>
                <a:gd name="connsiteY5" fmla="*/ 316851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04159 w 883813"/>
                <a:gd name="connsiteY4" fmla="*/ 139020 h 567514"/>
                <a:gd name="connsiteX5" fmla="*/ 449580 w 883813"/>
                <a:gd name="connsiteY5" fmla="*/ 316851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04159 w 883813"/>
                <a:gd name="connsiteY4" fmla="*/ 139020 h 567514"/>
                <a:gd name="connsiteX5" fmla="*/ 472480 w 883813"/>
                <a:gd name="connsiteY5" fmla="*/ 316851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04159 w 883813"/>
                <a:gd name="connsiteY4" fmla="*/ 139020 h 567514"/>
                <a:gd name="connsiteX5" fmla="*/ 472480 w 883813"/>
                <a:gd name="connsiteY5" fmla="*/ 316851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04159 w 883813"/>
                <a:gd name="connsiteY4" fmla="*/ 139020 h 567514"/>
                <a:gd name="connsiteX5" fmla="*/ 495380 w 883813"/>
                <a:gd name="connsiteY5" fmla="*/ 321940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04159 w 883813"/>
                <a:gd name="connsiteY4" fmla="*/ 139020 h 567514"/>
                <a:gd name="connsiteX5" fmla="*/ 495380 w 883813"/>
                <a:gd name="connsiteY5" fmla="*/ 321940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16881 w 883813"/>
                <a:gd name="connsiteY4" fmla="*/ 128842 h 567514"/>
                <a:gd name="connsiteX5" fmla="*/ 495380 w 883813"/>
                <a:gd name="connsiteY5" fmla="*/ 321940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16881 w 883813"/>
                <a:gd name="connsiteY4" fmla="*/ 139020 h 567514"/>
                <a:gd name="connsiteX5" fmla="*/ 495380 w 883813"/>
                <a:gd name="connsiteY5" fmla="*/ 321940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16881 w 883813"/>
                <a:gd name="connsiteY4" fmla="*/ 139020 h 567514"/>
                <a:gd name="connsiteX5" fmla="*/ 495380 w 883813"/>
                <a:gd name="connsiteY5" fmla="*/ 321940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16881 w 883813"/>
                <a:gd name="connsiteY4" fmla="*/ 139020 h 567514"/>
                <a:gd name="connsiteX5" fmla="*/ 495380 w 883813"/>
                <a:gd name="connsiteY5" fmla="*/ 321940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4795"/>
                <a:gd name="connsiteX1" fmla="*/ 441960 w 883813"/>
                <a:gd name="connsiteY1" fmla="*/ 8241 h 564795"/>
                <a:gd name="connsiteX2" fmla="*/ 796277 w 883813"/>
                <a:gd name="connsiteY2" fmla="*/ 17112 h 564795"/>
                <a:gd name="connsiteX3" fmla="*/ 883813 w 883813"/>
                <a:gd name="connsiteY3" fmla="*/ 137755 h 564795"/>
                <a:gd name="connsiteX4" fmla="*/ 516881 w 883813"/>
                <a:gd name="connsiteY4" fmla="*/ 139020 h 564795"/>
                <a:gd name="connsiteX5" fmla="*/ 495380 w 883813"/>
                <a:gd name="connsiteY5" fmla="*/ 321940 h 564795"/>
                <a:gd name="connsiteX6" fmla="*/ 628650 w 883813"/>
                <a:gd name="connsiteY6" fmla="*/ 328281 h 564795"/>
                <a:gd name="connsiteX7" fmla="*/ 838200 w 883813"/>
                <a:gd name="connsiteY7" fmla="*/ 339711 h 564795"/>
                <a:gd name="connsiteX8" fmla="*/ 807720 w 883813"/>
                <a:gd name="connsiteY8" fmla="*/ 492111 h 564795"/>
                <a:gd name="connsiteX9" fmla="*/ 685800 w 883813"/>
                <a:gd name="connsiteY9" fmla="*/ 503541 h 564795"/>
                <a:gd name="connsiteX10" fmla="*/ 502920 w 883813"/>
                <a:gd name="connsiteY10" fmla="*/ 507351 h 564795"/>
                <a:gd name="connsiteX11" fmla="*/ 331470 w 883813"/>
                <a:gd name="connsiteY11" fmla="*/ 560691 h 564795"/>
                <a:gd name="connsiteX12" fmla="*/ 3811 w 883813"/>
                <a:gd name="connsiteY12" fmla="*/ 503474 h 564795"/>
                <a:gd name="connsiteX13" fmla="*/ 0 w 883813"/>
                <a:gd name="connsiteY13" fmla="*/ 206361 h 564795"/>
                <a:gd name="connsiteX14" fmla="*/ 167640 w 883813"/>
                <a:gd name="connsiteY14" fmla="*/ 164451 h 564795"/>
                <a:gd name="connsiteX0" fmla="*/ 167640 w 883813"/>
                <a:gd name="connsiteY0" fmla="*/ 164451 h 550307"/>
                <a:gd name="connsiteX1" fmla="*/ 441960 w 883813"/>
                <a:gd name="connsiteY1" fmla="*/ 8241 h 550307"/>
                <a:gd name="connsiteX2" fmla="*/ 796277 w 883813"/>
                <a:gd name="connsiteY2" fmla="*/ 17112 h 550307"/>
                <a:gd name="connsiteX3" fmla="*/ 883813 w 883813"/>
                <a:gd name="connsiteY3" fmla="*/ 137755 h 550307"/>
                <a:gd name="connsiteX4" fmla="*/ 516881 w 883813"/>
                <a:gd name="connsiteY4" fmla="*/ 139020 h 550307"/>
                <a:gd name="connsiteX5" fmla="*/ 495380 w 883813"/>
                <a:gd name="connsiteY5" fmla="*/ 321940 h 550307"/>
                <a:gd name="connsiteX6" fmla="*/ 628650 w 883813"/>
                <a:gd name="connsiteY6" fmla="*/ 328281 h 550307"/>
                <a:gd name="connsiteX7" fmla="*/ 838200 w 883813"/>
                <a:gd name="connsiteY7" fmla="*/ 339711 h 550307"/>
                <a:gd name="connsiteX8" fmla="*/ 807720 w 883813"/>
                <a:gd name="connsiteY8" fmla="*/ 492111 h 550307"/>
                <a:gd name="connsiteX9" fmla="*/ 685800 w 883813"/>
                <a:gd name="connsiteY9" fmla="*/ 503541 h 550307"/>
                <a:gd name="connsiteX10" fmla="*/ 502920 w 883813"/>
                <a:gd name="connsiteY10" fmla="*/ 507351 h 550307"/>
                <a:gd name="connsiteX11" fmla="*/ 331470 w 883813"/>
                <a:gd name="connsiteY11" fmla="*/ 545424 h 550307"/>
                <a:gd name="connsiteX12" fmla="*/ 3811 w 883813"/>
                <a:gd name="connsiteY12" fmla="*/ 503474 h 550307"/>
                <a:gd name="connsiteX13" fmla="*/ 0 w 883813"/>
                <a:gd name="connsiteY13" fmla="*/ 206361 h 550307"/>
                <a:gd name="connsiteX14" fmla="*/ 167640 w 883813"/>
                <a:gd name="connsiteY14" fmla="*/ 164451 h 550307"/>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5800 w 883813"/>
                <a:gd name="connsiteY9" fmla="*/ 503541 h 545424"/>
                <a:gd name="connsiteX10" fmla="*/ 502920 w 883813"/>
                <a:gd name="connsiteY10" fmla="*/ 507351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5800 w 883813"/>
                <a:gd name="connsiteY9" fmla="*/ 503541 h 545424"/>
                <a:gd name="connsiteX10" fmla="*/ 502920 w 883813"/>
                <a:gd name="connsiteY10" fmla="*/ 507351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5800 w 883813"/>
                <a:gd name="connsiteY9" fmla="*/ 503541 h 545424"/>
                <a:gd name="connsiteX10" fmla="*/ 523276 w 883813"/>
                <a:gd name="connsiteY10" fmla="*/ 507351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5800 w 883813"/>
                <a:gd name="connsiteY9" fmla="*/ 503541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5800 w 883813"/>
                <a:gd name="connsiteY9" fmla="*/ 495908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3256 w 883813"/>
                <a:gd name="connsiteY9" fmla="*/ 506086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43548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33370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33370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33370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33370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33370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33370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3813" h="545424">
                  <a:moveTo>
                    <a:pt x="167640" y="164451"/>
                  </a:moveTo>
                  <a:cubicBezTo>
                    <a:pt x="295910" y="118731"/>
                    <a:pt x="336550" y="46341"/>
                    <a:pt x="441960" y="8241"/>
                  </a:cubicBezTo>
                  <a:cubicBezTo>
                    <a:pt x="490220" y="-12079"/>
                    <a:pt x="676879" y="10788"/>
                    <a:pt x="796277" y="17112"/>
                  </a:cubicBezTo>
                  <a:cubicBezTo>
                    <a:pt x="875008" y="38698"/>
                    <a:pt x="868888" y="98354"/>
                    <a:pt x="883813" y="137755"/>
                  </a:cubicBezTo>
                  <a:cubicBezTo>
                    <a:pt x="757262" y="138177"/>
                    <a:pt x="645976" y="130964"/>
                    <a:pt x="516881" y="139020"/>
                  </a:cubicBezTo>
                  <a:cubicBezTo>
                    <a:pt x="486489" y="202525"/>
                    <a:pt x="491588" y="264791"/>
                    <a:pt x="495380" y="321940"/>
                  </a:cubicBezTo>
                  <a:cubicBezTo>
                    <a:pt x="555070" y="343530"/>
                    <a:pt x="555027" y="339703"/>
                    <a:pt x="631195" y="333370"/>
                  </a:cubicBezTo>
                  <a:cubicBezTo>
                    <a:pt x="725175" y="327020"/>
                    <a:pt x="772169" y="327025"/>
                    <a:pt x="838200" y="339711"/>
                  </a:cubicBezTo>
                  <a:cubicBezTo>
                    <a:pt x="901700" y="354951"/>
                    <a:pt x="888974" y="487036"/>
                    <a:pt x="807720" y="492111"/>
                  </a:cubicBezTo>
                  <a:cubicBezTo>
                    <a:pt x="760295" y="501009"/>
                    <a:pt x="735770" y="507366"/>
                    <a:pt x="688345" y="503542"/>
                  </a:cubicBezTo>
                  <a:cubicBezTo>
                    <a:pt x="624845" y="504825"/>
                    <a:pt x="609636" y="494638"/>
                    <a:pt x="523276" y="499718"/>
                  </a:cubicBezTo>
                  <a:cubicBezTo>
                    <a:pt x="428026" y="520038"/>
                    <a:pt x="417887" y="542889"/>
                    <a:pt x="331470" y="545424"/>
                  </a:cubicBezTo>
                  <a:cubicBezTo>
                    <a:pt x="238738" y="545384"/>
                    <a:pt x="114301" y="503474"/>
                    <a:pt x="3811" y="503474"/>
                  </a:cubicBezTo>
                  <a:cubicBezTo>
                    <a:pt x="2541" y="404436"/>
                    <a:pt x="1270" y="305399"/>
                    <a:pt x="0" y="206361"/>
                  </a:cubicBezTo>
                  <a:lnTo>
                    <a:pt x="167640" y="164451"/>
                  </a:lnTo>
                  <a:close/>
                </a:path>
              </a:pathLst>
            </a:custGeom>
            <a:solidFill>
              <a:srgbClr val="FFFFFF"/>
            </a:solidFill>
            <a:ln w="25400" cap="flat" cmpd="sng" algn="ctr">
              <a:noFill/>
              <a:prstDash val="solid"/>
            </a:ln>
            <a:effectLst/>
          </p:spPr>
          <p:txBody>
            <a:bodyPr rtlCol="0" anchor="ctr"/>
            <a:lstStyle/>
            <a:p>
              <a:pPr marL="0" marR="0" lvl="0" indent="0" algn="ctr"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grpSp>
      <p:sp>
        <p:nvSpPr>
          <p:cNvPr id="131" name="Freeform 6"/>
          <p:cNvSpPr>
            <a:spLocks noEditPoints="1"/>
          </p:cNvSpPr>
          <p:nvPr/>
        </p:nvSpPr>
        <p:spPr bwMode="auto">
          <a:xfrm>
            <a:off x="5860959" y="2014679"/>
            <a:ext cx="442195" cy="580992"/>
          </a:xfrm>
          <a:custGeom>
            <a:avLst/>
            <a:gdLst>
              <a:gd name="T0" fmla="*/ 16 w 199"/>
              <a:gd name="T1" fmla="*/ 212 h 262"/>
              <a:gd name="T2" fmla="*/ 171 w 199"/>
              <a:gd name="T3" fmla="*/ 238 h 262"/>
              <a:gd name="T4" fmla="*/ 171 w 199"/>
              <a:gd name="T5" fmla="*/ 200 h 262"/>
              <a:gd name="T6" fmla="*/ 36 w 199"/>
              <a:gd name="T7" fmla="*/ 219 h 262"/>
              <a:gd name="T8" fmla="*/ 45 w 199"/>
              <a:gd name="T9" fmla="*/ 219 h 262"/>
              <a:gd name="T10" fmla="*/ 96 w 199"/>
              <a:gd name="T11" fmla="*/ 223 h 262"/>
              <a:gd name="T12" fmla="*/ 162 w 199"/>
              <a:gd name="T13" fmla="*/ 215 h 262"/>
              <a:gd name="T14" fmla="*/ 171 w 199"/>
              <a:gd name="T15" fmla="*/ 65 h 262"/>
              <a:gd name="T16" fmla="*/ 16 w 199"/>
              <a:gd name="T17" fmla="*/ 91 h 262"/>
              <a:gd name="T18" fmla="*/ 183 w 199"/>
              <a:gd name="T19" fmla="*/ 91 h 262"/>
              <a:gd name="T20" fmla="*/ 41 w 199"/>
              <a:gd name="T21" fmla="*/ 88 h 262"/>
              <a:gd name="T22" fmla="*/ 40 w 199"/>
              <a:gd name="T23" fmla="*/ 80 h 262"/>
              <a:gd name="T24" fmla="*/ 41 w 199"/>
              <a:gd name="T25" fmla="*/ 88 h 262"/>
              <a:gd name="T26" fmla="*/ 92 w 199"/>
              <a:gd name="T27" fmla="*/ 84 h 262"/>
              <a:gd name="T28" fmla="*/ 166 w 199"/>
              <a:gd name="T29" fmla="*/ 84 h 262"/>
              <a:gd name="T30" fmla="*/ 27 w 199"/>
              <a:gd name="T31" fmla="*/ 0 h 262"/>
              <a:gd name="T32" fmla="*/ 18 w 199"/>
              <a:gd name="T33" fmla="*/ 253 h 262"/>
              <a:gd name="T34" fmla="*/ 63 w 199"/>
              <a:gd name="T35" fmla="*/ 255 h 262"/>
              <a:gd name="T36" fmla="*/ 177 w 199"/>
              <a:gd name="T37" fmla="*/ 262 h 262"/>
              <a:gd name="T38" fmla="*/ 199 w 199"/>
              <a:gd name="T39" fmla="*/ 27 h 262"/>
              <a:gd name="T40" fmla="*/ 172 w 199"/>
              <a:gd name="T41" fmla="*/ 249 h 262"/>
              <a:gd name="T42" fmla="*/ 6 w 199"/>
              <a:gd name="T43" fmla="*/ 27 h 262"/>
              <a:gd name="T44" fmla="*/ 193 w 199"/>
              <a:gd name="T45" fmla="*/ 27 h 262"/>
              <a:gd name="T46" fmla="*/ 28 w 199"/>
              <a:gd name="T47" fmla="*/ 20 h 262"/>
              <a:gd name="T48" fmla="*/ 28 w 199"/>
              <a:gd name="T49" fmla="*/ 58 h 262"/>
              <a:gd name="T50" fmla="*/ 183 w 199"/>
              <a:gd name="T51" fmla="*/ 32 h 262"/>
              <a:gd name="T52" fmla="*/ 40 w 199"/>
              <a:gd name="T53" fmla="*/ 43 h 262"/>
              <a:gd name="T54" fmla="*/ 41 w 199"/>
              <a:gd name="T55" fmla="*/ 35 h 262"/>
              <a:gd name="T56" fmla="*/ 162 w 199"/>
              <a:gd name="T57" fmla="*/ 43 h 262"/>
              <a:gd name="T58" fmla="*/ 96 w 199"/>
              <a:gd name="T59" fmla="*/ 35 h 262"/>
              <a:gd name="T60" fmla="*/ 162 w 199"/>
              <a:gd name="T61" fmla="*/ 43 h 262"/>
              <a:gd name="T62" fmla="*/ 16 w 199"/>
              <a:gd name="T63" fmla="*/ 122 h 262"/>
              <a:gd name="T64" fmla="*/ 171 w 199"/>
              <a:gd name="T65" fmla="*/ 148 h 262"/>
              <a:gd name="T66" fmla="*/ 171 w 199"/>
              <a:gd name="T67" fmla="*/ 110 h 262"/>
              <a:gd name="T68" fmla="*/ 36 w 199"/>
              <a:gd name="T69" fmla="*/ 129 h 262"/>
              <a:gd name="T70" fmla="*/ 45 w 199"/>
              <a:gd name="T71" fmla="*/ 129 h 262"/>
              <a:gd name="T72" fmla="*/ 96 w 199"/>
              <a:gd name="T73" fmla="*/ 133 h 262"/>
              <a:gd name="T74" fmla="*/ 162 w 199"/>
              <a:gd name="T75" fmla="*/ 125 h 262"/>
              <a:gd name="T76" fmla="*/ 171 w 199"/>
              <a:gd name="T77" fmla="*/ 155 h 262"/>
              <a:gd name="T78" fmla="*/ 16 w 199"/>
              <a:gd name="T79" fmla="*/ 181 h 262"/>
              <a:gd name="T80" fmla="*/ 183 w 199"/>
              <a:gd name="T81" fmla="*/ 181 h 262"/>
              <a:gd name="T82" fmla="*/ 41 w 199"/>
              <a:gd name="T83" fmla="*/ 178 h 262"/>
              <a:gd name="T84" fmla="*/ 40 w 199"/>
              <a:gd name="T85" fmla="*/ 170 h 262"/>
              <a:gd name="T86" fmla="*/ 41 w 199"/>
              <a:gd name="T87" fmla="*/ 178 h 262"/>
              <a:gd name="T88" fmla="*/ 92 w 199"/>
              <a:gd name="T89" fmla="*/ 174 h 262"/>
              <a:gd name="T90" fmla="*/ 166 w 199"/>
              <a:gd name="T91" fmla="*/ 17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9" h="262">
                <a:moveTo>
                  <a:pt x="171" y="200"/>
                </a:moveTo>
                <a:cubicBezTo>
                  <a:pt x="28" y="200"/>
                  <a:pt x="28" y="200"/>
                  <a:pt x="28" y="200"/>
                </a:cubicBezTo>
                <a:cubicBezTo>
                  <a:pt x="22" y="200"/>
                  <a:pt x="16" y="206"/>
                  <a:pt x="16" y="212"/>
                </a:cubicBezTo>
                <a:cubicBezTo>
                  <a:pt x="16" y="226"/>
                  <a:pt x="16" y="226"/>
                  <a:pt x="16" y="226"/>
                </a:cubicBezTo>
                <a:cubicBezTo>
                  <a:pt x="16" y="233"/>
                  <a:pt x="22" y="238"/>
                  <a:pt x="28" y="238"/>
                </a:cubicBezTo>
                <a:cubicBezTo>
                  <a:pt x="171" y="238"/>
                  <a:pt x="171" y="238"/>
                  <a:pt x="171" y="238"/>
                </a:cubicBezTo>
                <a:cubicBezTo>
                  <a:pt x="178" y="238"/>
                  <a:pt x="183" y="233"/>
                  <a:pt x="183" y="226"/>
                </a:cubicBezTo>
                <a:cubicBezTo>
                  <a:pt x="183" y="212"/>
                  <a:pt x="183" y="212"/>
                  <a:pt x="183" y="212"/>
                </a:cubicBezTo>
                <a:cubicBezTo>
                  <a:pt x="183" y="206"/>
                  <a:pt x="178" y="200"/>
                  <a:pt x="171" y="200"/>
                </a:cubicBezTo>
                <a:close/>
                <a:moveTo>
                  <a:pt x="41" y="223"/>
                </a:moveTo>
                <a:cubicBezTo>
                  <a:pt x="40" y="223"/>
                  <a:pt x="40" y="223"/>
                  <a:pt x="40" y="223"/>
                </a:cubicBezTo>
                <a:cubicBezTo>
                  <a:pt x="38" y="223"/>
                  <a:pt x="36" y="221"/>
                  <a:pt x="36" y="219"/>
                </a:cubicBezTo>
                <a:cubicBezTo>
                  <a:pt x="36" y="217"/>
                  <a:pt x="38" y="215"/>
                  <a:pt x="40" y="215"/>
                </a:cubicBezTo>
                <a:cubicBezTo>
                  <a:pt x="41" y="215"/>
                  <a:pt x="41" y="215"/>
                  <a:pt x="41" y="215"/>
                </a:cubicBezTo>
                <a:cubicBezTo>
                  <a:pt x="43" y="215"/>
                  <a:pt x="45" y="217"/>
                  <a:pt x="45" y="219"/>
                </a:cubicBezTo>
                <a:cubicBezTo>
                  <a:pt x="45" y="221"/>
                  <a:pt x="43" y="223"/>
                  <a:pt x="41" y="223"/>
                </a:cubicBezTo>
                <a:close/>
                <a:moveTo>
                  <a:pt x="162" y="223"/>
                </a:moveTo>
                <a:cubicBezTo>
                  <a:pt x="96" y="223"/>
                  <a:pt x="96" y="223"/>
                  <a:pt x="96" y="223"/>
                </a:cubicBezTo>
                <a:cubicBezTo>
                  <a:pt x="94" y="223"/>
                  <a:pt x="92" y="221"/>
                  <a:pt x="92" y="219"/>
                </a:cubicBezTo>
                <a:cubicBezTo>
                  <a:pt x="92" y="217"/>
                  <a:pt x="94" y="215"/>
                  <a:pt x="96" y="215"/>
                </a:cubicBezTo>
                <a:cubicBezTo>
                  <a:pt x="162" y="215"/>
                  <a:pt x="162" y="215"/>
                  <a:pt x="162" y="215"/>
                </a:cubicBezTo>
                <a:cubicBezTo>
                  <a:pt x="165" y="215"/>
                  <a:pt x="166" y="217"/>
                  <a:pt x="166" y="219"/>
                </a:cubicBezTo>
                <a:cubicBezTo>
                  <a:pt x="166" y="221"/>
                  <a:pt x="165" y="223"/>
                  <a:pt x="162" y="223"/>
                </a:cubicBezTo>
                <a:close/>
                <a:moveTo>
                  <a:pt x="171" y="65"/>
                </a:moveTo>
                <a:cubicBezTo>
                  <a:pt x="28" y="65"/>
                  <a:pt x="28" y="65"/>
                  <a:pt x="28" y="65"/>
                </a:cubicBezTo>
                <a:cubicBezTo>
                  <a:pt x="22" y="65"/>
                  <a:pt x="16" y="71"/>
                  <a:pt x="16" y="77"/>
                </a:cubicBezTo>
                <a:cubicBezTo>
                  <a:pt x="16" y="91"/>
                  <a:pt x="16" y="91"/>
                  <a:pt x="16" y="91"/>
                </a:cubicBezTo>
                <a:cubicBezTo>
                  <a:pt x="16" y="98"/>
                  <a:pt x="22" y="103"/>
                  <a:pt x="28" y="103"/>
                </a:cubicBezTo>
                <a:cubicBezTo>
                  <a:pt x="171" y="103"/>
                  <a:pt x="171" y="103"/>
                  <a:pt x="171" y="103"/>
                </a:cubicBezTo>
                <a:cubicBezTo>
                  <a:pt x="178" y="103"/>
                  <a:pt x="183" y="98"/>
                  <a:pt x="183" y="91"/>
                </a:cubicBezTo>
                <a:cubicBezTo>
                  <a:pt x="183" y="77"/>
                  <a:pt x="183" y="77"/>
                  <a:pt x="183" y="77"/>
                </a:cubicBezTo>
                <a:cubicBezTo>
                  <a:pt x="183" y="71"/>
                  <a:pt x="178" y="65"/>
                  <a:pt x="171" y="65"/>
                </a:cubicBezTo>
                <a:close/>
                <a:moveTo>
                  <a:pt x="41" y="88"/>
                </a:moveTo>
                <a:cubicBezTo>
                  <a:pt x="40" y="88"/>
                  <a:pt x="40" y="88"/>
                  <a:pt x="40" y="88"/>
                </a:cubicBezTo>
                <a:cubicBezTo>
                  <a:pt x="38" y="88"/>
                  <a:pt x="36" y="86"/>
                  <a:pt x="36" y="84"/>
                </a:cubicBezTo>
                <a:cubicBezTo>
                  <a:pt x="36" y="82"/>
                  <a:pt x="38" y="80"/>
                  <a:pt x="40" y="80"/>
                </a:cubicBezTo>
                <a:cubicBezTo>
                  <a:pt x="41" y="80"/>
                  <a:pt x="41" y="80"/>
                  <a:pt x="41" y="80"/>
                </a:cubicBezTo>
                <a:cubicBezTo>
                  <a:pt x="43" y="80"/>
                  <a:pt x="45" y="82"/>
                  <a:pt x="45" y="84"/>
                </a:cubicBezTo>
                <a:cubicBezTo>
                  <a:pt x="45" y="86"/>
                  <a:pt x="43" y="88"/>
                  <a:pt x="41" y="88"/>
                </a:cubicBezTo>
                <a:close/>
                <a:moveTo>
                  <a:pt x="162" y="88"/>
                </a:moveTo>
                <a:cubicBezTo>
                  <a:pt x="96" y="88"/>
                  <a:pt x="96" y="88"/>
                  <a:pt x="96" y="88"/>
                </a:cubicBezTo>
                <a:cubicBezTo>
                  <a:pt x="94" y="88"/>
                  <a:pt x="92" y="86"/>
                  <a:pt x="92" y="84"/>
                </a:cubicBezTo>
                <a:cubicBezTo>
                  <a:pt x="92" y="82"/>
                  <a:pt x="94" y="80"/>
                  <a:pt x="96" y="80"/>
                </a:cubicBezTo>
                <a:cubicBezTo>
                  <a:pt x="162" y="80"/>
                  <a:pt x="162" y="80"/>
                  <a:pt x="162" y="80"/>
                </a:cubicBezTo>
                <a:cubicBezTo>
                  <a:pt x="165" y="80"/>
                  <a:pt x="166" y="82"/>
                  <a:pt x="166" y="84"/>
                </a:cubicBezTo>
                <a:cubicBezTo>
                  <a:pt x="166" y="86"/>
                  <a:pt x="165" y="88"/>
                  <a:pt x="162" y="88"/>
                </a:cubicBezTo>
                <a:close/>
                <a:moveTo>
                  <a:pt x="172" y="0"/>
                </a:moveTo>
                <a:cubicBezTo>
                  <a:pt x="27" y="0"/>
                  <a:pt x="27" y="0"/>
                  <a:pt x="27" y="0"/>
                </a:cubicBezTo>
                <a:cubicBezTo>
                  <a:pt x="12" y="0"/>
                  <a:pt x="0" y="12"/>
                  <a:pt x="0" y="27"/>
                </a:cubicBezTo>
                <a:cubicBezTo>
                  <a:pt x="0" y="228"/>
                  <a:pt x="0" y="228"/>
                  <a:pt x="0" y="228"/>
                </a:cubicBezTo>
                <a:cubicBezTo>
                  <a:pt x="0" y="240"/>
                  <a:pt x="7" y="249"/>
                  <a:pt x="18" y="253"/>
                </a:cubicBezTo>
                <a:cubicBezTo>
                  <a:pt x="22" y="262"/>
                  <a:pt x="22" y="262"/>
                  <a:pt x="22" y="262"/>
                </a:cubicBezTo>
                <a:cubicBezTo>
                  <a:pt x="59" y="262"/>
                  <a:pt x="59" y="262"/>
                  <a:pt x="59" y="262"/>
                </a:cubicBezTo>
                <a:cubicBezTo>
                  <a:pt x="63" y="255"/>
                  <a:pt x="63" y="255"/>
                  <a:pt x="63" y="255"/>
                </a:cubicBezTo>
                <a:cubicBezTo>
                  <a:pt x="137" y="255"/>
                  <a:pt x="137" y="255"/>
                  <a:pt x="137" y="255"/>
                </a:cubicBezTo>
                <a:cubicBezTo>
                  <a:pt x="140" y="262"/>
                  <a:pt x="140" y="262"/>
                  <a:pt x="140" y="262"/>
                </a:cubicBezTo>
                <a:cubicBezTo>
                  <a:pt x="177" y="262"/>
                  <a:pt x="177" y="262"/>
                  <a:pt x="177" y="262"/>
                </a:cubicBezTo>
                <a:cubicBezTo>
                  <a:pt x="182" y="253"/>
                  <a:pt x="182" y="253"/>
                  <a:pt x="182" y="253"/>
                </a:cubicBezTo>
                <a:cubicBezTo>
                  <a:pt x="192" y="249"/>
                  <a:pt x="199" y="240"/>
                  <a:pt x="199" y="228"/>
                </a:cubicBezTo>
                <a:cubicBezTo>
                  <a:pt x="199" y="27"/>
                  <a:pt x="199" y="27"/>
                  <a:pt x="199" y="27"/>
                </a:cubicBezTo>
                <a:cubicBezTo>
                  <a:pt x="199" y="12"/>
                  <a:pt x="187" y="0"/>
                  <a:pt x="172" y="0"/>
                </a:cubicBezTo>
                <a:close/>
                <a:moveTo>
                  <a:pt x="193" y="228"/>
                </a:moveTo>
                <a:cubicBezTo>
                  <a:pt x="193" y="240"/>
                  <a:pt x="184" y="249"/>
                  <a:pt x="172" y="249"/>
                </a:cubicBezTo>
                <a:cubicBezTo>
                  <a:pt x="27" y="249"/>
                  <a:pt x="27" y="249"/>
                  <a:pt x="27" y="249"/>
                </a:cubicBezTo>
                <a:cubicBezTo>
                  <a:pt x="16" y="249"/>
                  <a:pt x="6" y="240"/>
                  <a:pt x="6" y="228"/>
                </a:cubicBezTo>
                <a:cubicBezTo>
                  <a:pt x="6" y="27"/>
                  <a:pt x="6" y="27"/>
                  <a:pt x="6" y="27"/>
                </a:cubicBezTo>
                <a:cubicBezTo>
                  <a:pt x="6" y="15"/>
                  <a:pt x="16" y="6"/>
                  <a:pt x="27" y="6"/>
                </a:cubicBezTo>
                <a:cubicBezTo>
                  <a:pt x="172" y="6"/>
                  <a:pt x="172" y="6"/>
                  <a:pt x="172" y="6"/>
                </a:cubicBezTo>
                <a:cubicBezTo>
                  <a:pt x="184" y="6"/>
                  <a:pt x="193" y="15"/>
                  <a:pt x="193" y="27"/>
                </a:cubicBezTo>
                <a:lnTo>
                  <a:pt x="193" y="228"/>
                </a:lnTo>
                <a:close/>
                <a:moveTo>
                  <a:pt x="171" y="20"/>
                </a:moveTo>
                <a:cubicBezTo>
                  <a:pt x="28" y="20"/>
                  <a:pt x="28" y="20"/>
                  <a:pt x="28" y="20"/>
                </a:cubicBezTo>
                <a:cubicBezTo>
                  <a:pt x="22" y="20"/>
                  <a:pt x="16" y="26"/>
                  <a:pt x="16" y="32"/>
                </a:cubicBezTo>
                <a:cubicBezTo>
                  <a:pt x="16" y="46"/>
                  <a:pt x="16" y="46"/>
                  <a:pt x="16" y="46"/>
                </a:cubicBezTo>
                <a:cubicBezTo>
                  <a:pt x="16" y="53"/>
                  <a:pt x="22" y="58"/>
                  <a:pt x="28" y="58"/>
                </a:cubicBezTo>
                <a:cubicBezTo>
                  <a:pt x="171" y="58"/>
                  <a:pt x="171" y="58"/>
                  <a:pt x="171" y="58"/>
                </a:cubicBezTo>
                <a:cubicBezTo>
                  <a:pt x="178" y="58"/>
                  <a:pt x="183" y="53"/>
                  <a:pt x="183" y="46"/>
                </a:cubicBezTo>
                <a:cubicBezTo>
                  <a:pt x="183" y="32"/>
                  <a:pt x="183" y="32"/>
                  <a:pt x="183" y="32"/>
                </a:cubicBezTo>
                <a:cubicBezTo>
                  <a:pt x="183" y="26"/>
                  <a:pt x="178" y="20"/>
                  <a:pt x="171" y="20"/>
                </a:cubicBezTo>
                <a:close/>
                <a:moveTo>
                  <a:pt x="41" y="43"/>
                </a:moveTo>
                <a:cubicBezTo>
                  <a:pt x="40" y="43"/>
                  <a:pt x="40" y="43"/>
                  <a:pt x="40" y="43"/>
                </a:cubicBezTo>
                <a:cubicBezTo>
                  <a:pt x="38" y="43"/>
                  <a:pt x="36" y="41"/>
                  <a:pt x="36" y="39"/>
                </a:cubicBezTo>
                <a:cubicBezTo>
                  <a:pt x="36" y="37"/>
                  <a:pt x="38" y="35"/>
                  <a:pt x="40" y="35"/>
                </a:cubicBezTo>
                <a:cubicBezTo>
                  <a:pt x="41" y="35"/>
                  <a:pt x="41" y="35"/>
                  <a:pt x="41" y="35"/>
                </a:cubicBezTo>
                <a:cubicBezTo>
                  <a:pt x="43" y="35"/>
                  <a:pt x="45" y="37"/>
                  <a:pt x="45" y="39"/>
                </a:cubicBezTo>
                <a:cubicBezTo>
                  <a:pt x="45" y="41"/>
                  <a:pt x="43" y="43"/>
                  <a:pt x="41" y="43"/>
                </a:cubicBezTo>
                <a:close/>
                <a:moveTo>
                  <a:pt x="162" y="43"/>
                </a:moveTo>
                <a:cubicBezTo>
                  <a:pt x="96" y="43"/>
                  <a:pt x="96" y="43"/>
                  <a:pt x="96" y="43"/>
                </a:cubicBezTo>
                <a:cubicBezTo>
                  <a:pt x="94" y="43"/>
                  <a:pt x="92" y="41"/>
                  <a:pt x="92" y="39"/>
                </a:cubicBezTo>
                <a:cubicBezTo>
                  <a:pt x="92" y="37"/>
                  <a:pt x="94" y="35"/>
                  <a:pt x="96" y="35"/>
                </a:cubicBezTo>
                <a:cubicBezTo>
                  <a:pt x="162" y="35"/>
                  <a:pt x="162" y="35"/>
                  <a:pt x="162" y="35"/>
                </a:cubicBezTo>
                <a:cubicBezTo>
                  <a:pt x="165" y="35"/>
                  <a:pt x="166" y="37"/>
                  <a:pt x="166" y="39"/>
                </a:cubicBezTo>
                <a:cubicBezTo>
                  <a:pt x="166" y="41"/>
                  <a:pt x="165" y="43"/>
                  <a:pt x="162" y="43"/>
                </a:cubicBezTo>
                <a:close/>
                <a:moveTo>
                  <a:pt x="171" y="110"/>
                </a:moveTo>
                <a:cubicBezTo>
                  <a:pt x="28" y="110"/>
                  <a:pt x="28" y="110"/>
                  <a:pt x="28" y="110"/>
                </a:cubicBezTo>
                <a:cubicBezTo>
                  <a:pt x="22" y="110"/>
                  <a:pt x="16" y="116"/>
                  <a:pt x="16" y="122"/>
                </a:cubicBezTo>
                <a:cubicBezTo>
                  <a:pt x="16" y="136"/>
                  <a:pt x="16" y="136"/>
                  <a:pt x="16" y="136"/>
                </a:cubicBezTo>
                <a:cubicBezTo>
                  <a:pt x="16" y="143"/>
                  <a:pt x="22" y="148"/>
                  <a:pt x="28" y="148"/>
                </a:cubicBezTo>
                <a:cubicBezTo>
                  <a:pt x="171" y="148"/>
                  <a:pt x="171" y="148"/>
                  <a:pt x="171" y="148"/>
                </a:cubicBezTo>
                <a:cubicBezTo>
                  <a:pt x="178" y="148"/>
                  <a:pt x="183" y="143"/>
                  <a:pt x="183" y="136"/>
                </a:cubicBezTo>
                <a:cubicBezTo>
                  <a:pt x="183" y="122"/>
                  <a:pt x="183" y="122"/>
                  <a:pt x="183" y="122"/>
                </a:cubicBezTo>
                <a:cubicBezTo>
                  <a:pt x="183" y="116"/>
                  <a:pt x="178" y="110"/>
                  <a:pt x="171" y="110"/>
                </a:cubicBezTo>
                <a:close/>
                <a:moveTo>
                  <a:pt x="41" y="133"/>
                </a:moveTo>
                <a:cubicBezTo>
                  <a:pt x="40" y="133"/>
                  <a:pt x="40" y="133"/>
                  <a:pt x="40" y="133"/>
                </a:cubicBezTo>
                <a:cubicBezTo>
                  <a:pt x="38" y="133"/>
                  <a:pt x="36" y="131"/>
                  <a:pt x="36" y="129"/>
                </a:cubicBezTo>
                <a:cubicBezTo>
                  <a:pt x="36" y="127"/>
                  <a:pt x="38" y="125"/>
                  <a:pt x="40" y="125"/>
                </a:cubicBezTo>
                <a:cubicBezTo>
                  <a:pt x="41" y="125"/>
                  <a:pt x="41" y="125"/>
                  <a:pt x="41" y="125"/>
                </a:cubicBezTo>
                <a:cubicBezTo>
                  <a:pt x="43" y="125"/>
                  <a:pt x="45" y="127"/>
                  <a:pt x="45" y="129"/>
                </a:cubicBezTo>
                <a:cubicBezTo>
                  <a:pt x="45" y="131"/>
                  <a:pt x="43" y="133"/>
                  <a:pt x="41" y="133"/>
                </a:cubicBezTo>
                <a:close/>
                <a:moveTo>
                  <a:pt x="162" y="133"/>
                </a:moveTo>
                <a:cubicBezTo>
                  <a:pt x="96" y="133"/>
                  <a:pt x="96" y="133"/>
                  <a:pt x="96" y="133"/>
                </a:cubicBezTo>
                <a:cubicBezTo>
                  <a:pt x="94" y="133"/>
                  <a:pt x="92" y="131"/>
                  <a:pt x="92" y="129"/>
                </a:cubicBezTo>
                <a:cubicBezTo>
                  <a:pt x="92" y="127"/>
                  <a:pt x="94" y="125"/>
                  <a:pt x="96" y="125"/>
                </a:cubicBezTo>
                <a:cubicBezTo>
                  <a:pt x="162" y="125"/>
                  <a:pt x="162" y="125"/>
                  <a:pt x="162" y="125"/>
                </a:cubicBezTo>
                <a:cubicBezTo>
                  <a:pt x="165" y="125"/>
                  <a:pt x="166" y="127"/>
                  <a:pt x="166" y="129"/>
                </a:cubicBezTo>
                <a:cubicBezTo>
                  <a:pt x="166" y="131"/>
                  <a:pt x="165" y="133"/>
                  <a:pt x="162" y="133"/>
                </a:cubicBezTo>
                <a:close/>
                <a:moveTo>
                  <a:pt x="171" y="155"/>
                </a:moveTo>
                <a:cubicBezTo>
                  <a:pt x="28" y="155"/>
                  <a:pt x="28" y="155"/>
                  <a:pt x="28" y="155"/>
                </a:cubicBezTo>
                <a:cubicBezTo>
                  <a:pt x="22" y="155"/>
                  <a:pt x="16" y="161"/>
                  <a:pt x="16" y="167"/>
                </a:cubicBezTo>
                <a:cubicBezTo>
                  <a:pt x="16" y="181"/>
                  <a:pt x="16" y="181"/>
                  <a:pt x="16" y="181"/>
                </a:cubicBezTo>
                <a:cubicBezTo>
                  <a:pt x="16" y="188"/>
                  <a:pt x="22" y="193"/>
                  <a:pt x="28" y="193"/>
                </a:cubicBezTo>
                <a:cubicBezTo>
                  <a:pt x="171" y="193"/>
                  <a:pt x="171" y="193"/>
                  <a:pt x="171" y="193"/>
                </a:cubicBezTo>
                <a:cubicBezTo>
                  <a:pt x="178" y="193"/>
                  <a:pt x="183" y="188"/>
                  <a:pt x="183" y="181"/>
                </a:cubicBezTo>
                <a:cubicBezTo>
                  <a:pt x="183" y="167"/>
                  <a:pt x="183" y="167"/>
                  <a:pt x="183" y="167"/>
                </a:cubicBezTo>
                <a:cubicBezTo>
                  <a:pt x="183" y="161"/>
                  <a:pt x="178" y="155"/>
                  <a:pt x="171" y="155"/>
                </a:cubicBezTo>
                <a:close/>
                <a:moveTo>
                  <a:pt x="41" y="178"/>
                </a:moveTo>
                <a:cubicBezTo>
                  <a:pt x="40" y="178"/>
                  <a:pt x="40" y="178"/>
                  <a:pt x="40" y="178"/>
                </a:cubicBezTo>
                <a:cubicBezTo>
                  <a:pt x="38" y="178"/>
                  <a:pt x="36" y="176"/>
                  <a:pt x="36" y="174"/>
                </a:cubicBezTo>
                <a:cubicBezTo>
                  <a:pt x="36" y="172"/>
                  <a:pt x="38" y="170"/>
                  <a:pt x="40" y="170"/>
                </a:cubicBezTo>
                <a:cubicBezTo>
                  <a:pt x="41" y="170"/>
                  <a:pt x="41" y="170"/>
                  <a:pt x="41" y="170"/>
                </a:cubicBezTo>
                <a:cubicBezTo>
                  <a:pt x="43" y="170"/>
                  <a:pt x="45" y="172"/>
                  <a:pt x="45" y="174"/>
                </a:cubicBezTo>
                <a:cubicBezTo>
                  <a:pt x="45" y="176"/>
                  <a:pt x="43" y="178"/>
                  <a:pt x="41" y="178"/>
                </a:cubicBezTo>
                <a:close/>
                <a:moveTo>
                  <a:pt x="162" y="178"/>
                </a:moveTo>
                <a:cubicBezTo>
                  <a:pt x="96" y="178"/>
                  <a:pt x="96" y="178"/>
                  <a:pt x="96" y="178"/>
                </a:cubicBezTo>
                <a:cubicBezTo>
                  <a:pt x="94" y="178"/>
                  <a:pt x="92" y="176"/>
                  <a:pt x="92" y="174"/>
                </a:cubicBezTo>
                <a:cubicBezTo>
                  <a:pt x="92" y="172"/>
                  <a:pt x="94" y="170"/>
                  <a:pt x="96" y="170"/>
                </a:cubicBezTo>
                <a:cubicBezTo>
                  <a:pt x="162" y="170"/>
                  <a:pt x="162" y="170"/>
                  <a:pt x="162" y="170"/>
                </a:cubicBezTo>
                <a:cubicBezTo>
                  <a:pt x="165" y="170"/>
                  <a:pt x="166" y="172"/>
                  <a:pt x="166" y="174"/>
                </a:cubicBezTo>
                <a:cubicBezTo>
                  <a:pt x="166" y="176"/>
                  <a:pt x="165" y="178"/>
                  <a:pt x="162" y="178"/>
                </a:cubicBez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marL="0" marR="0" lvl="0" indent="0"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152" name="Freeform 14"/>
          <p:cNvSpPr>
            <a:spLocks noEditPoints="1"/>
          </p:cNvSpPr>
          <p:nvPr/>
        </p:nvSpPr>
        <p:spPr bwMode="black">
          <a:xfrm>
            <a:off x="3734597" y="3928897"/>
            <a:ext cx="738084" cy="706500"/>
          </a:xfrm>
          <a:custGeom>
            <a:avLst/>
            <a:gdLst>
              <a:gd name="T0" fmla="*/ 518 w 709"/>
              <a:gd name="T1" fmla="*/ 343 h 709"/>
              <a:gd name="T2" fmla="*/ 449 w 709"/>
              <a:gd name="T3" fmla="*/ 258 h 709"/>
              <a:gd name="T4" fmla="*/ 362 w 709"/>
              <a:gd name="T5" fmla="*/ 189 h 709"/>
              <a:gd name="T6" fmla="*/ 449 w 709"/>
              <a:gd name="T7" fmla="*/ 0 h 709"/>
              <a:gd name="T8" fmla="*/ 260 w 709"/>
              <a:gd name="T9" fmla="*/ 189 h 709"/>
              <a:gd name="T10" fmla="*/ 345 w 709"/>
              <a:gd name="T11" fmla="*/ 258 h 709"/>
              <a:gd name="T12" fmla="*/ 260 w 709"/>
              <a:gd name="T13" fmla="*/ 343 h 709"/>
              <a:gd name="T14" fmla="*/ 189 w 709"/>
              <a:gd name="T15" fmla="*/ 258 h 709"/>
              <a:gd name="T16" fmla="*/ 0 w 709"/>
              <a:gd name="T17" fmla="*/ 447 h 709"/>
              <a:gd name="T18" fmla="*/ 85 w 709"/>
              <a:gd name="T19" fmla="*/ 520 h 709"/>
              <a:gd name="T20" fmla="*/ 0 w 709"/>
              <a:gd name="T21" fmla="*/ 709 h 709"/>
              <a:gd name="T22" fmla="*/ 189 w 709"/>
              <a:gd name="T23" fmla="*/ 520 h 709"/>
              <a:gd name="T24" fmla="*/ 104 w 709"/>
              <a:gd name="T25" fmla="*/ 447 h 709"/>
              <a:gd name="T26" fmla="*/ 189 w 709"/>
              <a:gd name="T27" fmla="*/ 362 h 709"/>
              <a:gd name="T28" fmla="*/ 260 w 709"/>
              <a:gd name="T29" fmla="*/ 447 h 709"/>
              <a:gd name="T30" fmla="*/ 345 w 709"/>
              <a:gd name="T31" fmla="*/ 520 h 709"/>
              <a:gd name="T32" fmla="*/ 260 w 709"/>
              <a:gd name="T33" fmla="*/ 709 h 709"/>
              <a:gd name="T34" fmla="*/ 449 w 709"/>
              <a:gd name="T35" fmla="*/ 520 h 709"/>
              <a:gd name="T36" fmla="*/ 362 w 709"/>
              <a:gd name="T37" fmla="*/ 447 h 709"/>
              <a:gd name="T38" fmla="*/ 449 w 709"/>
              <a:gd name="T39" fmla="*/ 362 h 709"/>
              <a:gd name="T40" fmla="*/ 518 w 709"/>
              <a:gd name="T41" fmla="*/ 447 h 709"/>
              <a:gd name="T42" fmla="*/ 709 w 709"/>
              <a:gd name="T43" fmla="*/ 258 h 709"/>
              <a:gd name="T44" fmla="*/ 277 w 709"/>
              <a:gd name="T45" fmla="*/ 17 h 709"/>
              <a:gd name="T46" fmla="*/ 433 w 709"/>
              <a:gd name="T47" fmla="*/ 170 h 709"/>
              <a:gd name="T48" fmla="*/ 277 w 709"/>
              <a:gd name="T49" fmla="*/ 17 h 709"/>
              <a:gd name="T50" fmla="*/ 17 w 709"/>
              <a:gd name="T51" fmla="*/ 690 h 709"/>
              <a:gd name="T52" fmla="*/ 173 w 709"/>
              <a:gd name="T53" fmla="*/ 536 h 709"/>
              <a:gd name="T54" fmla="*/ 173 w 709"/>
              <a:gd name="T55" fmla="*/ 430 h 709"/>
              <a:gd name="T56" fmla="*/ 17 w 709"/>
              <a:gd name="T57" fmla="*/ 274 h 709"/>
              <a:gd name="T58" fmla="*/ 173 w 709"/>
              <a:gd name="T59" fmla="*/ 430 h 709"/>
              <a:gd name="T60" fmla="*/ 277 w 709"/>
              <a:gd name="T61" fmla="*/ 690 h 709"/>
              <a:gd name="T62" fmla="*/ 433 w 709"/>
              <a:gd name="T63" fmla="*/ 536 h 709"/>
              <a:gd name="T64" fmla="*/ 433 w 709"/>
              <a:gd name="T65" fmla="*/ 430 h 709"/>
              <a:gd name="T66" fmla="*/ 277 w 709"/>
              <a:gd name="T67" fmla="*/ 274 h 709"/>
              <a:gd name="T68" fmla="*/ 433 w 709"/>
              <a:gd name="T69" fmla="*/ 430 h 709"/>
              <a:gd name="T70" fmla="*/ 536 w 709"/>
              <a:gd name="T71" fmla="*/ 430 h 709"/>
              <a:gd name="T72" fmla="*/ 690 w 709"/>
              <a:gd name="T73" fmla="*/ 274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9" h="709">
                <a:moveTo>
                  <a:pt x="518" y="258"/>
                </a:moveTo>
                <a:lnTo>
                  <a:pt x="518" y="343"/>
                </a:lnTo>
                <a:lnTo>
                  <a:pt x="449" y="343"/>
                </a:lnTo>
                <a:lnTo>
                  <a:pt x="449" y="258"/>
                </a:lnTo>
                <a:lnTo>
                  <a:pt x="362" y="258"/>
                </a:lnTo>
                <a:lnTo>
                  <a:pt x="362" y="189"/>
                </a:lnTo>
                <a:lnTo>
                  <a:pt x="449" y="189"/>
                </a:lnTo>
                <a:lnTo>
                  <a:pt x="449" y="0"/>
                </a:lnTo>
                <a:lnTo>
                  <a:pt x="260" y="0"/>
                </a:lnTo>
                <a:lnTo>
                  <a:pt x="260" y="189"/>
                </a:lnTo>
                <a:lnTo>
                  <a:pt x="345" y="189"/>
                </a:lnTo>
                <a:lnTo>
                  <a:pt x="345" y="258"/>
                </a:lnTo>
                <a:lnTo>
                  <a:pt x="260" y="258"/>
                </a:lnTo>
                <a:lnTo>
                  <a:pt x="260" y="343"/>
                </a:lnTo>
                <a:lnTo>
                  <a:pt x="189" y="343"/>
                </a:lnTo>
                <a:lnTo>
                  <a:pt x="189" y="258"/>
                </a:lnTo>
                <a:lnTo>
                  <a:pt x="0" y="258"/>
                </a:lnTo>
                <a:lnTo>
                  <a:pt x="0" y="447"/>
                </a:lnTo>
                <a:lnTo>
                  <a:pt x="85" y="447"/>
                </a:lnTo>
                <a:lnTo>
                  <a:pt x="85" y="520"/>
                </a:lnTo>
                <a:lnTo>
                  <a:pt x="0" y="520"/>
                </a:lnTo>
                <a:lnTo>
                  <a:pt x="0" y="709"/>
                </a:lnTo>
                <a:lnTo>
                  <a:pt x="189" y="709"/>
                </a:lnTo>
                <a:lnTo>
                  <a:pt x="189" y="520"/>
                </a:lnTo>
                <a:lnTo>
                  <a:pt x="104" y="520"/>
                </a:lnTo>
                <a:lnTo>
                  <a:pt x="104" y="447"/>
                </a:lnTo>
                <a:lnTo>
                  <a:pt x="189" y="447"/>
                </a:lnTo>
                <a:lnTo>
                  <a:pt x="189" y="362"/>
                </a:lnTo>
                <a:lnTo>
                  <a:pt x="260" y="362"/>
                </a:lnTo>
                <a:lnTo>
                  <a:pt x="260" y="447"/>
                </a:lnTo>
                <a:lnTo>
                  <a:pt x="345" y="447"/>
                </a:lnTo>
                <a:lnTo>
                  <a:pt x="345" y="520"/>
                </a:lnTo>
                <a:lnTo>
                  <a:pt x="260" y="520"/>
                </a:lnTo>
                <a:lnTo>
                  <a:pt x="260" y="709"/>
                </a:lnTo>
                <a:lnTo>
                  <a:pt x="449" y="709"/>
                </a:lnTo>
                <a:lnTo>
                  <a:pt x="449" y="520"/>
                </a:lnTo>
                <a:lnTo>
                  <a:pt x="362" y="520"/>
                </a:lnTo>
                <a:lnTo>
                  <a:pt x="362" y="447"/>
                </a:lnTo>
                <a:lnTo>
                  <a:pt x="449" y="447"/>
                </a:lnTo>
                <a:lnTo>
                  <a:pt x="449" y="362"/>
                </a:lnTo>
                <a:lnTo>
                  <a:pt x="518" y="362"/>
                </a:lnTo>
                <a:lnTo>
                  <a:pt x="518" y="447"/>
                </a:lnTo>
                <a:lnTo>
                  <a:pt x="709" y="447"/>
                </a:lnTo>
                <a:lnTo>
                  <a:pt x="709" y="258"/>
                </a:lnTo>
                <a:lnTo>
                  <a:pt x="518" y="258"/>
                </a:lnTo>
                <a:close/>
                <a:moveTo>
                  <a:pt x="277" y="17"/>
                </a:moveTo>
                <a:lnTo>
                  <a:pt x="433" y="17"/>
                </a:lnTo>
                <a:lnTo>
                  <a:pt x="433" y="170"/>
                </a:lnTo>
                <a:lnTo>
                  <a:pt x="277" y="170"/>
                </a:lnTo>
                <a:lnTo>
                  <a:pt x="277" y="17"/>
                </a:lnTo>
                <a:close/>
                <a:moveTo>
                  <a:pt x="173" y="690"/>
                </a:moveTo>
                <a:lnTo>
                  <a:pt x="17" y="690"/>
                </a:lnTo>
                <a:lnTo>
                  <a:pt x="17" y="536"/>
                </a:lnTo>
                <a:lnTo>
                  <a:pt x="173" y="536"/>
                </a:lnTo>
                <a:lnTo>
                  <a:pt x="173" y="690"/>
                </a:lnTo>
                <a:close/>
                <a:moveTo>
                  <a:pt x="173" y="430"/>
                </a:moveTo>
                <a:lnTo>
                  <a:pt x="17" y="430"/>
                </a:lnTo>
                <a:lnTo>
                  <a:pt x="17" y="274"/>
                </a:lnTo>
                <a:lnTo>
                  <a:pt x="173" y="274"/>
                </a:lnTo>
                <a:lnTo>
                  <a:pt x="173" y="430"/>
                </a:lnTo>
                <a:close/>
                <a:moveTo>
                  <a:pt x="433" y="690"/>
                </a:moveTo>
                <a:lnTo>
                  <a:pt x="277" y="690"/>
                </a:lnTo>
                <a:lnTo>
                  <a:pt x="277" y="536"/>
                </a:lnTo>
                <a:lnTo>
                  <a:pt x="433" y="536"/>
                </a:lnTo>
                <a:lnTo>
                  <a:pt x="433" y="690"/>
                </a:lnTo>
                <a:close/>
                <a:moveTo>
                  <a:pt x="433" y="430"/>
                </a:moveTo>
                <a:lnTo>
                  <a:pt x="277" y="430"/>
                </a:lnTo>
                <a:lnTo>
                  <a:pt x="277" y="274"/>
                </a:lnTo>
                <a:lnTo>
                  <a:pt x="433" y="274"/>
                </a:lnTo>
                <a:lnTo>
                  <a:pt x="433" y="430"/>
                </a:lnTo>
                <a:close/>
                <a:moveTo>
                  <a:pt x="690" y="430"/>
                </a:moveTo>
                <a:lnTo>
                  <a:pt x="536" y="430"/>
                </a:lnTo>
                <a:lnTo>
                  <a:pt x="536" y="274"/>
                </a:lnTo>
                <a:lnTo>
                  <a:pt x="690" y="274"/>
                </a:lnTo>
                <a:lnTo>
                  <a:pt x="690" y="430"/>
                </a:lnTo>
                <a:close/>
              </a:path>
            </a:pathLst>
          </a:custGeom>
          <a:solidFill>
            <a:srgbClr val="FFFFFF"/>
          </a:solidFill>
          <a:ln>
            <a:noFill/>
          </a:ln>
        </p:spPr>
        <p:txBody>
          <a:bodyPr vert="horz" wrap="square" lIns="82316" tIns="41159" rIns="82316" bIns="41159" numCol="1" anchor="t" anchorCtr="0" compatLnSpc="1">
            <a:prstTxWarp prst="textNoShape">
              <a:avLst/>
            </a:prstTxWarp>
          </a:bodyPr>
          <a:lstStyle/>
          <a:p>
            <a:pPr defTabSz="913960"/>
            <a:endParaRPr lang="en-US" sz="1600" dirty="0">
              <a:solidFill>
                <a:srgbClr val="FFFFFF"/>
              </a:solidFill>
              <a:latin typeface="微软雅黑" panose="020B0503020204020204" pitchFamily="34" charset="-122"/>
              <a:ea typeface="微软雅黑" panose="020B0503020204020204" pitchFamily="34" charset="-122"/>
            </a:endParaRPr>
          </a:p>
        </p:txBody>
      </p:sp>
      <p:pic>
        <p:nvPicPr>
          <p:cNvPr id="154" name="Picture 72"/>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7698101" y="3917560"/>
            <a:ext cx="736170" cy="729174"/>
          </a:xfrm>
          <a:prstGeom prst="rect">
            <a:avLst/>
          </a:prstGeom>
          <a:effectLst/>
        </p:spPr>
      </p:pic>
      <p:sp>
        <p:nvSpPr>
          <p:cNvPr id="26" name="Text Placeholder 5"/>
          <p:cNvSpPr txBox="1">
            <a:spLocks/>
          </p:cNvSpPr>
          <p:nvPr/>
        </p:nvSpPr>
        <p:spPr>
          <a:xfrm>
            <a:off x="507386" y="878494"/>
            <a:ext cx="4762332" cy="4429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rPr>
              <a:t>Neo4j </a:t>
            </a: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典型案例</a:t>
            </a:r>
          </a:p>
        </p:txBody>
      </p:sp>
    </p:spTree>
    <p:extLst>
      <p:ext uri="{BB962C8B-B14F-4D97-AF65-F5344CB8AC3E}">
        <p14:creationId xmlns:p14="http://schemas.microsoft.com/office/powerpoint/2010/main" val="3726621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9" name="shop_ny.png"/>
          <p:cNvPicPr>
            <a:picLocks noChangeAspect="1"/>
          </p:cNvPicPr>
          <p:nvPr/>
        </p:nvPicPr>
        <p:blipFill>
          <a:blip r:embed="rId3">
            <a:extLst/>
          </a:blip>
          <a:stretch>
            <a:fillRect/>
          </a:stretch>
        </p:blipFill>
        <p:spPr>
          <a:xfrm>
            <a:off x="1989092" y="1221910"/>
            <a:ext cx="2870801" cy="5109429"/>
          </a:xfrm>
          <a:prstGeom prst="rect">
            <a:avLst/>
          </a:prstGeom>
          <a:ln w="12700">
            <a:solidFill>
              <a:srgbClr val="DCDEE0"/>
            </a:solidFill>
            <a:miter lim="400000"/>
          </a:ln>
        </p:spPr>
      </p:pic>
      <p:pic>
        <p:nvPicPr>
          <p:cNvPr id="2170" name="pasted-image.png"/>
          <p:cNvPicPr>
            <a:picLocks noChangeAspect="1"/>
          </p:cNvPicPr>
          <p:nvPr/>
        </p:nvPicPr>
        <p:blipFill>
          <a:blip r:embed="rId4">
            <a:extLst/>
          </a:blip>
          <a:srcRect l="29735" t="5705" b="8287"/>
          <a:stretch>
            <a:fillRect/>
          </a:stretch>
        </p:blipFill>
        <p:spPr>
          <a:xfrm>
            <a:off x="5165710" y="1330125"/>
            <a:ext cx="6749162" cy="5208274"/>
          </a:xfrm>
          <a:prstGeom prst="rect">
            <a:avLst/>
          </a:prstGeom>
          <a:ln w="3175">
            <a:miter lim="400000"/>
          </a:ln>
        </p:spPr>
      </p:pic>
      <p:sp>
        <p:nvSpPr>
          <p:cNvPr id="6" name="Title 1"/>
          <p:cNvSpPr txBox="1">
            <a:spLocks/>
          </p:cNvSpPr>
          <p:nvPr/>
        </p:nvSpPr>
        <p:spPr>
          <a:xfrm>
            <a:off x="0" y="1221910"/>
            <a:ext cx="1737794" cy="405958"/>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1800" b="1" dirty="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实时推荐</a:t>
            </a:r>
          </a:p>
        </p:txBody>
      </p:sp>
    </p:spTree>
    <p:extLst>
      <p:ext uri="{BB962C8B-B14F-4D97-AF65-F5344CB8AC3E}">
        <p14:creationId xmlns:p14="http://schemas.microsoft.com/office/powerpoint/2010/main" val="2514317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874333" y="1221910"/>
            <a:ext cx="9514498" cy="4541562"/>
            <a:chOff x="405225" y="1311295"/>
            <a:chExt cx="10448965" cy="4987612"/>
          </a:xfrm>
        </p:grpSpPr>
        <p:grpSp>
          <p:nvGrpSpPr>
            <p:cNvPr id="93" name="Group 92"/>
            <p:cNvGrpSpPr/>
            <p:nvPr/>
          </p:nvGrpSpPr>
          <p:grpSpPr>
            <a:xfrm>
              <a:off x="1249322" y="4477497"/>
              <a:ext cx="4093927" cy="1768867"/>
              <a:chOff x="227349" y="2934886"/>
              <a:chExt cx="4064516" cy="1756159"/>
            </a:xfrm>
          </p:grpSpPr>
          <p:cxnSp>
            <p:nvCxnSpPr>
              <p:cNvPr id="29" name="Straight Connector 28"/>
              <p:cNvCxnSpPr/>
              <p:nvPr/>
            </p:nvCxnSpPr>
            <p:spPr>
              <a:xfrm flipH="1" flipV="1">
                <a:off x="1739208" y="3089942"/>
                <a:ext cx="188029" cy="318131"/>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2128421" y="3593079"/>
                <a:ext cx="418427" cy="177776"/>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6" idx="5"/>
              </p:cNvCxnSpPr>
              <p:nvPr/>
            </p:nvCxnSpPr>
            <p:spPr>
              <a:xfrm>
                <a:off x="2690786" y="3847808"/>
                <a:ext cx="383167" cy="228445"/>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a:endCxn id="6" idx="3"/>
              </p:cNvCxnSpPr>
              <p:nvPr/>
            </p:nvCxnSpPr>
            <p:spPr>
              <a:xfrm flipV="1">
                <a:off x="2159857" y="3847808"/>
                <a:ext cx="313567" cy="228446"/>
              </a:xfrm>
              <a:prstGeom prst="line">
                <a:avLst/>
              </a:prstGeom>
              <a:ln>
                <a:solidFill>
                  <a:schemeClr val="bg1">
                    <a:lumMod val="7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3136321" y="4229951"/>
                <a:ext cx="147955" cy="315985"/>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H="1">
                <a:off x="2863630" y="4248625"/>
                <a:ext cx="136772" cy="321578"/>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2211530" y="4224358"/>
                <a:ext cx="147955" cy="321578"/>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H="1">
                <a:off x="1938839" y="4243032"/>
                <a:ext cx="136772" cy="297311"/>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a:off x="1142420" y="4243032"/>
                <a:ext cx="136772" cy="321578"/>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a:stCxn id="5" idx="3"/>
              </p:cNvCxnSpPr>
              <p:nvPr/>
            </p:nvCxnSpPr>
            <p:spPr>
              <a:xfrm flipH="1">
                <a:off x="1326654" y="3641613"/>
                <a:ext cx="552049" cy="434641"/>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5" name="Oval 4"/>
              <p:cNvSpPr/>
              <p:nvPr/>
            </p:nvSpPr>
            <p:spPr>
              <a:xfrm>
                <a:off x="1833686" y="3379234"/>
                <a:ext cx="307396" cy="307396"/>
              </a:xfrm>
              <a:prstGeom prst="ellipse">
                <a:avLst/>
              </a:prstGeom>
              <a:solidFill>
                <a:srgbClr val="6FB048"/>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nchorCtr="1"/>
              <a:lstStyle/>
              <a:p>
                <a:pPr algn="ctr"/>
                <a:r>
                  <a:rPr lang="en-US" sz="1400" dirty="0">
                    <a:latin typeface="微软雅黑" panose="020B0503020204020204" pitchFamily="34" charset="-122"/>
                    <a:ea typeface="微软雅黑" panose="020B0503020204020204" pitchFamily="34" charset="-122"/>
                  </a:rPr>
                  <a:t>C</a:t>
                </a:r>
              </a:p>
            </p:txBody>
          </p:sp>
          <p:sp>
            <p:nvSpPr>
              <p:cNvPr id="6" name="Oval 5"/>
              <p:cNvSpPr/>
              <p:nvPr/>
            </p:nvSpPr>
            <p:spPr>
              <a:xfrm>
                <a:off x="2428407" y="3585429"/>
                <a:ext cx="307396" cy="307396"/>
              </a:xfrm>
              <a:prstGeom prst="ellipse">
                <a:avLst/>
              </a:prstGeom>
              <a:solidFill>
                <a:srgbClr val="6FB048"/>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nchorCtr="1"/>
              <a:lstStyle/>
              <a:p>
                <a:pPr algn="ctr"/>
                <a:r>
                  <a:rPr lang="en-US" sz="1400" dirty="0">
                    <a:latin typeface="微软雅黑" panose="020B0503020204020204" pitchFamily="34" charset="-122"/>
                    <a:ea typeface="微软雅黑" panose="020B0503020204020204" pitchFamily="34" charset="-122"/>
                  </a:rPr>
                  <a:t>C</a:t>
                </a:r>
              </a:p>
            </p:txBody>
          </p:sp>
          <p:sp>
            <p:nvSpPr>
              <p:cNvPr id="7" name="Oval 6"/>
              <p:cNvSpPr/>
              <p:nvPr/>
            </p:nvSpPr>
            <p:spPr>
              <a:xfrm>
                <a:off x="1987384" y="3922555"/>
                <a:ext cx="307396" cy="307396"/>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nchorCtr="1"/>
              <a:lstStyle/>
              <a:p>
                <a:pPr algn="ctr"/>
                <a:r>
                  <a:rPr lang="en-US" sz="1400" dirty="0">
                    <a:latin typeface="微软雅黑" panose="020B0503020204020204" pitchFamily="34" charset="-122"/>
                    <a:ea typeface="微软雅黑" panose="020B0503020204020204" pitchFamily="34" charset="-122"/>
                  </a:rPr>
                  <a:t>A</a:t>
                </a:r>
              </a:p>
            </p:txBody>
          </p:sp>
          <p:sp>
            <p:nvSpPr>
              <p:cNvPr id="8" name="Oval 7"/>
              <p:cNvSpPr/>
              <p:nvPr/>
            </p:nvSpPr>
            <p:spPr>
              <a:xfrm>
                <a:off x="2918959" y="3922555"/>
                <a:ext cx="307396" cy="307396"/>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nchorCtr="1"/>
              <a:lstStyle/>
              <a:p>
                <a:pPr algn="ctr"/>
                <a:r>
                  <a:rPr lang="en-US" sz="1400" dirty="0">
                    <a:latin typeface="微软雅黑" panose="020B0503020204020204" pitchFamily="34" charset="-122"/>
                    <a:ea typeface="微软雅黑" panose="020B0503020204020204" pitchFamily="34" charset="-122"/>
                  </a:rPr>
                  <a:t>A</a:t>
                </a:r>
              </a:p>
            </p:txBody>
          </p:sp>
          <p:sp>
            <p:nvSpPr>
              <p:cNvPr id="9" name="Oval 8"/>
              <p:cNvSpPr/>
              <p:nvPr/>
            </p:nvSpPr>
            <p:spPr>
              <a:xfrm>
                <a:off x="1186539" y="3922555"/>
                <a:ext cx="307396" cy="307396"/>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nchorCtr="1"/>
              <a:lstStyle/>
              <a:p>
                <a:pPr algn="ctr"/>
                <a:r>
                  <a:rPr lang="en-US" sz="1400" dirty="0">
                    <a:latin typeface="微软雅黑" panose="020B0503020204020204" pitchFamily="34" charset="-122"/>
                    <a:ea typeface="微软雅黑" panose="020B0503020204020204" pitchFamily="34" charset="-122"/>
                  </a:rPr>
                  <a:t>A</a:t>
                </a:r>
              </a:p>
            </p:txBody>
          </p:sp>
          <p:sp>
            <p:nvSpPr>
              <p:cNvPr id="10" name="Oval 9"/>
              <p:cNvSpPr/>
              <p:nvPr/>
            </p:nvSpPr>
            <p:spPr>
              <a:xfrm>
                <a:off x="1574824" y="2934886"/>
                <a:ext cx="307396" cy="307396"/>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nchorCtr="1"/>
              <a:lstStyle/>
              <a:p>
                <a:pPr algn="ctr"/>
                <a:r>
                  <a:rPr lang="en-US" sz="1400" dirty="0">
                    <a:latin typeface="微软雅黑" panose="020B0503020204020204" pitchFamily="34" charset="-122"/>
                    <a:ea typeface="微软雅黑" panose="020B0503020204020204" pitchFamily="34" charset="-122"/>
                  </a:rPr>
                  <a:t>U</a:t>
                </a:r>
              </a:p>
            </p:txBody>
          </p:sp>
          <p:sp>
            <p:nvSpPr>
              <p:cNvPr id="11" name="Oval 10"/>
              <p:cNvSpPr/>
              <p:nvPr/>
            </p:nvSpPr>
            <p:spPr>
              <a:xfrm>
                <a:off x="2239452" y="4383649"/>
                <a:ext cx="307396" cy="307396"/>
              </a:xfrm>
              <a:prstGeom prst="ellipse">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nchorCtr="1"/>
              <a:lstStyle/>
              <a:p>
                <a:pPr algn="ctr"/>
                <a:r>
                  <a:rPr lang="en-US" sz="1400" dirty="0">
                    <a:latin typeface="微软雅黑" panose="020B0503020204020204" pitchFamily="34" charset="-122"/>
                    <a:ea typeface="微软雅黑" panose="020B0503020204020204" pitchFamily="34" charset="-122"/>
                  </a:rPr>
                  <a:t>S</a:t>
                </a:r>
              </a:p>
            </p:txBody>
          </p:sp>
          <p:sp>
            <p:nvSpPr>
              <p:cNvPr id="12" name="Oval 11"/>
              <p:cNvSpPr/>
              <p:nvPr/>
            </p:nvSpPr>
            <p:spPr>
              <a:xfrm>
                <a:off x="2700546" y="4383649"/>
                <a:ext cx="307396" cy="307396"/>
              </a:xfrm>
              <a:prstGeom prst="ellipse">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nchorCtr="1"/>
              <a:lstStyle/>
              <a:p>
                <a:pPr algn="ctr"/>
                <a:r>
                  <a:rPr lang="en-US" sz="1400" dirty="0">
                    <a:latin typeface="微软雅黑" panose="020B0503020204020204" pitchFamily="34" charset="-122"/>
                    <a:ea typeface="微软雅黑" panose="020B0503020204020204" pitchFamily="34" charset="-122"/>
                  </a:rPr>
                  <a:t>S</a:t>
                </a:r>
              </a:p>
            </p:txBody>
          </p:sp>
          <p:sp>
            <p:nvSpPr>
              <p:cNvPr id="13" name="Oval 12"/>
              <p:cNvSpPr/>
              <p:nvPr/>
            </p:nvSpPr>
            <p:spPr>
              <a:xfrm>
                <a:off x="3132179" y="4383649"/>
                <a:ext cx="307396" cy="307396"/>
              </a:xfrm>
              <a:prstGeom prst="ellipse">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nchorCtr="1"/>
              <a:lstStyle/>
              <a:p>
                <a:pPr algn="ctr"/>
                <a:r>
                  <a:rPr lang="en-US" sz="1400" dirty="0">
                    <a:latin typeface="微软雅黑" panose="020B0503020204020204" pitchFamily="34" charset="-122"/>
                    <a:ea typeface="微软雅黑" panose="020B0503020204020204" pitchFamily="34" charset="-122"/>
                  </a:rPr>
                  <a:t>S</a:t>
                </a:r>
              </a:p>
            </p:txBody>
          </p:sp>
          <p:sp>
            <p:nvSpPr>
              <p:cNvPr id="16" name="Oval 15"/>
              <p:cNvSpPr/>
              <p:nvPr/>
            </p:nvSpPr>
            <p:spPr>
              <a:xfrm>
                <a:off x="1019258" y="4355099"/>
                <a:ext cx="307396" cy="307396"/>
              </a:xfrm>
              <a:prstGeom prst="ellipse">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nchorCtr="1"/>
              <a:lstStyle/>
              <a:p>
                <a:pPr algn="ctr"/>
                <a:r>
                  <a:rPr lang="en-US" sz="1400" dirty="0">
                    <a:latin typeface="微软雅黑" panose="020B0503020204020204" pitchFamily="34" charset="-122"/>
                    <a:ea typeface="微软雅黑" panose="020B0503020204020204" pitchFamily="34" charset="-122"/>
                  </a:rPr>
                  <a:t>S</a:t>
                </a:r>
              </a:p>
            </p:txBody>
          </p:sp>
          <p:sp>
            <p:nvSpPr>
              <p:cNvPr id="18" name="Oval 17"/>
              <p:cNvSpPr/>
              <p:nvPr/>
            </p:nvSpPr>
            <p:spPr>
              <a:xfrm>
                <a:off x="1778358" y="4383649"/>
                <a:ext cx="307396" cy="307396"/>
              </a:xfrm>
              <a:prstGeom prst="ellipse">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nchorCtr="1"/>
              <a:lstStyle/>
              <a:p>
                <a:pPr algn="ctr"/>
                <a:r>
                  <a:rPr lang="en-US" sz="1400" dirty="0">
                    <a:latin typeface="微软雅黑" panose="020B0503020204020204" pitchFamily="34" charset="-122"/>
                    <a:ea typeface="微软雅黑" panose="020B0503020204020204" pitchFamily="34" charset="-122"/>
                  </a:rPr>
                  <a:t>S</a:t>
                </a:r>
              </a:p>
            </p:txBody>
          </p:sp>
          <p:sp>
            <p:nvSpPr>
              <p:cNvPr id="86" name="TextBox 85"/>
              <p:cNvSpPr txBox="1"/>
              <p:nvPr/>
            </p:nvSpPr>
            <p:spPr>
              <a:xfrm>
                <a:off x="1857948" y="3128993"/>
                <a:ext cx="966151" cy="285240"/>
              </a:xfrm>
              <a:prstGeom prst="rect">
                <a:avLst/>
              </a:prstGeom>
              <a:noFill/>
            </p:spPr>
            <p:txBody>
              <a:bodyPr wrap="square" rtlCol="0">
                <a:spAutoFit/>
              </a:bodyPr>
              <a:lstStyle/>
              <a:p>
                <a:r>
                  <a:rPr lang="zh-CN" altLang="en-US" sz="1100" dirty="0" smtClean="0">
                    <a:solidFill>
                      <a:schemeClr val="tx1">
                        <a:lumMod val="50000"/>
                        <a:lumOff val="50000"/>
                      </a:schemeClr>
                    </a:solidFill>
                    <a:latin typeface="微软雅黑" panose="020B0503020204020204" pitchFamily="34" charset="-122"/>
                    <a:ea typeface="微软雅黑" panose="020B0503020204020204" pitchFamily="34" charset="-122"/>
                  </a:rPr>
                  <a:t>用户访问</a:t>
                </a:r>
                <a:endParaRPr lang="en-US" sz="11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7" name="TextBox 86"/>
              <p:cNvSpPr txBox="1"/>
              <p:nvPr/>
            </p:nvSpPr>
            <p:spPr>
              <a:xfrm>
                <a:off x="2801201" y="3686629"/>
                <a:ext cx="1073599" cy="285240"/>
              </a:xfrm>
              <a:prstGeom prst="rect">
                <a:avLst/>
              </a:prstGeom>
              <a:noFill/>
            </p:spPr>
            <p:txBody>
              <a:bodyPr wrap="square" rtlCol="0">
                <a:spAutoFit/>
              </a:bodyPr>
              <a:lstStyle/>
              <a:p>
                <a:r>
                  <a:rPr lang="zh-CN" altLang="en-US" sz="1100" dirty="0" smtClean="0">
                    <a:solidFill>
                      <a:schemeClr val="tx1">
                        <a:lumMod val="50000"/>
                        <a:lumOff val="50000"/>
                      </a:schemeClr>
                    </a:solidFill>
                    <a:latin typeface="微软雅黑" panose="020B0503020204020204" pitchFamily="34" charset="-122"/>
                    <a:ea typeface="微软雅黑" panose="020B0503020204020204" pitchFamily="34" charset="-122"/>
                  </a:rPr>
                  <a:t>控制</a:t>
                </a:r>
                <a:endParaRPr lang="en-US" sz="11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8" name="TextBox 87"/>
              <p:cNvSpPr txBox="1"/>
              <p:nvPr/>
            </p:nvSpPr>
            <p:spPr>
              <a:xfrm>
                <a:off x="3218266" y="4148534"/>
                <a:ext cx="1073599" cy="285240"/>
              </a:xfrm>
              <a:prstGeom prst="rect">
                <a:avLst/>
              </a:prstGeom>
              <a:noFill/>
            </p:spPr>
            <p:txBody>
              <a:bodyPr wrap="square" rtlCol="0">
                <a:spAutoFit/>
              </a:bodyPr>
              <a:lstStyle/>
              <a:p>
                <a:r>
                  <a:rPr lang="zh-CN" altLang="en-US" sz="1100" dirty="0" smtClean="0">
                    <a:solidFill>
                      <a:schemeClr val="tx1">
                        <a:lumMod val="50000"/>
                        <a:lumOff val="50000"/>
                      </a:schemeClr>
                    </a:solidFill>
                    <a:latin typeface="微软雅黑" panose="020B0503020204020204" pitchFamily="34" charset="-122"/>
                    <a:ea typeface="微软雅黑" panose="020B0503020204020204" pitchFamily="34" charset="-122"/>
                  </a:rPr>
                  <a:t>订购</a:t>
                </a:r>
                <a:endParaRPr lang="en-US" sz="11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9" name="TextBox 88"/>
              <p:cNvSpPr txBox="1"/>
              <p:nvPr/>
            </p:nvSpPr>
            <p:spPr>
              <a:xfrm>
                <a:off x="1051614" y="2966437"/>
                <a:ext cx="491482" cy="469807"/>
              </a:xfrm>
              <a:prstGeom prst="rect">
                <a:avLst/>
              </a:prstGeom>
              <a:noFill/>
            </p:spPr>
            <p:txBody>
              <a:bodyPr wrap="square" rtlCol="0">
                <a:spAutoFit/>
              </a:bodyPr>
              <a:lstStyle/>
              <a:p>
                <a:pPr algn="r"/>
                <a:r>
                  <a:rPr lang="zh-CN" altLang="en-US" sz="1100" b="1" dirty="0" smtClean="0">
                    <a:solidFill>
                      <a:schemeClr val="accent1"/>
                    </a:solidFill>
                    <a:latin typeface="微软雅黑" panose="020B0503020204020204" pitchFamily="34" charset="-122"/>
                    <a:ea typeface="微软雅黑" panose="020B0503020204020204" pitchFamily="34" charset="-122"/>
                  </a:rPr>
                  <a:t>用户</a:t>
                </a:r>
                <a:endParaRPr lang="en-US" sz="1100" b="1" dirty="0">
                  <a:solidFill>
                    <a:schemeClr val="accent1"/>
                  </a:solidFill>
                  <a:latin typeface="微软雅黑" panose="020B0503020204020204" pitchFamily="34" charset="-122"/>
                  <a:ea typeface="微软雅黑" panose="020B0503020204020204" pitchFamily="34" charset="-122"/>
                </a:endParaRPr>
              </a:p>
            </p:txBody>
          </p:sp>
          <p:sp>
            <p:nvSpPr>
              <p:cNvPr id="90" name="TextBox 89"/>
              <p:cNvSpPr txBox="1"/>
              <p:nvPr/>
            </p:nvSpPr>
            <p:spPr>
              <a:xfrm>
                <a:off x="1061168" y="3417516"/>
                <a:ext cx="759399" cy="285240"/>
              </a:xfrm>
              <a:prstGeom prst="rect">
                <a:avLst/>
              </a:prstGeom>
              <a:noFill/>
            </p:spPr>
            <p:txBody>
              <a:bodyPr wrap="square" rtlCol="0">
                <a:spAutoFit/>
              </a:bodyPr>
              <a:lstStyle/>
              <a:p>
                <a:pPr algn="r"/>
                <a:r>
                  <a:rPr lang="zh-CN" altLang="en-US" sz="1100" b="1" dirty="0" smtClean="0">
                    <a:solidFill>
                      <a:schemeClr val="accent2"/>
                    </a:solidFill>
                    <a:latin typeface="微软雅黑" panose="020B0503020204020204" pitchFamily="34" charset="-122"/>
                    <a:ea typeface="微软雅黑" panose="020B0503020204020204" pitchFamily="34" charset="-122"/>
                  </a:rPr>
                  <a:t>客户</a:t>
                </a:r>
                <a:endParaRPr lang="en-US" sz="1100" b="1" dirty="0">
                  <a:solidFill>
                    <a:schemeClr val="accent2"/>
                  </a:solidFill>
                  <a:latin typeface="微软雅黑" panose="020B0503020204020204" pitchFamily="34" charset="-122"/>
                  <a:ea typeface="微软雅黑" panose="020B0503020204020204" pitchFamily="34" charset="-122"/>
                </a:endParaRPr>
              </a:p>
            </p:txBody>
          </p:sp>
          <p:sp>
            <p:nvSpPr>
              <p:cNvPr id="91" name="TextBox 90"/>
              <p:cNvSpPr txBox="1"/>
              <p:nvPr/>
            </p:nvSpPr>
            <p:spPr>
              <a:xfrm>
                <a:off x="500305" y="3963903"/>
                <a:ext cx="678145" cy="285240"/>
              </a:xfrm>
              <a:prstGeom prst="rect">
                <a:avLst/>
              </a:prstGeom>
              <a:noFill/>
            </p:spPr>
            <p:txBody>
              <a:bodyPr wrap="square" rtlCol="0">
                <a:spAutoFit/>
              </a:bodyPr>
              <a:lstStyle/>
              <a:p>
                <a:pPr algn="r"/>
                <a:r>
                  <a:rPr lang="zh-CN" altLang="en-US" sz="1100" b="1" dirty="0" smtClean="0">
                    <a:solidFill>
                      <a:schemeClr val="accent6"/>
                    </a:solidFill>
                    <a:latin typeface="微软雅黑" panose="020B0503020204020204" pitchFamily="34" charset="-122"/>
                    <a:ea typeface="微软雅黑" panose="020B0503020204020204" pitchFamily="34" charset="-122"/>
                  </a:rPr>
                  <a:t>账号</a:t>
                </a:r>
                <a:endParaRPr lang="en-US" sz="1100" b="1" dirty="0">
                  <a:solidFill>
                    <a:schemeClr val="accent6"/>
                  </a:solidFill>
                  <a:latin typeface="微软雅黑" panose="020B0503020204020204" pitchFamily="34" charset="-122"/>
                  <a:ea typeface="微软雅黑" panose="020B0503020204020204" pitchFamily="34" charset="-122"/>
                </a:endParaRPr>
              </a:p>
            </p:txBody>
          </p:sp>
          <p:sp>
            <p:nvSpPr>
              <p:cNvPr id="92" name="TextBox 91"/>
              <p:cNvSpPr txBox="1"/>
              <p:nvPr/>
            </p:nvSpPr>
            <p:spPr>
              <a:xfrm>
                <a:off x="227349" y="4404083"/>
                <a:ext cx="833818" cy="285240"/>
              </a:xfrm>
              <a:prstGeom prst="rect">
                <a:avLst/>
              </a:prstGeom>
              <a:noFill/>
            </p:spPr>
            <p:txBody>
              <a:bodyPr wrap="square" rtlCol="0">
                <a:spAutoFit/>
              </a:bodyPr>
              <a:lstStyle/>
              <a:p>
                <a:pPr algn="r"/>
                <a:r>
                  <a:rPr lang="zh-CN" altLang="en-US" sz="1100" b="1" dirty="0" smtClean="0">
                    <a:solidFill>
                      <a:schemeClr val="accent4"/>
                    </a:solidFill>
                    <a:latin typeface="微软雅黑" panose="020B0503020204020204" pitchFamily="34" charset="-122"/>
                    <a:ea typeface="微软雅黑" panose="020B0503020204020204" pitchFamily="34" charset="-122"/>
                  </a:rPr>
                  <a:t>订购</a:t>
                </a:r>
                <a:endParaRPr lang="en-US" sz="1100" b="1" dirty="0">
                  <a:solidFill>
                    <a:schemeClr val="accent4"/>
                  </a:solidFill>
                  <a:latin typeface="微软雅黑" panose="020B0503020204020204" pitchFamily="34" charset="-122"/>
                  <a:ea typeface="微软雅黑" panose="020B0503020204020204" pitchFamily="34" charset="-122"/>
                </a:endParaRPr>
              </a:p>
            </p:txBody>
          </p:sp>
        </p:grpSp>
        <p:grpSp>
          <p:nvGrpSpPr>
            <p:cNvPr id="147" name="Group 146"/>
            <p:cNvGrpSpPr/>
            <p:nvPr/>
          </p:nvGrpSpPr>
          <p:grpSpPr>
            <a:xfrm>
              <a:off x="1249322" y="1954492"/>
              <a:ext cx="3115950" cy="1749741"/>
              <a:chOff x="312119" y="718715"/>
              <a:chExt cx="3511805" cy="1903311"/>
            </a:xfrm>
          </p:grpSpPr>
          <p:sp>
            <p:nvSpPr>
              <p:cNvPr id="100" name="Oval 99"/>
              <p:cNvSpPr/>
              <p:nvPr/>
            </p:nvSpPr>
            <p:spPr>
              <a:xfrm>
                <a:off x="1905405" y="718715"/>
                <a:ext cx="671417" cy="364228"/>
              </a:xfrm>
              <a:prstGeom prst="ellipse">
                <a:avLst/>
              </a:prstGeom>
              <a:solidFill>
                <a:schemeClr val="accent5"/>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tIns="0" rIns="0" bIns="12192" rtlCol="0" anchor="ctr" anchorCtr="1"/>
              <a:lstStyle/>
              <a:p>
                <a:pPr algn="ctr">
                  <a:lnSpc>
                    <a:spcPct val="90000"/>
                  </a:lnSpc>
                </a:pPr>
                <a:r>
                  <a:rPr lang="en-US" sz="1100" dirty="0">
                    <a:latin typeface="微软雅黑" panose="020B0503020204020204" pitchFamily="34" charset="-122"/>
                    <a:ea typeface="微软雅黑" panose="020B0503020204020204" pitchFamily="34" charset="-122"/>
                  </a:rPr>
                  <a:t>VP</a:t>
                </a:r>
              </a:p>
            </p:txBody>
          </p:sp>
          <p:sp>
            <p:nvSpPr>
              <p:cNvPr id="104" name="Oval 103"/>
              <p:cNvSpPr/>
              <p:nvPr/>
            </p:nvSpPr>
            <p:spPr>
              <a:xfrm>
                <a:off x="312119" y="2250945"/>
                <a:ext cx="671417" cy="364228"/>
              </a:xfrm>
              <a:prstGeom prst="ellipse">
                <a:avLst/>
              </a:prstGeom>
              <a:solidFill>
                <a:schemeClr val="accent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tIns="0" rIns="0" bIns="12192" rtlCol="0" anchor="ctr" anchorCtr="1"/>
              <a:lstStyle/>
              <a:p>
                <a:pPr algn="ctr">
                  <a:lnSpc>
                    <a:spcPct val="90000"/>
                  </a:lnSpc>
                </a:pPr>
                <a:r>
                  <a:rPr lang="zh-CN" altLang="en-US" sz="1100" dirty="0" smtClean="0">
                    <a:latin typeface="微软雅黑" panose="020B0503020204020204" pitchFamily="34" charset="-122"/>
                    <a:ea typeface="微软雅黑" panose="020B0503020204020204" pitchFamily="34" charset="-122"/>
                  </a:rPr>
                  <a:t>职员</a:t>
                </a:r>
                <a:endParaRPr lang="en-US" sz="1100" dirty="0">
                  <a:latin typeface="微软雅黑" panose="020B0503020204020204" pitchFamily="34" charset="-122"/>
                  <a:ea typeface="微软雅黑" panose="020B0503020204020204" pitchFamily="34" charset="-122"/>
                </a:endParaRPr>
              </a:p>
            </p:txBody>
          </p:sp>
          <p:sp>
            <p:nvSpPr>
              <p:cNvPr id="105" name="Oval 104"/>
              <p:cNvSpPr/>
              <p:nvPr/>
            </p:nvSpPr>
            <p:spPr>
              <a:xfrm>
                <a:off x="1064185" y="2250945"/>
                <a:ext cx="671417" cy="364228"/>
              </a:xfrm>
              <a:prstGeom prst="ellipse">
                <a:avLst/>
              </a:prstGeom>
              <a:solidFill>
                <a:schemeClr val="accent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tIns="0" rIns="0" bIns="12192" rtlCol="0" anchor="ctr" anchorCtr="1"/>
              <a:lstStyle/>
              <a:p>
                <a:pPr algn="ctr">
                  <a:lnSpc>
                    <a:spcPct val="90000"/>
                  </a:lnSpc>
                </a:pPr>
                <a:r>
                  <a:rPr lang="zh-CN" altLang="en-US" sz="1100" dirty="0">
                    <a:latin typeface="微软雅黑" panose="020B0503020204020204" pitchFamily="34" charset="-122"/>
                    <a:ea typeface="微软雅黑" panose="020B0503020204020204" pitchFamily="34" charset="-122"/>
                  </a:rPr>
                  <a:t>职员</a:t>
                </a:r>
                <a:endParaRPr lang="en-US" sz="1100" dirty="0">
                  <a:latin typeface="微软雅黑" panose="020B0503020204020204" pitchFamily="34" charset="-122"/>
                  <a:ea typeface="微软雅黑" panose="020B0503020204020204" pitchFamily="34" charset="-122"/>
                </a:endParaRPr>
              </a:p>
            </p:txBody>
          </p:sp>
          <p:sp>
            <p:nvSpPr>
              <p:cNvPr id="109" name="Oval 108"/>
              <p:cNvSpPr/>
              <p:nvPr/>
            </p:nvSpPr>
            <p:spPr>
              <a:xfrm>
                <a:off x="3152507" y="2257798"/>
                <a:ext cx="671417" cy="364228"/>
              </a:xfrm>
              <a:prstGeom prst="ellipse">
                <a:avLst/>
              </a:prstGeom>
              <a:solidFill>
                <a:schemeClr val="accent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tIns="0" rIns="0" bIns="12192" rtlCol="0" anchor="ctr" anchorCtr="1"/>
              <a:lstStyle/>
              <a:p>
                <a:pPr algn="ctr">
                  <a:lnSpc>
                    <a:spcPct val="90000"/>
                  </a:lnSpc>
                </a:pPr>
                <a:r>
                  <a:rPr lang="zh-CN" altLang="en-US" sz="1100" dirty="0">
                    <a:latin typeface="微软雅黑" panose="020B0503020204020204" pitchFamily="34" charset="-122"/>
                    <a:ea typeface="微软雅黑" panose="020B0503020204020204" pitchFamily="34" charset="-122"/>
                  </a:rPr>
                  <a:t>职员</a:t>
                </a:r>
                <a:endParaRPr lang="en-US" sz="1100" dirty="0">
                  <a:latin typeface="微软雅黑" panose="020B0503020204020204" pitchFamily="34" charset="-122"/>
                  <a:ea typeface="微软雅黑" panose="020B0503020204020204" pitchFamily="34" charset="-122"/>
                </a:endParaRPr>
              </a:p>
            </p:txBody>
          </p:sp>
          <p:sp>
            <p:nvSpPr>
              <p:cNvPr id="110" name="Oval 109"/>
              <p:cNvSpPr/>
              <p:nvPr/>
            </p:nvSpPr>
            <p:spPr>
              <a:xfrm>
                <a:off x="2352704" y="2257798"/>
                <a:ext cx="671417" cy="364228"/>
              </a:xfrm>
              <a:prstGeom prst="ellipse">
                <a:avLst/>
              </a:prstGeom>
              <a:solidFill>
                <a:schemeClr val="accent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tIns="0" rIns="0" bIns="12192" rtlCol="0" anchor="ctr" anchorCtr="1"/>
              <a:lstStyle/>
              <a:p>
                <a:pPr algn="ctr">
                  <a:lnSpc>
                    <a:spcPct val="90000"/>
                  </a:lnSpc>
                </a:pPr>
                <a:r>
                  <a:rPr lang="zh-CN" altLang="en-US" sz="1100" dirty="0">
                    <a:latin typeface="微软雅黑" panose="020B0503020204020204" pitchFamily="34" charset="-122"/>
                    <a:ea typeface="微软雅黑" panose="020B0503020204020204" pitchFamily="34" charset="-122"/>
                  </a:rPr>
                  <a:t>职员</a:t>
                </a:r>
                <a:endParaRPr lang="en-US" sz="1100" dirty="0">
                  <a:latin typeface="微软雅黑" panose="020B0503020204020204" pitchFamily="34" charset="-122"/>
                  <a:ea typeface="微软雅黑" panose="020B0503020204020204" pitchFamily="34" charset="-122"/>
                </a:endParaRPr>
              </a:p>
            </p:txBody>
          </p:sp>
          <p:cxnSp>
            <p:nvCxnSpPr>
              <p:cNvPr id="111" name="Straight Connector 110"/>
              <p:cNvCxnSpPr/>
              <p:nvPr/>
            </p:nvCxnSpPr>
            <p:spPr>
              <a:xfrm flipV="1">
                <a:off x="2241113" y="1082943"/>
                <a:ext cx="0" cy="165257"/>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94" idx="1"/>
                <a:endCxn id="100" idx="5"/>
              </p:cNvCxnSpPr>
              <p:nvPr/>
            </p:nvCxnSpPr>
            <p:spPr>
              <a:xfrm flipH="1" flipV="1">
                <a:off x="2478495" y="1029603"/>
                <a:ext cx="393469" cy="271937"/>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a:stCxn id="101" idx="7"/>
                <a:endCxn id="100" idx="3"/>
              </p:cNvCxnSpPr>
              <p:nvPr/>
            </p:nvCxnSpPr>
            <p:spPr>
              <a:xfrm flipV="1">
                <a:off x="1505100" y="1029603"/>
                <a:ext cx="498632" cy="271937"/>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a:stCxn id="106" idx="0"/>
                <a:endCxn id="94" idx="3"/>
              </p:cNvCxnSpPr>
              <p:nvPr/>
            </p:nvCxnSpPr>
            <p:spPr>
              <a:xfrm flipV="1">
                <a:off x="2688413" y="1559088"/>
                <a:ext cx="183551" cy="174222"/>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107" idx="0"/>
                <a:endCxn id="94" idx="5"/>
              </p:cNvCxnSpPr>
              <p:nvPr/>
            </p:nvCxnSpPr>
            <p:spPr>
              <a:xfrm flipH="1" flipV="1">
                <a:off x="3346727" y="1559088"/>
                <a:ext cx="141489" cy="176747"/>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p:cNvCxnSpPr>
                <a:stCxn id="103" idx="0"/>
              </p:cNvCxnSpPr>
              <p:nvPr/>
            </p:nvCxnSpPr>
            <p:spPr>
              <a:xfrm flipH="1" flipV="1">
                <a:off x="1347317" y="1486123"/>
                <a:ext cx="212916" cy="249712"/>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flipV="1">
                <a:off x="883302" y="1486123"/>
                <a:ext cx="341222" cy="247187"/>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94" name="Oval 93"/>
              <p:cNvSpPr/>
              <p:nvPr/>
            </p:nvSpPr>
            <p:spPr>
              <a:xfrm>
                <a:off x="2773637" y="1248200"/>
                <a:ext cx="671417" cy="364228"/>
              </a:xfrm>
              <a:prstGeom prst="ellipse">
                <a:avLst/>
              </a:prstGeom>
              <a:solidFill>
                <a:schemeClr val="accent6"/>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tIns="0" rIns="0" bIns="12192" rtlCol="0" anchor="ctr" anchorCtr="1"/>
              <a:lstStyle/>
              <a:p>
                <a:pPr algn="ctr">
                  <a:lnSpc>
                    <a:spcPct val="90000"/>
                  </a:lnSpc>
                </a:pPr>
                <a:r>
                  <a:rPr lang="zh-CN" altLang="en-US" sz="1100" dirty="0" smtClean="0">
                    <a:latin typeface="微软雅黑" panose="020B0503020204020204" pitchFamily="34" charset="-122"/>
                    <a:ea typeface="微软雅黑" panose="020B0503020204020204" pitchFamily="34" charset="-122"/>
                  </a:rPr>
                  <a:t>总监</a:t>
                </a:r>
                <a:endParaRPr lang="en-US" sz="1100" dirty="0">
                  <a:latin typeface="微软雅黑" panose="020B0503020204020204" pitchFamily="34" charset="-122"/>
                  <a:ea typeface="微软雅黑" panose="020B0503020204020204" pitchFamily="34" charset="-122"/>
                </a:endParaRPr>
              </a:p>
            </p:txBody>
          </p:sp>
          <p:sp>
            <p:nvSpPr>
              <p:cNvPr id="98" name="Oval 97"/>
              <p:cNvSpPr/>
              <p:nvPr/>
            </p:nvSpPr>
            <p:spPr>
              <a:xfrm>
                <a:off x="1905405" y="1248200"/>
                <a:ext cx="671417" cy="364228"/>
              </a:xfrm>
              <a:prstGeom prst="ellipse">
                <a:avLst/>
              </a:prstGeom>
              <a:solidFill>
                <a:schemeClr val="accent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tIns="0" rIns="0" bIns="12192" rtlCol="0" anchor="ctr" anchorCtr="1"/>
              <a:lstStyle/>
              <a:p>
                <a:pPr algn="ctr">
                  <a:lnSpc>
                    <a:spcPct val="90000"/>
                  </a:lnSpc>
                </a:pPr>
                <a:r>
                  <a:rPr lang="zh-CN" altLang="en-US" sz="1100" dirty="0" smtClean="0">
                    <a:latin typeface="微软雅黑" panose="020B0503020204020204" pitchFamily="34" charset="-122"/>
                    <a:ea typeface="微软雅黑" panose="020B0503020204020204" pitchFamily="34" charset="-122"/>
                  </a:rPr>
                  <a:t>职员</a:t>
                </a:r>
                <a:endParaRPr lang="en-US" sz="1100" dirty="0">
                  <a:latin typeface="微软雅黑" panose="020B0503020204020204" pitchFamily="34" charset="-122"/>
                  <a:ea typeface="微软雅黑" panose="020B0503020204020204" pitchFamily="34" charset="-122"/>
                </a:endParaRPr>
              </a:p>
            </p:txBody>
          </p:sp>
          <p:sp>
            <p:nvSpPr>
              <p:cNvPr id="101" name="Oval 100"/>
              <p:cNvSpPr/>
              <p:nvPr/>
            </p:nvSpPr>
            <p:spPr>
              <a:xfrm>
                <a:off x="932010" y="1248200"/>
                <a:ext cx="671417" cy="364228"/>
              </a:xfrm>
              <a:prstGeom prst="ellipse">
                <a:avLst/>
              </a:prstGeom>
              <a:solidFill>
                <a:schemeClr val="accent6"/>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tIns="0" rIns="0" bIns="12192" rtlCol="0" anchor="ctr" anchorCtr="1"/>
              <a:lstStyle/>
              <a:p>
                <a:pPr algn="ctr">
                  <a:lnSpc>
                    <a:spcPct val="90000"/>
                  </a:lnSpc>
                </a:pPr>
                <a:r>
                  <a:rPr lang="zh-CN" altLang="en-US" sz="1100" dirty="0" smtClean="0">
                    <a:latin typeface="微软雅黑" panose="020B0503020204020204" pitchFamily="34" charset="-122"/>
                    <a:ea typeface="微软雅黑" panose="020B0503020204020204" pitchFamily="34" charset="-122"/>
                  </a:rPr>
                  <a:t>总监</a:t>
                </a:r>
                <a:endParaRPr lang="en-US" sz="1100" dirty="0">
                  <a:latin typeface="微软雅黑" panose="020B0503020204020204" pitchFamily="34" charset="-122"/>
                  <a:ea typeface="微软雅黑" panose="020B0503020204020204" pitchFamily="34" charset="-122"/>
                </a:endParaRPr>
              </a:p>
            </p:txBody>
          </p:sp>
          <p:cxnSp>
            <p:nvCxnSpPr>
              <p:cNvPr id="135" name="Straight Connector 134"/>
              <p:cNvCxnSpPr>
                <a:stCxn id="105" idx="1"/>
              </p:cNvCxnSpPr>
              <p:nvPr/>
            </p:nvCxnSpPr>
            <p:spPr>
              <a:xfrm flipH="1" flipV="1">
                <a:off x="768488" y="1965593"/>
                <a:ext cx="394024" cy="338692"/>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p:cNvCxnSpPr>
                <a:stCxn id="104" idx="0"/>
              </p:cNvCxnSpPr>
              <p:nvPr/>
            </p:nvCxnSpPr>
            <p:spPr>
              <a:xfrm flipV="1">
                <a:off x="647828" y="1965593"/>
                <a:ext cx="120660" cy="285352"/>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flipV="1">
                <a:off x="2688412" y="2097538"/>
                <a:ext cx="0" cy="160260"/>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flipV="1">
                <a:off x="3488215" y="2100063"/>
                <a:ext cx="0" cy="157735"/>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102" name="Oval 101"/>
              <p:cNvSpPr/>
              <p:nvPr/>
            </p:nvSpPr>
            <p:spPr>
              <a:xfrm>
                <a:off x="428121" y="1733310"/>
                <a:ext cx="671417" cy="364228"/>
              </a:xfrm>
              <a:prstGeom prst="ellipse">
                <a:avLst/>
              </a:prstGeom>
              <a:solidFill>
                <a:schemeClr val="accent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tIns="0" rIns="0" bIns="12192" rtlCol="0" anchor="ctr" anchorCtr="1"/>
              <a:lstStyle/>
              <a:p>
                <a:pPr algn="ctr">
                  <a:lnSpc>
                    <a:spcPct val="90000"/>
                  </a:lnSpc>
                </a:pPr>
                <a:r>
                  <a:rPr lang="zh-CN" altLang="en-US" sz="1100" dirty="0" smtClean="0">
                    <a:latin typeface="微软雅黑" panose="020B0503020204020204" pitchFamily="34" charset="-122"/>
                    <a:ea typeface="微软雅黑" panose="020B0503020204020204" pitchFamily="34" charset="-122"/>
                  </a:rPr>
                  <a:t>经理</a:t>
                </a:r>
                <a:endParaRPr lang="en-US" sz="1100" dirty="0">
                  <a:latin typeface="微软雅黑" panose="020B0503020204020204" pitchFamily="34" charset="-122"/>
                  <a:ea typeface="微软雅黑" panose="020B0503020204020204" pitchFamily="34" charset="-122"/>
                </a:endParaRPr>
              </a:p>
            </p:txBody>
          </p:sp>
          <p:sp>
            <p:nvSpPr>
              <p:cNvPr id="103" name="Oval 102"/>
              <p:cNvSpPr/>
              <p:nvPr/>
            </p:nvSpPr>
            <p:spPr>
              <a:xfrm>
                <a:off x="1224524" y="1735835"/>
                <a:ext cx="671417" cy="364228"/>
              </a:xfrm>
              <a:prstGeom prst="ellipse">
                <a:avLst/>
              </a:prstGeom>
              <a:solidFill>
                <a:schemeClr val="accent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tIns="0" rIns="0" bIns="12192" rtlCol="0" anchor="ctr" anchorCtr="1"/>
              <a:lstStyle/>
              <a:p>
                <a:pPr algn="ctr">
                  <a:lnSpc>
                    <a:spcPct val="90000"/>
                  </a:lnSpc>
                </a:pPr>
                <a:r>
                  <a:rPr lang="zh-CN" altLang="en-US" sz="1100" dirty="0" smtClean="0">
                    <a:latin typeface="微软雅黑" panose="020B0503020204020204" pitchFamily="34" charset="-122"/>
                    <a:ea typeface="微软雅黑" panose="020B0503020204020204" pitchFamily="34" charset="-122"/>
                  </a:rPr>
                  <a:t>经理</a:t>
                </a:r>
                <a:endParaRPr lang="en-US" sz="1100" dirty="0">
                  <a:latin typeface="微软雅黑" panose="020B0503020204020204" pitchFamily="34" charset="-122"/>
                  <a:ea typeface="微软雅黑" panose="020B0503020204020204" pitchFamily="34" charset="-122"/>
                </a:endParaRPr>
              </a:p>
            </p:txBody>
          </p:sp>
          <p:sp>
            <p:nvSpPr>
              <p:cNvPr id="106" name="Oval 105"/>
              <p:cNvSpPr/>
              <p:nvPr/>
            </p:nvSpPr>
            <p:spPr>
              <a:xfrm>
                <a:off x="2352704" y="1733310"/>
                <a:ext cx="671417" cy="364228"/>
              </a:xfrm>
              <a:prstGeom prst="ellipse">
                <a:avLst/>
              </a:prstGeom>
              <a:solidFill>
                <a:schemeClr val="accent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tIns="0" rIns="0" bIns="12192" rtlCol="0" anchor="ctr" anchorCtr="1"/>
              <a:lstStyle/>
              <a:p>
                <a:pPr algn="ctr">
                  <a:lnSpc>
                    <a:spcPct val="90000"/>
                  </a:lnSpc>
                </a:pPr>
                <a:r>
                  <a:rPr lang="zh-CN" altLang="en-US" sz="1100" dirty="0" smtClean="0">
                    <a:latin typeface="微软雅黑" panose="020B0503020204020204" pitchFamily="34" charset="-122"/>
                    <a:ea typeface="微软雅黑" panose="020B0503020204020204" pitchFamily="34" charset="-122"/>
                  </a:rPr>
                  <a:t>经理</a:t>
                </a:r>
                <a:endParaRPr lang="en-US" sz="1100" dirty="0">
                  <a:latin typeface="微软雅黑" panose="020B0503020204020204" pitchFamily="34" charset="-122"/>
                  <a:ea typeface="微软雅黑" panose="020B0503020204020204" pitchFamily="34" charset="-122"/>
                </a:endParaRPr>
              </a:p>
            </p:txBody>
          </p:sp>
          <p:sp>
            <p:nvSpPr>
              <p:cNvPr id="107" name="Oval 106"/>
              <p:cNvSpPr/>
              <p:nvPr/>
            </p:nvSpPr>
            <p:spPr>
              <a:xfrm>
                <a:off x="3152507" y="1735835"/>
                <a:ext cx="671417" cy="364228"/>
              </a:xfrm>
              <a:prstGeom prst="ellipse">
                <a:avLst/>
              </a:prstGeom>
              <a:solidFill>
                <a:schemeClr val="accent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tIns="0" rIns="0" bIns="12192" rtlCol="0" anchor="ctr" anchorCtr="1"/>
              <a:lstStyle/>
              <a:p>
                <a:pPr algn="ctr">
                  <a:lnSpc>
                    <a:spcPct val="90000"/>
                  </a:lnSpc>
                </a:pPr>
                <a:r>
                  <a:rPr lang="zh-CN" altLang="en-US" sz="1100" dirty="0" smtClean="0">
                    <a:latin typeface="微软雅黑" panose="020B0503020204020204" pitchFamily="34" charset="-122"/>
                    <a:ea typeface="微软雅黑" panose="020B0503020204020204" pitchFamily="34" charset="-122"/>
                  </a:rPr>
                  <a:t>经理</a:t>
                </a:r>
                <a:endParaRPr lang="en-US" sz="1100" dirty="0">
                  <a:latin typeface="微软雅黑" panose="020B0503020204020204" pitchFamily="34" charset="-122"/>
                  <a:ea typeface="微软雅黑" panose="020B0503020204020204" pitchFamily="34" charset="-122"/>
                </a:endParaRPr>
              </a:p>
            </p:txBody>
          </p:sp>
        </p:grpSp>
        <p:grpSp>
          <p:nvGrpSpPr>
            <p:cNvPr id="200" name="Group 199"/>
            <p:cNvGrpSpPr/>
            <p:nvPr/>
          </p:nvGrpSpPr>
          <p:grpSpPr>
            <a:xfrm>
              <a:off x="7763771" y="4438701"/>
              <a:ext cx="3090419" cy="1860206"/>
              <a:chOff x="5007308" y="2850203"/>
              <a:chExt cx="3100719" cy="1866406"/>
            </a:xfrm>
          </p:grpSpPr>
          <p:cxnSp>
            <p:nvCxnSpPr>
              <p:cNvPr id="148" name="Straight Connector 147"/>
              <p:cNvCxnSpPr>
                <a:stCxn id="27" idx="2"/>
              </p:cNvCxnSpPr>
              <p:nvPr/>
            </p:nvCxnSpPr>
            <p:spPr>
              <a:xfrm flipH="1" flipV="1">
                <a:off x="6673714" y="3045306"/>
                <a:ext cx="762896" cy="169125"/>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50" name="Straight Connector 149"/>
              <p:cNvCxnSpPr>
                <a:stCxn id="26" idx="6"/>
              </p:cNvCxnSpPr>
              <p:nvPr/>
            </p:nvCxnSpPr>
            <p:spPr>
              <a:xfrm flipV="1">
                <a:off x="5678725" y="3032317"/>
                <a:ext cx="922185" cy="182114"/>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flipV="1">
                <a:off x="6277606" y="3067196"/>
                <a:ext cx="323304" cy="351238"/>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flipH="1" flipV="1">
                <a:off x="6673714" y="3054206"/>
                <a:ext cx="275310" cy="364228"/>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62" name="Straight Connector 161"/>
              <p:cNvCxnSpPr>
                <a:stCxn id="25" idx="2"/>
                <a:endCxn id="24" idx="6"/>
              </p:cNvCxnSpPr>
              <p:nvPr/>
            </p:nvCxnSpPr>
            <p:spPr>
              <a:xfrm flipH="1">
                <a:off x="6514795" y="3577474"/>
                <a:ext cx="250398" cy="0"/>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flipH="1" flipV="1">
                <a:off x="7118629" y="3609986"/>
                <a:ext cx="312840" cy="267255"/>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a:xfrm flipH="1" flipV="1">
                <a:off x="5343016" y="3236320"/>
                <a:ext cx="246725" cy="640922"/>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flipV="1">
                <a:off x="7636348" y="3236320"/>
                <a:ext cx="177965" cy="637778"/>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82" name="Straight Connector 181"/>
              <p:cNvCxnSpPr/>
              <p:nvPr/>
            </p:nvCxnSpPr>
            <p:spPr>
              <a:xfrm flipV="1">
                <a:off x="7361309" y="4056456"/>
                <a:ext cx="186206" cy="312104"/>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flipV="1">
                <a:off x="6782995" y="3609986"/>
                <a:ext cx="335634" cy="380149"/>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88" name="Straight Connector 187"/>
              <p:cNvCxnSpPr/>
              <p:nvPr/>
            </p:nvCxnSpPr>
            <p:spPr>
              <a:xfrm flipH="1" flipV="1">
                <a:off x="6204532" y="3615541"/>
                <a:ext cx="269818" cy="350344"/>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91" name="Straight Connector 190"/>
              <p:cNvCxnSpPr>
                <a:stCxn id="27" idx="3"/>
              </p:cNvCxnSpPr>
              <p:nvPr/>
            </p:nvCxnSpPr>
            <p:spPr>
              <a:xfrm flipH="1">
                <a:off x="7211807" y="3343205"/>
                <a:ext cx="323130" cy="206610"/>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flipH="1" flipV="1">
                <a:off x="5358019" y="3236320"/>
                <a:ext cx="543242" cy="274715"/>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20" name="Oval 19"/>
              <p:cNvSpPr/>
              <p:nvPr/>
            </p:nvSpPr>
            <p:spPr>
              <a:xfrm>
                <a:off x="5343016" y="3860297"/>
                <a:ext cx="671417" cy="364228"/>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tIns="0" rIns="0" bIns="12192" rtlCol="0" anchor="ctr" anchorCtr="1"/>
              <a:lstStyle/>
              <a:p>
                <a:pPr algn="ctr">
                  <a:lnSpc>
                    <a:spcPct val="90000"/>
                  </a:lnSpc>
                </a:pPr>
                <a:r>
                  <a:rPr lang="zh-CN" altLang="en-US" sz="1100" dirty="0">
                    <a:latin typeface="微软雅黑" panose="020B0503020204020204" pitchFamily="34" charset="-122"/>
                    <a:ea typeface="微软雅黑" panose="020B0503020204020204" pitchFamily="34" charset="-122"/>
                  </a:rPr>
                  <a:t>光纤链路</a:t>
                </a:r>
                <a:endParaRPr lang="en-US" sz="1100" dirty="0">
                  <a:latin typeface="微软雅黑" panose="020B0503020204020204" pitchFamily="34" charset="-122"/>
                  <a:ea typeface="微软雅黑" panose="020B0503020204020204" pitchFamily="34" charset="-122"/>
                </a:endParaRPr>
              </a:p>
            </p:txBody>
          </p:sp>
          <p:sp>
            <p:nvSpPr>
              <p:cNvPr id="21" name="Oval 20"/>
              <p:cNvSpPr/>
              <p:nvPr/>
            </p:nvSpPr>
            <p:spPr>
              <a:xfrm>
                <a:off x="6265201" y="3927818"/>
                <a:ext cx="671417" cy="364228"/>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tIns="0" rIns="0" bIns="12192" rtlCol="0" anchor="ctr" anchorCtr="1"/>
              <a:lstStyle/>
              <a:p>
                <a:pPr algn="ctr">
                  <a:lnSpc>
                    <a:spcPct val="90000"/>
                  </a:lnSpc>
                </a:pPr>
                <a:r>
                  <a:rPr lang="zh-CN" altLang="en-US" sz="1100" dirty="0">
                    <a:latin typeface="微软雅黑" panose="020B0503020204020204" pitchFamily="34" charset="-122"/>
                    <a:ea typeface="微软雅黑" panose="020B0503020204020204" pitchFamily="34" charset="-122"/>
                  </a:rPr>
                  <a:t>光纤链路</a:t>
                </a:r>
                <a:endParaRPr lang="en-US" sz="1100" dirty="0">
                  <a:latin typeface="微软雅黑" panose="020B0503020204020204" pitchFamily="34" charset="-122"/>
                  <a:ea typeface="微软雅黑" panose="020B0503020204020204" pitchFamily="34" charset="-122"/>
                </a:endParaRPr>
              </a:p>
            </p:txBody>
          </p:sp>
          <p:sp>
            <p:nvSpPr>
              <p:cNvPr id="22" name="Oval 21"/>
              <p:cNvSpPr/>
              <p:nvPr/>
            </p:nvSpPr>
            <p:spPr>
              <a:xfrm>
                <a:off x="7211807" y="3864345"/>
                <a:ext cx="671417" cy="364228"/>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tIns="0" rIns="0" bIns="12192" rtlCol="0" anchor="ctr" anchorCtr="1"/>
              <a:lstStyle/>
              <a:p>
                <a:pPr algn="ctr">
                  <a:lnSpc>
                    <a:spcPct val="90000"/>
                  </a:lnSpc>
                </a:pPr>
                <a:r>
                  <a:rPr lang="zh-CN" altLang="en-US" sz="1100" dirty="0">
                    <a:latin typeface="微软雅黑" panose="020B0503020204020204" pitchFamily="34" charset="-122"/>
                    <a:ea typeface="微软雅黑" panose="020B0503020204020204" pitchFamily="34" charset="-122"/>
                  </a:rPr>
                  <a:t>光纤链路</a:t>
                </a:r>
                <a:endParaRPr lang="en-US" sz="1100" dirty="0">
                  <a:latin typeface="微软雅黑" panose="020B0503020204020204" pitchFamily="34" charset="-122"/>
                  <a:ea typeface="微软雅黑" panose="020B0503020204020204" pitchFamily="34" charset="-122"/>
                </a:endParaRPr>
              </a:p>
            </p:txBody>
          </p:sp>
          <p:sp>
            <p:nvSpPr>
              <p:cNvPr id="23" name="Oval 22"/>
              <p:cNvSpPr/>
              <p:nvPr/>
            </p:nvSpPr>
            <p:spPr>
              <a:xfrm>
                <a:off x="6876098" y="4352381"/>
                <a:ext cx="671417" cy="364228"/>
              </a:xfrm>
              <a:prstGeom prst="ellipse">
                <a:avLst/>
              </a:prstGeom>
              <a:solidFill>
                <a:schemeClr val="accent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tIns="0" rIns="0" bIns="12192" rtlCol="0" anchor="ctr" anchorCtr="1"/>
              <a:lstStyle/>
              <a:p>
                <a:pPr algn="ctr">
                  <a:lnSpc>
                    <a:spcPct val="90000"/>
                  </a:lnSpc>
                </a:pPr>
                <a:r>
                  <a:rPr lang="zh-CN" altLang="en-US" sz="1100" dirty="0">
                    <a:latin typeface="微软雅黑" panose="020B0503020204020204" pitchFamily="34" charset="-122"/>
                    <a:ea typeface="微软雅黑" panose="020B0503020204020204" pitchFamily="34" charset="-122"/>
                  </a:rPr>
                  <a:t>海底电缆</a:t>
                </a:r>
                <a:endParaRPr lang="en-US" sz="1100" dirty="0">
                  <a:latin typeface="微软雅黑" panose="020B0503020204020204" pitchFamily="34" charset="-122"/>
                  <a:ea typeface="微软雅黑" panose="020B0503020204020204" pitchFamily="34" charset="-122"/>
                </a:endParaRPr>
              </a:p>
            </p:txBody>
          </p:sp>
          <p:sp>
            <p:nvSpPr>
              <p:cNvPr id="24" name="Oval 23"/>
              <p:cNvSpPr/>
              <p:nvPr/>
            </p:nvSpPr>
            <p:spPr>
              <a:xfrm>
                <a:off x="5843378" y="3395360"/>
                <a:ext cx="671417" cy="364228"/>
              </a:xfrm>
              <a:prstGeom prst="ellipse">
                <a:avLst/>
              </a:prstGeom>
              <a:solidFill>
                <a:schemeClr val="accent6"/>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tIns="0" rIns="0" bIns="12192" rtlCol="0" anchor="ctr" anchorCtr="1"/>
              <a:lstStyle/>
              <a:p>
                <a:pPr algn="ctr">
                  <a:lnSpc>
                    <a:spcPct val="90000"/>
                  </a:lnSpc>
                </a:pPr>
                <a:r>
                  <a:rPr lang="zh-CN" altLang="en-US" sz="1100" dirty="0" smtClean="0">
                    <a:latin typeface="微软雅黑" panose="020B0503020204020204" pitchFamily="34" charset="-122"/>
                    <a:ea typeface="微软雅黑" panose="020B0503020204020204" pitchFamily="34" charset="-122"/>
                  </a:rPr>
                  <a:t>交换机</a:t>
                </a:r>
                <a:endParaRPr lang="en-US" sz="1100" dirty="0">
                  <a:latin typeface="微软雅黑" panose="020B0503020204020204" pitchFamily="34" charset="-122"/>
                  <a:ea typeface="微软雅黑" panose="020B0503020204020204" pitchFamily="34" charset="-122"/>
                </a:endParaRPr>
              </a:p>
            </p:txBody>
          </p:sp>
          <p:sp>
            <p:nvSpPr>
              <p:cNvPr id="25" name="Oval 24"/>
              <p:cNvSpPr/>
              <p:nvPr/>
            </p:nvSpPr>
            <p:spPr>
              <a:xfrm>
                <a:off x="6765193" y="3395360"/>
                <a:ext cx="671417" cy="364228"/>
              </a:xfrm>
              <a:prstGeom prst="ellipse">
                <a:avLst/>
              </a:prstGeom>
              <a:solidFill>
                <a:schemeClr val="accent6"/>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tIns="0" rIns="0" bIns="12192" rtlCol="0" anchor="ctr" anchorCtr="1"/>
              <a:lstStyle/>
              <a:p>
                <a:pPr algn="ctr">
                  <a:lnSpc>
                    <a:spcPct val="90000"/>
                  </a:lnSpc>
                </a:pPr>
                <a:r>
                  <a:rPr lang="zh-CN" altLang="en-US" sz="1100" dirty="0" smtClean="0">
                    <a:latin typeface="微软雅黑" panose="020B0503020204020204" pitchFamily="34" charset="-122"/>
                    <a:ea typeface="微软雅黑" panose="020B0503020204020204" pitchFamily="34" charset="-122"/>
                  </a:rPr>
                  <a:t>交换机</a:t>
                </a:r>
                <a:endParaRPr lang="en-US" sz="1100" dirty="0">
                  <a:latin typeface="微软雅黑" panose="020B0503020204020204" pitchFamily="34" charset="-122"/>
                  <a:ea typeface="微软雅黑" panose="020B0503020204020204" pitchFamily="34" charset="-122"/>
                </a:endParaRPr>
              </a:p>
            </p:txBody>
          </p:sp>
          <p:sp>
            <p:nvSpPr>
              <p:cNvPr id="26" name="Oval 25"/>
              <p:cNvSpPr/>
              <p:nvPr/>
            </p:nvSpPr>
            <p:spPr>
              <a:xfrm>
                <a:off x="5007308" y="3032317"/>
                <a:ext cx="671417" cy="364228"/>
              </a:xfrm>
              <a:prstGeom prst="ellipse">
                <a:avLst/>
              </a:prstGeom>
              <a:solidFill>
                <a:schemeClr val="accent5">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tIns="0" rIns="0" bIns="12192" rtlCol="0" anchor="ctr" anchorCtr="1"/>
              <a:lstStyle/>
              <a:p>
                <a:pPr algn="ctr">
                  <a:lnSpc>
                    <a:spcPct val="90000"/>
                  </a:lnSpc>
                </a:pPr>
                <a:r>
                  <a:rPr lang="zh-CN" altLang="en-US" sz="1100" dirty="0" smtClean="0">
                    <a:latin typeface="微软雅黑" panose="020B0503020204020204" pitchFamily="34" charset="-122"/>
                    <a:ea typeface="微软雅黑" panose="020B0503020204020204" pitchFamily="34" charset="-122"/>
                  </a:rPr>
                  <a:t>路由器</a:t>
                </a:r>
                <a:endParaRPr lang="en-US" sz="1100" dirty="0">
                  <a:latin typeface="微软雅黑" panose="020B0503020204020204" pitchFamily="34" charset="-122"/>
                  <a:ea typeface="微软雅黑" panose="020B0503020204020204" pitchFamily="34" charset="-122"/>
                </a:endParaRPr>
              </a:p>
            </p:txBody>
          </p:sp>
          <p:sp>
            <p:nvSpPr>
              <p:cNvPr id="27" name="Oval 26"/>
              <p:cNvSpPr/>
              <p:nvPr/>
            </p:nvSpPr>
            <p:spPr>
              <a:xfrm>
                <a:off x="7436610" y="3032317"/>
                <a:ext cx="671417" cy="364228"/>
              </a:xfrm>
              <a:prstGeom prst="ellipse">
                <a:avLst/>
              </a:prstGeom>
              <a:solidFill>
                <a:schemeClr val="accent5">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tIns="0" rIns="0" bIns="12192" rtlCol="0" anchor="ctr" anchorCtr="1"/>
              <a:lstStyle/>
              <a:p>
                <a:pPr algn="ctr">
                  <a:lnSpc>
                    <a:spcPct val="90000"/>
                  </a:lnSpc>
                </a:pPr>
                <a:r>
                  <a:rPr lang="zh-CN" altLang="en-US" sz="1100" dirty="0" smtClean="0">
                    <a:latin typeface="微软雅黑" panose="020B0503020204020204" pitchFamily="34" charset="-122"/>
                    <a:ea typeface="微软雅黑" panose="020B0503020204020204" pitchFamily="34" charset="-122"/>
                  </a:rPr>
                  <a:t>路由器</a:t>
                </a:r>
                <a:endParaRPr lang="en-US" sz="1100" dirty="0">
                  <a:latin typeface="微软雅黑" panose="020B0503020204020204" pitchFamily="34" charset="-122"/>
                  <a:ea typeface="微软雅黑" panose="020B0503020204020204" pitchFamily="34" charset="-122"/>
                </a:endParaRPr>
              </a:p>
            </p:txBody>
          </p:sp>
          <p:sp>
            <p:nvSpPr>
              <p:cNvPr id="19" name="Oval 18"/>
              <p:cNvSpPr/>
              <p:nvPr/>
            </p:nvSpPr>
            <p:spPr>
              <a:xfrm>
                <a:off x="6277606" y="2850203"/>
                <a:ext cx="671417" cy="364228"/>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tIns="0" rIns="0" bIns="12192" rtlCol="0" anchor="ctr" anchorCtr="1"/>
              <a:lstStyle/>
              <a:p>
                <a:pPr algn="ctr">
                  <a:lnSpc>
                    <a:spcPct val="90000"/>
                  </a:lnSpc>
                </a:pPr>
                <a:r>
                  <a:rPr lang="zh-CN" altLang="en-US" sz="1100" dirty="0" smtClean="0">
                    <a:latin typeface="微软雅黑" panose="020B0503020204020204" pitchFamily="34" charset="-122"/>
                    <a:ea typeface="微软雅黑" panose="020B0503020204020204" pitchFamily="34" charset="-122"/>
                  </a:rPr>
                  <a:t>服务</a:t>
                </a:r>
                <a:endParaRPr lang="en-US" sz="1100" dirty="0">
                  <a:latin typeface="微软雅黑" panose="020B0503020204020204" pitchFamily="34" charset="-122"/>
                  <a:ea typeface="微软雅黑" panose="020B0503020204020204" pitchFamily="34" charset="-122"/>
                </a:endParaRPr>
              </a:p>
            </p:txBody>
          </p:sp>
        </p:grpSp>
        <p:sp>
          <p:nvSpPr>
            <p:cNvPr id="201" name="TextBox 200"/>
            <p:cNvSpPr txBox="1"/>
            <p:nvPr/>
          </p:nvSpPr>
          <p:spPr>
            <a:xfrm>
              <a:off x="405225" y="1311295"/>
              <a:ext cx="1800000" cy="385397"/>
            </a:xfrm>
            <a:prstGeom prst="rect">
              <a:avLst/>
            </a:prstGeom>
            <a:solidFill>
              <a:schemeClr val="bg1">
                <a:lumMod val="85000"/>
              </a:schemeClr>
            </a:solidFill>
          </p:spPr>
          <p:txBody>
            <a:bodyPr wrap="square" rtlCol="0">
              <a:spAutoFit/>
            </a:bodyPr>
            <a:lstStyle/>
            <a:p>
              <a:pPr algn="ctr">
                <a:lnSpc>
                  <a:spcPct val="90000"/>
                </a:lnSpc>
              </a:pPr>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rPr>
                <a:t>组织架构</a:t>
              </a:r>
              <a:endParaRPr 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2" name="TextBox 201"/>
            <p:cNvSpPr txBox="1"/>
            <p:nvPr/>
          </p:nvSpPr>
          <p:spPr>
            <a:xfrm>
              <a:off x="405225" y="4154716"/>
              <a:ext cx="1800000" cy="385397"/>
            </a:xfrm>
            <a:prstGeom prst="rect">
              <a:avLst/>
            </a:prstGeom>
            <a:solidFill>
              <a:schemeClr val="bg1">
                <a:lumMod val="85000"/>
              </a:schemeClr>
            </a:solidFill>
          </p:spPr>
          <p:txBody>
            <a:bodyPr wrap="square" rtlCol="0">
              <a:spAutoFit/>
            </a:bodyPr>
            <a:lstStyle/>
            <a:p>
              <a:pPr algn="ctr">
                <a:lnSpc>
                  <a:spcPct val="90000"/>
                </a:lnSpc>
              </a:pPr>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rPr>
                <a:t>产品订购</a:t>
              </a:r>
              <a:endParaRPr 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3" name="TextBox 202"/>
            <p:cNvSpPr txBox="1"/>
            <p:nvPr/>
          </p:nvSpPr>
          <p:spPr>
            <a:xfrm>
              <a:off x="5449142" y="4147448"/>
              <a:ext cx="1800000" cy="385397"/>
            </a:xfrm>
            <a:prstGeom prst="rect">
              <a:avLst/>
            </a:prstGeom>
            <a:solidFill>
              <a:schemeClr val="bg1">
                <a:lumMod val="85000"/>
              </a:schemeClr>
            </a:solidFill>
          </p:spPr>
          <p:txBody>
            <a:bodyPr wrap="square" rtlCol="0">
              <a:spAutoFit/>
            </a:bodyPr>
            <a:lstStyle/>
            <a:p>
              <a:pPr algn="ctr">
                <a:lnSpc>
                  <a:spcPct val="90000"/>
                </a:lnSpc>
              </a:pPr>
              <a:r>
                <a:rPr lang="en-US" altLang="zh-CN" b="1" dirty="0" smtClean="0">
                  <a:solidFill>
                    <a:schemeClr val="tx1">
                      <a:lumMod val="75000"/>
                      <a:lumOff val="25000"/>
                    </a:schemeClr>
                  </a:solidFill>
                  <a:latin typeface="微软雅黑" panose="020B0503020204020204" pitchFamily="34" charset="-122"/>
                  <a:ea typeface="微软雅黑" panose="020B0503020204020204" pitchFamily="34" charset="-122"/>
                </a:rPr>
                <a:t>IT</a:t>
              </a:r>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rPr>
                <a:t>网络</a:t>
              </a:r>
              <a:endParaRPr lang="en-US" altLang="zh-CN" b="1"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208" name="Picture 207" descr="Social Networ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3701" y="1877086"/>
              <a:ext cx="2563359" cy="1975836"/>
            </a:xfrm>
            <a:prstGeom prst="rect">
              <a:avLst/>
            </a:prstGeom>
            <a:effectLst>
              <a:outerShdw blurRad="50800" dist="38100" dir="2700000" algn="tl" rotWithShape="0">
                <a:prstClr val="black">
                  <a:alpha val="40000"/>
                </a:prstClr>
              </a:outerShdw>
            </a:effectLst>
          </p:spPr>
        </p:pic>
        <p:sp>
          <p:nvSpPr>
            <p:cNvPr id="211" name="TextBox 210"/>
            <p:cNvSpPr txBox="1"/>
            <p:nvPr/>
          </p:nvSpPr>
          <p:spPr>
            <a:xfrm>
              <a:off x="5456864" y="1311295"/>
              <a:ext cx="1800000" cy="385397"/>
            </a:xfrm>
            <a:prstGeom prst="rect">
              <a:avLst/>
            </a:prstGeom>
            <a:solidFill>
              <a:schemeClr val="bg1">
                <a:lumMod val="85000"/>
              </a:schemeClr>
            </a:solidFill>
          </p:spPr>
          <p:txBody>
            <a:bodyPr wrap="square" rtlCol="0">
              <a:spAutoFit/>
            </a:bodyPr>
            <a:lstStyle/>
            <a:p>
              <a:pPr algn="ctr">
                <a:lnSpc>
                  <a:spcPct val="90000"/>
                </a:lnSpc>
              </a:pPr>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rPr>
                <a:t>社交网络</a:t>
              </a:r>
              <a:endParaRPr 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5" name="Title 1"/>
          <p:cNvSpPr txBox="1">
            <a:spLocks/>
          </p:cNvSpPr>
          <p:nvPr/>
        </p:nvSpPr>
        <p:spPr>
          <a:xfrm>
            <a:off x="0" y="1221910"/>
            <a:ext cx="1737794" cy="405958"/>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1800" b="1" dirty="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主数据管理</a:t>
            </a:r>
          </a:p>
        </p:txBody>
      </p:sp>
    </p:spTree>
    <p:extLst>
      <p:ext uri="{BB962C8B-B14F-4D97-AF65-F5344CB8AC3E}">
        <p14:creationId xmlns:p14="http://schemas.microsoft.com/office/powerpoint/2010/main" val="2895507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998267" y="2329264"/>
            <a:ext cx="5707380" cy="3642836"/>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8334375" y="2480528"/>
            <a:ext cx="3857625" cy="523220"/>
          </a:xfrm>
          <a:prstGeom prst="rect">
            <a:avLst/>
          </a:prstGeom>
          <a:solidFill>
            <a:schemeClr val="bg1"/>
          </a:solidFill>
        </p:spPr>
        <p:txBody>
          <a:bodyPr wrap="square">
            <a:spAutoFit/>
          </a:bodyPr>
          <a:lstStyle/>
          <a:p>
            <a:r>
              <a:rPr lang="en-US" sz="1400" b="1" dirty="0" smtClean="0">
                <a:ln w="0"/>
                <a:solidFill>
                  <a:schemeClr val="accent6"/>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4 </a:t>
            </a:r>
            <a:r>
              <a:rPr lang="zh-CN" altLang="en-US" sz="1400" b="1" dirty="0" smtClean="0">
                <a:ln w="0"/>
                <a:solidFill>
                  <a:schemeClr val="accent6"/>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个合成身份的诈骗环</a:t>
            </a:r>
            <a:r>
              <a:rPr lang="en-US" sz="1400" b="1" dirty="0" smtClean="0">
                <a:ln w="0"/>
                <a:solidFill>
                  <a:schemeClr val="accent6"/>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a:t>
            </a:r>
          </a:p>
          <a:p>
            <a:r>
              <a:rPr lang="zh-CN" altLang="en-US" sz="1400" b="1" dirty="0" smtClean="0">
                <a:ln w="0"/>
                <a:solidFill>
                  <a:schemeClr val="accent6"/>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每个身份有 </a:t>
            </a:r>
            <a:r>
              <a:rPr lang="en-US" sz="1400" b="1" dirty="0" smtClean="0">
                <a:ln w="0"/>
                <a:solidFill>
                  <a:schemeClr val="accent6"/>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4-5 </a:t>
            </a:r>
            <a:r>
              <a:rPr lang="zh-CN" altLang="en-US" sz="1400" b="1" dirty="0" smtClean="0">
                <a:ln w="0"/>
                <a:solidFill>
                  <a:schemeClr val="accent6"/>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账号</a:t>
            </a:r>
            <a:r>
              <a:rPr lang="en-US" sz="1400" b="1" dirty="0" smtClean="0">
                <a:ln w="0"/>
                <a:solidFill>
                  <a:schemeClr val="accent6"/>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 </a:t>
            </a:r>
            <a:r>
              <a:rPr lang="zh-CN" altLang="en-US" sz="1400" b="1" dirty="0" smtClean="0">
                <a:ln w="0"/>
                <a:solidFill>
                  <a:schemeClr val="accent6"/>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总共</a:t>
            </a:r>
            <a:r>
              <a:rPr lang="en-US" sz="1400" b="1" dirty="0" smtClean="0">
                <a:ln w="0"/>
                <a:solidFill>
                  <a:schemeClr val="accent6"/>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 </a:t>
            </a:r>
            <a:r>
              <a:rPr lang="en-US" sz="1400" b="1" dirty="0">
                <a:ln w="0"/>
                <a:solidFill>
                  <a:schemeClr val="accent6"/>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18 </a:t>
            </a:r>
            <a:r>
              <a:rPr lang="zh-CN" altLang="en-US" sz="1400" b="1" dirty="0" smtClean="0">
                <a:ln w="0"/>
                <a:solidFill>
                  <a:schemeClr val="accent6"/>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个账号</a:t>
            </a:r>
            <a:r>
              <a:rPr lang="en-US" sz="1400" b="1" dirty="0" smtClean="0">
                <a:ln w="0"/>
                <a:solidFill>
                  <a:schemeClr val="accent6"/>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 </a:t>
            </a:r>
            <a:endParaRPr lang="en-US" sz="1400" b="1" dirty="0">
              <a:ln w="0"/>
              <a:solidFill>
                <a:schemeClr val="accent6"/>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3" name="矩形 2"/>
          <p:cNvSpPr/>
          <p:nvPr/>
        </p:nvSpPr>
        <p:spPr>
          <a:xfrm>
            <a:off x="7579627" y="5692238"/>
            <a:ext cx="4398563" cy="307777"/>
          </a:xfrm>
          <a:prstGeom prst="rect">
            <a:avLst/>
          </a:prstGeom>
        </p:spPr>
        <p:txBody>
          <a:bodyPr wrap="square">
            <a:spAutoFit/>
          </a:bodyPr>
          <a:lstStyle/>
          <a:p>
            <a:r>
              <a:rPr lang="zh-CN" altLang="en-US" sz="1400" b="1" dirty="0">
                <a:solidFill>
                  <a:schemeClr val="accent6"/>
                </a:solidFill>
                <a:latin typeface="微软雅黑" panose="020B0503020204020204" pitchFamily="34" charset="-122"/>
                <a:ea typeface="微软雅黑" panose="020B0503020204020204" pitchFamily="34" charset="-122"/>
              </a:rPr>
              <a:t>假定每个账号平均贷款</a:t>
            </a:r>
            <a:r>
              <a:rPr lang="en-US" altLang="zh-CN" sz="1400" b="1" dirty="0">
                <a:solidFill>
                  <a:schemeClr val="accent6"/>
                </a:solidFill>
                <a:latin typeface="微软雅黑" panose="020B0503020204020204" pitchFamily="34" charset="-122"/>
                <a:ea typeface="微软雅黑" panose="020B0503020204020204" pitchFamily="34" charset="-122"/>
              </a:rPr>
              <a:t> $4K, </a:t>
            </a:r>
            <a:r>
              <a:rPr lang="zh-CN" altLang="en-US" sz="1400" b="1" dirty="0">
                <a:solidFill>
                  <a:schemeClr val="accent6"/>
                </a:solidFill>
                <a:latin typeface="微软雅黑" panose="020B0503020204020204" pitchFamily="34" charset="-122"/>
                <a:ea typeface="微软雅黑" panose="020B0503020204020204" pitchFamily="34" charset="-122"/>
              </a:rPr>
              <a:t>银行的损失则高达</a:t>
            </a:r>
            <a:r>
              <a:rPr lang="en-US" altLang="zh-CN" sz="1400" b="1" dirty="0">
                <a:solidFill>
                  <a:schemeClr val="accent6"/>
                </a:solidFill>
                <a:latin typeface="微软雅黑" panose="020B0503020204020204" pitchFamily="34" charset="-122"/>
                <a:ea typeface="微软雅黑" panose="020B0503020204020204" pitchFamily="34" charset="-122"/>
              </a:rPr>
              <a:t> $</a:t>
            </a:r>
            <a:r>
              <a:rPr lang="en-US" altLang="zh-CN" sz="1400" b="1" dirty="0" smtClean="0">
                <a:solidFill>
                  <a:schemeClr val="accent6"/>
                </a:solidFill>
                <a:latin typeface="微软雅黑" panose="020B0503020204020204" pitchFamily="34" charset="-122"/>
                <a:ea typeface="微软雅黑" panose="020B0503020204020204" pitchFamily="34" charset="-122"/>
              </a:rPr>
              <a:t>72K</a:t>
            </a:r>
            <a:endParaRPr lang="es-ES_tradnl" altLang="zh-CN" sz="1400" b="1" dirty="0">
              <a:solidFill>
                <a:schemeClr val="accent6"/>
              </a:solidFill>
              <a:latin typeface="微软雅黑" panose="020B0503020204020204" pitchFamily="34" charset="-122"/>
              <a:ea typeface="微软雅黑" panose="020B0503020204020204" pitchFamily="34" charset="-122"/>
            </a:endParaRPr>
          </a:p>
        </p:txBody>
      </p:sp>
      <p:sp>
        <p:nvSpPr>
          <p:cNvPr id="8" name="Freeform 724"/>
          <p:cNvSpPr>
            <a:spLocks noEditPoints="1"/>
          </p:cNvSpPr>
          <p:nvPr/>
        </p:nvSpPr>
        <p:spPr bwMode="auto">
          <a:xfrm>
            <a:off x="9778909" y="4134561"/>
            <a:ext cx="254313" cy="359133"/>
          </a:xfrm>
          <a:custGeom>
            <a:avLst/>
            <a:gdLst>
              <a:gd name="T0" fmla="*/ 109 w 109"/>
              <a:gd name="T1" fmla="*/ 82 h 154"/>
              <a:gd name="T2" fmla="*/ 71 w 109"/>
              <a:gd name="T3" fmla="*/ 29 h 154"/>
              <a:gd name="T4" fmla="*/ 89 w 109"/>
              <a:gd name="T5" fmla="*/ 11 h 154"/>
              <a:gd name="T6" fmla="*/ 90 w 109"/>
              <a:gd name="T7" fmla="*/ 4 h 154"/>
              <a:gd name="T8" fmla="*/ 84 w 109"/>
              <a:gd name="T9" fmla="*/ 0 h 154"/>
              <a:gd name="T10" fmla="*/ 24 w 109"/>
              <a:gd name="T11" fmla="*/ 0 h 154"/>
              <a:gd name="T12" fmla="*/ 18 w 109"/>
              <a:gd name="T13" fmla="*/ 4 h 154"/>
              <a:gd name="T14" fmla="*/ 20 w 109"/>
              <a:gd name="T15" fmla="*/ 11 h 154"/>
              <a:gd name="T16" fmla="*/ 38 w 109"/>
              <a:gd name="T17" fmla="*/ 29 h 154"/>
              <a:gd name="T18" fmla="*/ 0 w 109"/>
              <a:gd name="T19" fmla="*/ 82 h 154"/>
              <a:gd name="T20" fmla="*/ 0 w 109"/>
              <a:gd name="T21" fmla="*/ 83 h 154"/>
              <a:gd name="T22" fmla="*/ 0 w 109"/>
              <a:gd name="T23" fmla="*/ 85 h 154"/>
              <a:gd name="T24" fmla="*/ 0 w 109"/>
              <a:gd name="T25" fmla="*/ 132 h 154"/>
              <a:gd name="T26" fmla="*/ 22 w 109"/>
              <a:gd name="T27" fmla="*/ 154 h 154"/>
              <a:gd name="T28" fmla="*/ 87 w 109"/>
              <a:gd name="T29" fmla="*/ 154 h 154"/>
              <a:gd name="T30" fmla="*/ 109 w 109"/>
              <a:gd name="T31" fmla="*/ 132 h 154"/>
              <a:gd name="T32" fmla="*/ 109 w 109"/>
              <a:gd name="T33" fmla="*/ 85 h 154"/>
              <a:gd name="T34" fmla="*/ 109 w 109"/>
              <a:gd name="T35" fmla="*/ 83 h 154"/>
              <a:gd name="T36" fmla="*/ 109 w 109"/>
              <a:gd name="T37" fmla="*/ 82 h 154"/>
              <a:gd name="T38" fmla="*/ 59 w 109"/>
              <a:gd name="T39" fmla="*/ 123 h 154"/>
              <a:gd name="T40" fmla="*/ 59 w 109"/>
              <a:gd name="T41" fmla="*/ 134 h 154"/>
              <a:gd name="T42" fmla="*/ 49 w 109"/>
              <a:gd name="T43" fmla="*/ 134 h 154"/>
              <a:gd name="T44" fmla="*/ 49 w 109"/>
              <a:gd name="T45" fmla="*/ 124 h 154"/>
              <a:gd name="T46" fmla="*/ 32 w 109"/>
              <a:gd name="T47" fmla="*/ 120 h 154"/>
              <a:gd name="T48" fmla="*/ 35 w 109"/>
              <a:gd name="T49" fmla="*/ 108 h 154"/>
              <a:gd name="T50" fmla="*/ 52 w 109"/>
              <a:gd name="T51" fmla="*/ 113 h 154"/>
              <a:gd name="T52" fmla="*/ 61 w 109"/>
              <a:gd name="T53" fmla="*/ 106 h 154"/>
              <a:gd name="T54" fmla="*/ 51 w 109"/>
              <a:gd name="T55" fmla="*/ 98 h 154"/>
              <a:gd name="T56" fmla="*/ 33 w 109"/>
              <a:gd name="T57" fmla="*/ 80 h 154"/>
              <a:gd name="T58" fmla="*/ 50 w 109"/>
              <a:gd name="T59" fmla="*/ 62 h 154"/>
              <a:gd name="T60" fmla="*/ 50 w 109"/>
              <a:gd name="T61" fmla="*/ 53 h 154"/>
              <a:gd name="T62" fmla="*/ 59 w 109"/>
              <a:gd name="T63" fmla="*/ 53 h 154"/>
              <a:gd name="T64" fmla="*/ 59 w 109"/>
              <a:gd name="T65" fmla="*/ 61 h 154"/>
              <a:gd name="T66" fmla="*/ 74 w 109"/>
              <a:gd name="T67" fmla="*/ 65 h 154"/>
              <a:gd name="T68" fmla="*/ 71 w 109"/>
              <a:gd name="T69" fmla="*/ 76 h 154"/>
              <a:gd name="T70" fmla="*/ 57 w 109"/>
              <a:gd name="T71" fmla="*/ 72 h 154"/>
              <a:gd name="T72" fmla="*/ 48 w 109"/>
              <a:gd name="T73" fmla="*/ 78 h 154"/>
              <a:gd name="T74" fmla="*/ 60 w 109"/>
              <a:gd name="T75" fmla="*/ 86 h 154"/>
              <a:gd name="T76" fmla="*/ 77 w 109"/>
              <a:gd name="T77" fmla="*/ 105 h 154"/>
              <a:gd name="T78" fmla="*/ 59 w 109"/>
              <a:gd name="T79" fmla="*/ 12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9" h="154">
                <a:moveTo>
                  <a:pt x="109" y="82"/>
                </a:moveTo>
                <a:cubicBezTo>
                  <a:pt x="109" y="57"/>
                  <a:pt x="93" y="36"/>
                  <a:pt x="71" y="29"/>
                </a:cubicBezTo>
                <a:cubicBezTo>
                  <a:pt x="89" y="11"/>
                  <a:pt x="89" y="11"/>
                  <a:pt x="89" y="11"/>
                </a:cubicBezTo>
                <a:cubicBezTo>
                  <a:pt x="91" y="9"/>
                  <a:pt x="92" y="6"/>
                  <a:pt x="90" y="4"/>
                </a:cubicBezTo>
                <a:cubicBezTo>
                  <a:pt x="89" y="1"/>
                  <a:pt x="87" y="0"/>
                  <a:pt x="84" y="0"/>
                </a:cubicBezTo>
                <a:cubicBezTo>
                  <a:pt x="24" y="0"/>
                  <a:pt x="24" y="0"/>
                  <a:pt x="24" y="0"/>
                </a:cubicBezTo>
                <a:cubicBezTo>
                  <a:pt x="22" y="0"/>
                  <a:pt x="19" y="1"/>
                  <a:pt x="18" y="4"/>
                </a:cubicBezTo>
                <a:cubicBezTo>
                  <a:pt x="17" y="6"/>
                  <a:pt x="18" y="9"/>
                  <a:pt x="20" y="11"/>
                </a:cubicBezTo>
                <a:cubicBezTo>
                  <a:pt x="38" y="29"/>
                  <a:pt x="38" y="29"/>
                  <a:pt x="38" y="29"/>
                </a:cubicBezTo>
                <a:cubicBezTo>
                  <a:pt x="16" y="36"/>
                  <a:pt x="0" y="57"/>
                  <a:pt x="0" y="82"/>
                </a:cubicBezTo>
                <a:cubicBezTo>
                  <a:pt x="0" y="82"/>
                  <a:pt x="0" y="83"/>
                  <a:pt x="0" y="83"/>
                </a:cubicBezTo>
                <a:cubicBezTo>
                  <a:pt x="0" y="84"/>
                  <a:pt x="0" y="84"/>
                  <a:pt x="0" y="85"/>
                </a:cubicBezTo>
                <a:cubicBezTo>
                  <a:pt x="0" y="132"/>
                  <a:pt x="0" y="132"/>
                  <a:pt x="0" y="132"/>
                </a:cubicBezTo>
                <a:cubicBezTo>
                  <a:pt x="0" y="144"/>
                  <a:pt x="9" y="154"/>
                  <a:pt x="22" y="154"/>
                </a:cubicBezTo>
                <a:cubicBezTo>
                  <a:pt x="87" y="154"/>
                  <a:pt x="87" y="154"/>
                  <a:pt x="87" y="154"/>
                </a:cubicBezTo>
                <a:cubicBezTo>
                  <a:pt x="99" y="154"/>
                  <a:pt x="109" y="144"/>
                  <a:pt x="109" y="132"/>
                </a:cubicBezTo>
                <a:cubicBezTo>
                  <a:pt x="109" y="85"/>
                  <a:pt x="109" y="85"/>
                  <a:pt x="109" y="85"/>
                </a:cubicBezTo>
                <a:cubicBezTo>
                  <a:pt x="109" y="84"/>
                  <a:pt x="109" y="84"/>
                  <a:pt x="109" y="83"/>
                </a:cubicBezTo>
                <a:cubicBezTo>
                  <a:pt x="109" y="83"/>
                  <a:pt x="109" y="82"/>
                  <a:pt x="109" y="82"/>
                </a:cubicBezTo>
                <a:close/>
                <a:moveTo>
                  <a:pt x="59" y="123"/>
                </a:moveTo>
                <a:cubicBezTo>
                  <a:pt x="59" y="134"/>
                  <a:pt x="59" y="134"/>
                  <a:pt x="59" y="134"/>
                </a:cubicBezTo>
                <a:cubicBezTo>
                  <a:pt x="49" y="134"/>
                  <a:pt x="49" y="134"/>
                  <a:pt x="49" y="134"/>
                </a:cubicBezTo>
                <a:cubicBezTo>
                  <a:pt x="49" y="124"/>
                  <a:pt x="49" y="124"/>
                  <a:pt x="49" y="124"/>
                </a:cubicBezTo>
                <a:cubicBezTo>
                  <a:pt x="42" y="124"/>
                  <a:pt x="36" y="122"/>
                  <a:pt x="32" y="120"/>
                </a:cubicBezTo>
                <a:cubicBezTo>
                  <a:pt x="35" y="108"/>
                  <a:pt x="35" y="108"/>
                  <a:pt x="35" y="108"/>
                </a:cubicBezTo>
                <a:cubicBezTo>
                  <a:pt x="39" y="111"/>
                  <a:pt x="45" y="113"/>
                  <a:pt x="52" y="113"/>
                </a:cubicBezTo>
                <a:cubicBezTo>
                  <a:pt x="57" y="113"/>
                  <a:pt x="61" y="110"/>
                  <a:pt x="61" y="106"/>
                </a:cubicBezTo>
                <a:cubicBezTo>
                  <a:pt x="61" y="103"/>
                  <a:pt x="58" y="100"/>
                  <a:pt x="51" y="98"/>
                </a:cubicBezTo>
                <a:cubicBezTo>
                  <a:pt x="40" y="94"/>
                  <a:pt x="33" y="89"/>
                  <a:pt x="33" y="80"/>
                </a:cubicBezTo>
                <a:cubicBezTo>
                  <a:pt x="33" y="71"/>
                  <a:pt x="39" y="64"/>
                  <a:pt x="50" y="62"/>
                </a:cubicBezTo>
                <a:cubicBezTo>
                  <a:pt x="50" y="53"/>
                  <a:pt x="50" y="53"/>
                  <a:pt x="50" y="53"/>
                </a:cubicBezTo>
                <a:cubicBezTo>
                  <a:pt x="59" y="53"/>
                  <a:pt x="59" y="53"/>
                  <a:pt x="59" y="53"/>
                </a:cubicBezTo>
                <a:cubicBezTo>
                  <a:pt x="59" y="61"/>
                  <a:pt x="59" y="61"/>
                  <a:pt x="59" y="61"/>
                </a:cubicBezTo>
                <a:cubicBezTo>
                  <a:pt x="66" y="61"/>
                  <a:pt x="70" y="63"/>
                  <a:pt x="74" y="65"/>
                </a:cubicBezTo>
                <a:cubicBezTo>
                  <a:pt x="71" y="76"/>
                  <a:pt x="71" y="76"/>
                  <a:pt x="71" y="76"/>
                </a:cubicBezTo>
                <a:cubicBezTo>
                  <a:pt x="68" y="75"/>
                  <a:pt x="64" y="72"/>
                  <a:pt x="57" y="72"/>
                </a:cubicBezTo>
                <a:cubicBezTo>
                  <a:pt x="50" y="72"/>
                  <a:pt x="48" y="75"/>
                  <a:pt x="48" y="78"/>
                </a:cubicBezTo>
                <a:cubicBezTo>
                  <a:pt x="48" y="81"/>
                  <a:pt x="51" y="83"/>
                  <a:pt x="60" y="86"/>
                </a:cubicBezTo>
                <a:cubicBezTo>
                  <a:pt x="72" y="91"/>
                  <a:pt x="77" y="96"/>
                  <a:pt x="77" y="105"/>
                </a:cubicBezTo>
                <a:cubicBezTo>
                  <a:pt x="77" y="114"/>
                  <a:pt x="70" y="121"/>
                  <a:pt x="59" y="123"/>
                </a:cubicBezTo>
                <a:close/>
              </a:path>
            </a:pathLst>
          </a:custGeom>
          <a:solidFill>
            <a:srgbClr val="C00000"/>
          </a:solidFill>
          <a:ln>
            <a:noFill/>
          </a:ln>
          <a:extLst/>
        </p:spPr>
        <p:txBody>
          <a:bodyPr vert="horz" wrap="square" lIns="68580" tIns="34290" rIns="68580" bIns="34290" numCol="1" anchor="t" anchorCtr="0" compatLnSpc="1">
            <a:prstTxWarp prst="textNoShape">
              <a:avLst/>
            </a:prstTxWarp>
          </a:bodyPr>
          <a:lstStyle/>
          <a:p>
            <a:endParaRPr lang="zh-CN" altLang="en-US" sz="1350">
              <a:solidFill>
                <a:schemeClr val="accent6"/>
              </a:solidFill>
            </a:endParaRPr>
          </a:p>
        </p:txBody>
      </p:sp>
      <p:sp>
        <p:nvSpPr>
          <p:cNvPr id="9" name="文本框 8"/>
          <p:cNvSpPr txBox="1"/>
          <p:nvPr/>
        </p:nvSpPr>
        <p:spPr>
          <a:xfrm>
            <a:off x="10013206" y="4130689"/>
            <a:ext cx="587020" cy="461665"/>
          </a:xfrm>
          <a:prstGeom prst="rect">
            <a:avLst/>
          </a:prstGeom>
          <a:noFill/>
          <a:effectLst/>
        </p:spPr>
        <p:txBody>
          <a:bodyPr wrap="none" rtlCol="0">
            <a:spAutoFit/>
          </a:bodyPr>
          <a:lstStyle/>
          <a:p>
            <a:r>
              <a:rPr kumimoji="1" lang="en-US" altLang="zh-CN" sz="2400" b="1" dirty="0" smtClean="0">
                <a:solidFill>
                  <a:srgbClr val="C00000"/>
                </a:solidFill>
                <a:latin typeface="微软雅黑" panose="020B0503020204020204" pitchFamily="34" charset="-122"/>
                <a:ea typeface="微软雅黑" panose="020B0503020204020204" pitchFamily="34" charset="-122"/>
                <a:cs typeface="Microsoft YaHei" charset="0"/>
              </a:rPr>
              <a:t>4K</a:t>
            </a:r>
            <a:endParaRPr kumimoji="1" lang="zh-CN" altLang="en-US" sz="1200" b="1" dirty="0">
              <a:solidFill>
                <a:srgbClr val="C00000"/>
              </a:solidFill>
              <a:latin typeface="微软雅黑" panose="020B0503020204020204" pitchFamily="34" charset="-122"/>
              <a:ea typeface="微软雅黑" panose="020B0503020204020204" pitchFamily="34" charset="-122"/>
              <a:cs typeface="Microsoft YaHei" charset="0"/>
            </a:endParaRPr>
          </a:p>
        </p:txBody>
      </p:sp>
      <p:sp>
        <p:nvSpPr>
          <p:cNvPr id="10" name="Freeform 724"/>
          <p:cNvSpPr>
            <a:spLocks noEditPoints="1"/>
          </p:cNvSpPr>
          <p:nvPr/>
        </p:nvSpPr>
        <p:spPr bwMode="auto">
          <a:xfrm>
            <a:off x="9778909" y="5010832"/>
            <a:ext cx="254313" cy="359133"/>
          </a:xfrm>
          <a:custGeom>
            <a:avLst/>
            <a:gdLst>
              <a:gd name="T0" fmla="*/ 109 w 109"/>
              <a:gd name="T1" fmla="*/ 82 h 154"/>
              <a:gd name="T2" fmla="*/ 71 w 109"/>
              <a:gd name="T3" fmla="*/ 29 h 154"/>
              <a:gd name="T4" fmla="*/ 89 w 109"/>
              <a:gd name="T5" fmla="*/ 11 h 154"/>
              <a:gd name="T6" fmla="*/ 90 w 109"/>
              <a:gd name="T7" fmla="*/ 4 h 154"/>
              <a:gd name="T8" fmla="*/ 84 w 109"/>
              <a:gd name="T9" fmla="*/ 0 h 154"/>
              <a:gd name="T10" fmla="*/ 24 w 109"/>
              <a:gd name="T11" fmla="*/ 0 h 154"/>
              <a:gd name="T12" fmla="*/ 18 w 109"/>
              <a:gd name="T13" fmla="*/ 4 h 154"/>
              <a:gd name="T14" fmla="*/ 20 w 109"/>
              <a:gd name="T15" fmla="*/ 11 h 154"/>
              <a:gd name="T16" fmla="*/ 38 w 109"/>
              <a:gd name="T17" fmla="*/ 29 h 154"/>
              <a:gd name="T18" fmla="*/ 0 w 109"/>
              <a:gd name="T19" fmla="*/ 82 h 154"/>
              <a:gd name="T20" fmla="*/ 0 w 109"/>
              <a:gd name="T21" fmla="*/ 83 h 154"/>
              <a:gd name="T22" fmla="*/ 0 w 109"/>
              <a:gd name="T23" fmla="*/ 85 h 154"/>
              <a:gd name="T24" fmla="*/ 0 w 109"/>
              <a:gd name="T25" fmla="*/ 132 h 154"/>
              <a:gd name="T26" fmla="*/ 22 w 109"/>
              <a:gd name="T27" fmla="*/ 154 h 154"/>
              <a:gd name="T28" fmla="*/ 87 w 109"/>
              <a:gd name="T29" fmla="*/ 154 h 154"/>
              <a:gd name="T30" fmla="*/ 109 w 109"/>
              <a:gd name="T31" fmla="*/ 132 h 154"/>
              <a:gd name="T32" fmla="*/ 109 w 109"/>
              <a:gd name="T33" fmla="*/ 85 h 154"/>
              <a:gd name="T34" fmla="*/ 109 w 109"/>
              <a:gd name="T35" fmla="*/ 83 h 154"/>
              <a:gd name="T36" fmla="*/ 109 w 109"/>
              <a:gd name="T37" fmla="*/ 82 h 154"/>
              <a:gd name="T38" fmla="*/ 59 w 109"/>
              <a:gd name="T39" fmla="*/ 123 h 154"/>
              <a:gd name="T40" fmla="*/ 59 w 109"/>
              <a:gd name="T41" fmla="*/ 134 h 154"/>
              <a:gd name="T42" fmla="*/ 49 w 109"/>
              <a:gd name="T43" fmla="*/ 134 h 154"/>
              <a:gd name="T44" fmla="*/ 49 w 109"/>
              <a:gd name="T45" fmla="*/ 124 h 154"/>
              <a:gd name="T46" fmla="*/ 32 w 109"/>
              <a:gd name="T47" fmla="*/ 120 h 154"/>
              <a:gd name="T48" fmla="*/ 35 w 109"/>
              <a:gd name="T49" fmla="*/ 108 h 154"/>
              <a:gd name="T50" fmla="*/ 52 w 109"/>
              <a:gd name="T51" fmla="*/ 113 h 154"/>
              <a:gd name="T52" fmla="*/ 61 w 109"/>
              <a:gd name="T53" fmla="*/ 106 h 154"/>
              <a:gd name="T54" fmla="*/ 51 w 109"/>
              <a:gd name="T55" fmla="*/ 98 h 154"/>
              <a:gd name="T56" fmla="*/ 33 w 109"/>
              <a:gd name="T57" fmla="*/ 80 h 154"/>
              <a:gd name="T58" fmla="*/ 50 w 109"/>
              <a:gd name="T59" fmla="*/ 62 h 154"/>
              <a:gd name="T60" fmla="*/ 50 w 109"/>
              <a:gd name="T61" fmla="*/ 53 h 154"/>
              <a:gd name="T62" fmla="*/ 59 w 109"/>
              <a:gd name="T63" fmla="*/ 53 h 154"/>
              <a:gd name="T64" fmla="*/ 59 w 109"/>
              <a:gd name="T65" fmla="*/ 61 h 154"/>
              <a:gd name="T66" fmla="*/ 74 w 109"/>
              <a:gd name="T67" fmla="*/ 65 h 154"/>
              <a:gd name="T68" fmla="*/ 71 w 109"/>
              <a:gd name="T69" fmla="*/ 76 h 154"/>
              <a:gd name="T70" fmla="*/ 57 w 109"/>
              <a:gd name="T71" fmla="*/ 72 h 154"/>
              <a:gd name="T72" fmla="*/ 48 w 109"/>
              <a:gd name="T73" fmla="*/ 78 h 154"/>
              <a:gd name="T74" fmla="*/ 60 w 109"/>
              <a:gd name="T75" fmla="*/ 86 h 154"/>
              <a:gd name="T76" fmla="*/ 77 w 109"/>
              <a:gd name="T77" fmla="*/ 105 h 154"/>
              <a:gd name="T78" fmla="*/ 59 w 109"/>
              <a:gd name="T79" fmla="*/ 12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9" h="154">
                <a:moveTo>
                  <a:pt x="109" y="82"/>
                </a:moveTo>
                <a:cubicBezTo>
                  <a:pt x="109" y="57"/>
                  <a:pt x="93" y="36"/>
                  <a:pt x="71" y="29"/>
                </a:cubicBezTo>
                <a:cubicBezTo>
                  <a:pt x="89" y="11"/>
                  <a:pt x="89" y="11"/>
                  <a:pt x="89" y="11"/>
                </a:cubicBezTo>
                <a:cubicBezTo>
                  <a:pt x="91" y="9"/>
                  <a:pt x="92" y="6"/>
                  <a:pt x="90" y="4"/>
                </a:cubicBezTo>
                <a:cubicBezTo>
                  <a:pt x="89" y="1"/>
                  <a:pt x="87" y="0"/>
                  <a:pt x="84" y="0"/>
                </a:cubicBezTo>
                <a:cubicBezTo>
                  <a:pt x="24" y="0"/>
                  <a:pt x="24" y="0"/>
                  <a:pt x="24" y="0"/>
                </a:cubicBezTo>
                <a:cubicBezTo>
                  <a:pt x="22" y="0"/>
                  <a:pt x="19" y="1"/>
                  <a:pt x="18" y="4"/>
                </a:cubicBezTo>
                <a:cubicBezTo>
                  <a:pt x="17" y="6"/>
                  <a:pt x="18" y="9"/>
                  <a:pt x="20" y="11"/>
                </a:cubicBezTo>
                <a:cubicBezTo>
                  <a:pt x="38" y="29"/>
                  <a:pt x="38" y="29"/>
                  <a:pt x="38" y="29"/>
                </a:cubicBezTo>
                <a:cubicBezTo>
                  <a:pt x="16" y="36"/>
                  <a:pt x="0" y="57"/>
                  <a:pt x="0" y="82"/>
                </a:cubicBezTo>
                <a:cubicBezTo>
                  <a:pt x="0" y="82"/>
                  <a:pt x="0" y="83"/>
                  <a:pt x="0" y="83"/>
                </a:cubicBezTo>
                <a:cubicBezTo>
                  <a:pt x="0" y="84"/>
                  <a:pt x="0" y="84"/>
                  <a:pt x="0" y="85"/>
                </a:cubicBezTo>
                <a:cubicBezTo>
                  <a:pt x="0" y="132"/>
                  <a:pt x="0" y="132"/>
                  <a:pt x="0" y="132"/>
                </a:cubicBezTo>
                <a:cubicBezTo>
                  <a:pt x="0" y="144"/>
                  <a:pt x="9" y="154"/>
                  <a:pt x="22" y="154"/>
                </a:cubicBezTo>
                <a:cubicBezTo>
                  <a:pt x="87" y="154"/>
                  <a:pt x="87" y="154"/>
                  <a:pt x="87" y="154"/>
                </a:cubicBezTo>
                <a:cubicBezTo>
                  <a:pt x="99" y="154"/>
                  <a:pt x="109" y="144"/>
                  <a:pt x="109" y="132"/>
                </a:cubicBezTo>
                <a:cubicBezTo>
                  <a:pt x="109" y="85"/>
                  <a:pt x="109" y="85"/>
                  <a:pt x="109" y="85"/>
                </a:cubicBezTo>
                <a:cubicBezTo>
                  <a:pt x="109" y="84"/>
                  <a:pt x="109" y="84"/>
                  <a:pt x="109" y="83"/>
                </a:cubicBezTo>
                <a:cubicBezTo>
                  <a:pt x="109" y="83"/>
                  <a:pt x="109" y="82"/>
                  <a:pt x="109" y="82"/>
                </a:cubicBezTo>
                <a:close/>
                <a:moveTo>
                  <a:pt x="59" y="123"/>
                </a:moveTo>
                <a:cubicBezTo>
                  <a:pt x="59" y="134"/>
                  <a:pt x="59" y="134"/>
                  <a:pt x="59" y="134"/>
                </a:cubicBezTo>
                <a:cubicBezTo>
                  <a:pt x="49" y="134"/>
                  <a:pt x="49" y="134"/>
                  <a:pt x="49" y="134"/>
                </a:cubicBezTo>
                <a:cubicBezTo>
                  <a:pt x="49" y="124"/>
                  <a:pt x="49" y="124"/>
                  <a:pt x="49" y="124"/>
                </a:cubicBezTo>
                <a:cubicBezTo>
                  <a:pt x="42" y="124"/>
                  <a:pt x="36" y="122"/>
                  <a:pt x="32" y="120"/>
                </a:cubicBezTo>
                <a:cubicBezTo>
                  <a:pt x="35" y="108"/>
                  <a:pt x="35" y="108"/>
                  <a:pt x="35" y="108"/>
                </a:cubicBezTo>
                <a:cubicBezTo>
                  <a:pt x="39" y="111"/>
                  <a:pt x="45" y="113"/>
                  <a:pt x="52" y="113"/>
                </a:cubicBezTo>
                <a:cubicBezTo>
                  <a:pt x="57" y="113"/>
                  <a:pt x="61" y="110"/>
                  <a:pt x="61" y="106"/>
                </a:cubicBezTo>
                <a:cubicBezTo>
                  <a:pt x="61" y="103"/>
                  <a:pt x="58" y="100"/>
                  <a:pt x="51" y="98"/>
                </a:cubicBezTo>
                <a:cubicBezTo>
                  <a:pt x="40" y="94"/>
                  <a:pt x="33" y="89"/>
                  <a:pt x="33" y="80"/>
                </a:cubicBezTo>
                <a:cubicBezTo>
                  <a:pt x="33" y="71"/>
                  <a:pt x="39" y="64"/>
                  <a:pt x="50" y="62"/>
                </a:cubicBezTo>
                <a:cubicBezTo>
                  <a:pt x="50" y="53"/>
                  <a:pt x="50" y="53"/>
                  <a:pt x="50" y="53"/>
                </a:cubicBezTo>
                <a:cubicBezTo>
                  <a:pt x="59" y="53"/>
                  <a:pt x="59" y="53"/>
                  <a:pt x="59" y="53"/>
                </a:cubicBezTo>
                <a:cubicBezTo>
                  <a:pt x="59" y="61"/>
                  <a:pt x="59" y="61"/>
                  <a:pt x="59" y="61"/>
                </a:cubicBezTo>
                <a:cubicBezTo>
                  <a:pt x="66" y="61"/>
                  <a:pt x="70" y="63"/>
                  <a:pt x="74" y="65"/>
                </a:cubicBezTo>
                <a:cubicBezTo>
                  <a:pt x="71" y="76"/>
                  <a:pt x="71" y="76"/>
                  <a:pt x="71" y="76"/>
                </a:cubicBezTo>
                <a:cubicBezTo>
                  <a:pt x="68" y="75"/>
                  <a:pt x="64" y="72"/>
                  <a:pt x="57" y="72"/>
                </a:cubicBezTo>
                <a:cubicBezTo>
                  <a:pt x="50" y="72"/>
                  <a:pt x="48" y="75"/>
                  <a:pt x="48" y="78"/>
                </a:cubicBezTo>
                <a:cubicBezTo>
                  <a:pt x="48" y="81"/>
                  <a:pt x="51" y="83"/>
                  <a:pt x="60" y="86"/>
                </a:cubicBezTo>
                <a:cubicBezTo>
                  <a:pt x="72" y="91"/>
                  <a:pt x="77" y="96"/>
                  <a:pt x="77" y="105"/>
                </a:cubicBezTo>
                <a:cubicBezTo>
                  <a:pt x="77" y="114"/>
                  <a:pt x="70" y="121"/>
                  <a:pt x="59" y="123"/>
                </a:cubicBezTo>
                <a:close/>
              </a:path>
            </a:pathLst>
          </a:custGeom>
          <a:solidFill>
            <a:srgbClr val="C00000"/>
          </a:solidFill>
          <a:ln>
            <a:noFill/>
          </a:ln>
          <a:extLst/>
        </p:spPr>
        <p:txBody>
          <a:bodyPr vert="horz" wrap="square" lIns="68580" tIns="34290" rIns="68580" bIns="34290" numCol="1" anchor="t" anchorCtr="0" compatLnSpc="1">
            <a:prstTxWarp prst="textNoShape">
              <a:avLst/>
            </a:prstTxWarp>
          </a:bodyPr>
          <a:lstStyle/>
          <a:p>
            <a:endParaRPr lang="zh-CN" altLang="en-US" sz="1350">
              <a:solidFill>
                <a:schemeClr val="accent6"/>
              </a:solidFill>
            </a:endParaRPr>
          </a:p>
        </p:txBody>
      </p:sp>
      <p:sp>
        <p:nvSpPr>
          <p:cNvPr id="11" name="文本框 10"/>
          <p:cNvSpPr txBox="1"/>
          <p:nvPr/>
        </p:nvSpPr>
        <p:spPr>
          <a:xfrm>
            <a:off x="10013206" y="5006960"/>
            <a:ext cx="776175" cy="461665"/>
          </a:xfrm>
          <a:prstGeom prst="rect">
            <a:avLst/>
          </a:prstGeom>
          <a:noFill/>
          <a:effectLst/>
        </p:spPr>
        <p:txBody>
          <a:bodyPr wrap="none" rtlCol="0">
            <a:spAutoFit/>
          </a:bodyPr>
          <a:lstStyle/>
          <a:p>
            <a:r>
              <a:rPr kumimoji="1" lang="en-US" altLang="zh-CN" sz="2400" b="1" dirty="0" smtClean="0">
                <a:solidFill>
                  <a:srgbClr val="C00000"/>
                </a:solidFill>
                <a:latin typeface="微软雅黑" panose="020B0503020204020204" pitchFamily="34" charset="-122"/>
                <a:ea typeface="微软雅黑" panose="020B0503020204020204" pitchFamily="34" charset="-122"/>
                <a:cs typeface="Microsoft YaHei" charset="0"/>
              </a:rPr>
              <a:t>72K</a:t>
            </a:r>
            <a:endParaRPr kumimoji="1" lang="zh-CN" altLang="en-US" sz="1200" b="1" dirty="0">
              <a:solidFill>
                <a:srgbClr val="C00000"/>
              </a:solidFill>
              <a:latin typeface="微软雅黑" panose="020B0503020204020204" pitchFamily="34" charset="-122"/>
              <a:ea typeface="微软雅黑" panose="020B0503020204020204" pitchFamily="34" charset="-122"/>
              <a:cs typeface="Microsoft YaHei" charset="0"/>
            </a:endParaRPr>
          </a:p>
        </p:txBody>
      </p:sp>
      <p:pic>
        <p:nvPicPr>
          <p:cNvPr id="12" name="Picture 8"/>
          <p:cNvPicPr>
            <a:picLocks noChangeAspect="1" noChangeArrowheads="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artisticGlowEdges/>
                    </a14:imgEffect>
                  </a14:imgLayer>
                </a14:imgProps>
              </a:ext>
              <a:ext uri="{28A0092B-C50C-407E-A947-70E740481C1C}">
                <a14:useLocalDpi xmlns:a14="http://schemas.microsoft.com/office/drawing/2010/main" val="0"/>
              </a:ext>
            </a:extLst>
          </a:blip>
          <a:srcRect/>
          <a:stretch>
            <a:fillRect/>
          </a:stretch>
        </p:blipFill>
        <p:spPr bwMode="auto">
          <a:xfrm>
            <a:off x="8596162" y="4674296"/>
            <a:ext cx="874356" cy="695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组合 12"/>
          <p:cNvGrpSpPr>
            <a:grpSpLocks noChangeAspect="1"/>
          </p:cNvGrpSpPr>
          <p:nvPr/>
        </p:nvGrpSpPr>
        <p:grpSpPr>
          <a:xfrm>
            <a:off x="8596160" y="4098336"/>
            <a:ext cx="874357" cy="414886"/>
            <a:chOff x="1082676" y="3014662"/>
            <a:chExt cx="211138" cy="169863"/>
          </a:xfrm>
          <a:solidFill>
            <a:schemeClr val="accent6"/>
          </a:solidFill>
        </p:grpSpPr>
        <p:sp>
          <p:nvSpPr>
            <p:cNvPr id="14" name="Line 86"/>
            <p:cNvSpPr>
              <a:spLocks noChangeShapeType="1"/>
            </p:cNvSpPr>
            <p:nvPr/>
          </p:nvSpPr>
          <p:spPr bwMode="auto">
            <a:xfrm flipH="1">
              <a:off x="1082676" y="3014662"/>
              <a:ext cx="211138" cy="0"/>
            </a:xfrm>
            <a:prstGeom prst="line">
              <a:avLst/>
            </a:prstGeom>
            <a:grpFill/>
            <a:ln w="14288" cap="flat">
              <a:solidFill>
                <a:schemeClr val="bg1"/>
              </a:solidFill>
              <a:prstDash val="solid"/>
              <a:miter lim="800000"/>
              <a:headEnd/>
              <a:tailEnd/>
            </a:ln>
            <a:extLst>
              <a:ext uri="{909E8E84-426E-40dd-AFC4-6F175D3DCCD1}">
                <a14:hiddenFill xmlns:a14="http://schemas.microsoft.com/office/drawing/2010/main" xmlns="" xmlns:lc="http://schemas.openxmlformats.org/drawingml/2006/lockedCanvas">
                  <a:noFill/>
                </a14:hiddenFill>
              </a:ext>
            </a:extLst>
          </p:spPr>
          <p:txBody>
            <a:bodyPr vert="horz" wrap="square" lIns="121920" tIns="60960" rIns="121920" bIns="60960" numCol="1" anchor="t" anchorCtr="0" compatLnSpc="1">
              <a:prstTxWarp prst="textNoShape">
                <a:avLst/>
              </a:prstTxWarp>
            </a:bodyPr>
            <a:lstStyle>
              <a:defPPr>
                <a:defRPr lang="en-US"/>
              </a:defPPr>
              <a:lvl1pPr marL="0" algn="l" defTabSz="609630" rtl="0" eaLnBrk="1" latinLnBrk="0" hangingPunct="1">
                <a:defRPr sz="2400" kern="1200">
                  <a:solidFill>
                    <a:schemeClr val="tx1"/>
                  </a:solidFill>
                  <a:latin typeface="+mn-lt"/>
                  <a:ea typeface="+mn-ea"/>
                  <a:cs typeface="+mn-cs"/>
                </a:defRPr>
              </a:lvl1pPr>
              <a:lvl2pPr marL="609630" algn="l" defTabSz="609630" rtl="0" eaLnBrk="1" latinLnBrk="0" hangingPunct="1">
                <a:defRPr sz="2400" kern="1200">
                  <a:solidFill>
                    <a:schemeClr val="tx1"/>
                  </a:solidFill>
                  <a:latin typeface="+mn-lt"/>
                  <a:ea typeface="+mn-ea"/>
                  <a:cs typeface="+mn-cs"/>
                </a:defRPr>
              </a:lvl2pPr>
              <a:lvl3pPr marL="1219261" algn="l" defTabSz="609630" rtl="0" eaLnBrk="1" latinLnBrk="0" hangingPunct="1">
                <a:defRPr sz="2400" kern="1200">
                  <a:solidFill>
                    <a:schemeClr val="tx1"/>
                  </a:solidFill>
                  <a:latin typeface="+mn-lt"/>
                  <a:ea typeface="+mn-ea"/>
                  <a:cs typeface="+mn-cs"/>
                </a:defRPr>
              </a:lvl3pPr>
              <a:lvl4pPr marL="1828891" algn="l" defTabSz="609630" rtl="0" eaLnBrk="1" latinLnBrk="0" hangingPunct="1">
                <a:defRPr sz="2400" kern="1200">
                  <a:solidFill>
                    <a:schemeClr val="tx1"/>
                  </a:solidFill>
                  <a:latin typeface="+mn-lt"/>
                  <a:ea typeface="+mn-ea"/>
                  <a:cs typeface="+mn-cs"/>
                </a:defRPr>
              </a:lvl4pPr>
              <a:lvl5pPr marL="2438522" algn="l" defTabSz="609630" rtl="0" eaLnBrk="1" latinLnBrk="0" hangingPunct="1">
                <a:defRPr sz="2400" kern="1200">
                  <a:solidFill>
                    <a:schemeClr val="tx1"/>
                  </a:solidFill>
                  <a:latin typeface="+mn-lt"/>
                  <a:ea typeface="+mn-ea"/>
                  <a:cs typeface="+mn-cs"/>
                </a:defRPr>
              </a:lvl5pPr>
              <a:lvl6pPr marL="3048152" algn="l" defTabSz="609630" rtl="0" eaLnBrk="1" latinLnBrk="0" hangingPunct="1">
                <a:defRPr sz="2400" kern="1200">
                  <a:solidFill>
                    <a:schemeClr val="tx1"/>
                  </a:solidFill>
                  <a:latin typeface="+mn-lt"/>
                  <a:ea typeface="+mn-ea"/>
                  <a:cs typeface="+mn-cs"/>
                </a:defRPr>
              </a:lvl6pPr>
              <a:lvl7pPr marL="3657783" algn="l" defTabSz="609630" rtl="0" eaLnBrk="1" latinLnBrk="0" hangingPunct="1">
                <a:defRPr sz="2400" kern="1200">
                  <a:solidFill>
                    <a:schemeClr val="tx1"/>
                  </a:solidFill>
                  <a:latin typeface="+mn-lt"/>
                  <a:ea typeface="+mn-ea"/>
                  <a:cs typeface="+mn-cs"/>
                </a:defRPr>
              </a:lvl7pPr>
              <a:lvl8pPr marL="4267413" algn="l" defTabSz="609630" rtl="0" eaLnBrk="1" latinLnBrk="0" hangingPunct="1">
                <a:defRPr sz="2400" kern="1200">
                  <a:solidFill>
                    <a:schemeClr val="tx1"/>
                  </a:solidFill>
                  <a:latin typeface="+mn-lt"/>
                  <a:ea typeface="+mn-ea"/>
                  <a:cs typeface="+mn-cs"/>
                </a:defRPr>
              </a:lvl8pPr>
              <a:lvl9pPr marL="4877044" algn="l" defTabSz="609630" rtl="0" eaLnBrk="1" latinLnBrk="0" hangingPunct="1">
                <a:defRPr sz="2400" kern="1200">
                  <a:solidFill>
                    <a:schemeClr val="tx1"/>
                  </a:solidFill>
                  <a:latin typeface="+mn-lt"/>
                  <a:ea typeface="+mn-ea"/>
                  <a:cs typeface="+mn-cs"/>
                </a:defRPr>
              </a:lvl9pPr>
            </a:lstStyle>
            <a:p>
              <a:endParaRPr lang="zh-CN" altLang="en-US" sz="3200">
                <a:solidFill>
                  <a:schemeClr val="accent6"/>
                </a:solidFill>
              </a:endParaRPr>
            </a:p>
          </p:txBody>
        </p:sp>
        <p:sp>
          <p:nvSpPr>
            <p:cNvPr id="15" name="Line 87"/>
            <p:cNvSpPr>
              <a:spLocks noChangeShapeType="1"/>
            </p:cNvSpPr>
            <p:nvPr/>
          </p:nvSpPr>
          <p:spPr bwMode="auto">
            <a:xfrm>
              <a:off x="1082676" y="3184525"/>
              <a:ext cx="211138" cy="0"/>
            </a:xfrm>
            <a:prstGeom prst="line">
              <a:avLst/>
            </a:prstGeom>
            <a:grpFill/>
            <a:ln w="14288" cap="flat">
              <a:solidFill>
                <a:schemeClr val="bg1"/>
              </a:solidFill>
              <a:prstDash val="solid"/>
              <a:miter lim="800000"/>
              <a:headEnd/>
              <a:tailEnd/>
            </a:ln>
            <a:extLst>
              <a:ext uri="{909E8E84-426E-40dd-AFC4-6F175D3DCCD1}">
                <a14:hiddenFill xmlns:a14="http://schemas.microsoft.com/office/drawing/2010/main" xmlns="" xmlns:lc="http://schemas.openxmlformats.org/drawingml/2006/lockedCanvas">
                  <a:noFill/>
                </a14:hiddenFill>
              </a:ext>
            </a:extLst>
          </p:spPr>
          <p:txBody>
            <a:bodyPr vert="horz" wrap="square" lIns="121920" tIns="60960" rIns="121920" bIns="60960" numCol="1" anchor="t" anchorCtr="0" compatLnSpc="1">
              <a:prstTxWarp prst="textNoShape">
                <a:avLst/>
              </a:prstTxWarp>
            </a:bodyPr>
            <a:lstStyle>
              <a:defPPr>
                <a:defRPr lang="en-US"/>
              </a:defPPr>
              <a:lvl1pPr marL="0" algn="l" defTabSz="609630" rtl="0" eaLnBrk="1" latinLnBrk="0" hangingPunct="1">
                <a:defRPr sz="2400" kern="1200">
                  <a:solidFill>
                    <a:schemeClr val="tx1"/>
                  </a:solidFill>
                  <a:latin typeface="+mn-lt"/>
                  <a:ea typeface="+mn-ea"/>
                  <a:cs typeface="+mn-cs"/>
                </a:defRPr>
              </a:lvl1pPr>
              <a:lvl2pPr marL="609630" algn="l" defTabSz="609630" rtl="0" eaLnBrk="1" latinLnBrk="0" hangingPunct="1">
                <a:defRPr sz="2400" kern="1200">
                  <a:solidFill>
                    <a:schemeClr val="tx1"/>
                  </a:solidFill>
                  <a:latin typeface="+mn-lt"/>
                  <a:ea typeface="+mn-ea"/>
                  <a:cs typeface="+mn-cs"/>
                </a:defRPr>
              </a:lvl2pPr>
              <a:lvl3pPr marL="1219261" algn="l" defTabSz="609630" rtl="0" eaLnBrk="1" latinLnBrk="0" hangingPunct="1">
                <a:defRPr sz="2400" kern="1200">
                  <a:solidFill>
                    <a:schemeClr val="tx1"/>
                  </a:solidFill>
                  <a:latin typeface="+mn-lt"/>
                  <a:ea typeface="+mn-ea"/>
                  <a:cs typeface="+mn-cs"/>
                </a:defRPr>
              </a:lvl3pPr>
              <a:lvl4pPr marL="1828891" algn="l" defTabSz="609630" rtl="0" eaLnBrk="1" latinLnBrk="0" hangingPunct="1">
                <a:defRPr sz="2400" kern="1200">
                  <a:solidFill>
                    <a:schemeClr val="tx1"/>
                  </a:solidFill>
                  <a:latin typeface="+mn-lt"/>
                  <a:ea typeface="+mn-ea"/>
                  <a:cs typeface="+mn-cs"/>
                </a:defRPr>
              </a:lvl4pPr>
              <a:lvl5pPr marL="2438522" algn="l" defTabSz="609630" rtl="0" eaLnBrk="1" latinLnBrk="0" hangingPunct="1">
                <a:defRPr sz="2400" kern="1200">
                  <a:solidFill>
                    <a:schemeClr val="tx1"/>
                  </a:solidFill>
                  <a:latin typeface="+mn-lt"/>
                  <a:ea typeface="+mn-ea"/>
                  <a:cs typeface="+mn-cs"/>
                </a:defRPr>
              </a:lvl5pPr>
              <a:lvl6pPr marL="3048152" algn="l" defTabSz="609630" rtl="0" eaLnBrk="1" latinLnBrk="0" hangingPunct="1">
                <a:defRPr sz="2400" kern="1200">
                  <a:solidFill>
                    <a:schemeClr val="tx1"/>
                  </a:solidFill>
                  <a:latin typeface="+mn-lt"/>
                  <a:ea typeface="+mn-ea"/>
                  <a:cs typeface="+mn-cs"/>
                </a:defRPr>
              </a:lvl6pPr>
              <a:lvl7pPr marL="3657783" algn="l" defTabSz="609630" rtl="0" eaLnBrk="1" latinLnBrk="0" hangingPunct="1">
                <a:defRPr sz="2400" kern="1200">
                  <a:solidFill>
                    <a:schemeClr val="tx1"/>
                  </a:solidFill>
                  <a:latin typeface="+mn-lt"/>
                  <a:ea typeface="+mn-ea"/>
                  <a:cs typeface="+mn-cs"/>
                </a:defRPr>
              </a:lvl7pPr>
              <a:lvl8pPr marL="4267413" algn="l" defTabSz="609630" rtl="0" eaLnBrk="1" latinLnBrk="0" hangingPunct="1">
                <a:defRPr sz="2400" kern="1200">
                  <a:solidFill>
                    <a:schemeClr val="tx1"/>
                  </a:solidFill>
                  <a:latin typeface="+mn-lt"/>
                  <a:ea typeface="+mn-ea"/>
                  <a:cs typeface="+mn-cs"/>
                </a:defRPr>
              </a:lvl8pPr>
              <a:lvl9pPr marL="4877044" algn="l" defTabSz="609630" rtl="0" eaLnBrk="1" latinLnBrk="0" hangingPunct="1">
                <a:defRPr sz="2400" kern="1200">
                  <a:solidFill>
                    <a:schemeClr val="tx1"/>
                  </a:solidFill>
                  <a:latin typeface="+mn-lt"/>
                  <a:ea typeface="+mn-ea"/>
                  <a:cs typeface="+mn-cs"/>
                </a:defRPr>
              </a:lvl9pPr>
            </a:lstStyle>
            <a:p>
              <a:endParaRPr lang="zh-CN" altLang="en-US" sz="3200">
                <a:solidFill>
                  <a:schemeClr val="accent6"/>
                </a:solidFill>
              </a:endParaRPr>
            </a:p>
          </p:txBody>
        </p:sp>
        <p:sp>
          <p:nvSpPr>
            <p:cNvPr id="16" name="Line 88"/>
            <p:cNvSpPr>
              <a:spLocks noChangeShapeType="1"/>
            </p:cNvSpPr>
            <p:nvPr/>
          </p:nvSpPr>
          <p:spPr bwMode="auto">
            <a:xfrm>
              <a:off x="1103314" y="3036887"/>
              <a:ext cx="14288" cy="0"/>
            </a:xfrm>
            <a:prstGeom prst="line">
              <a:avLst/>
            </a:prstGeom>
            <a:grpFill/>
            <a:ln w="14288" cap="flat">
              <a:solidFill>
                <a:schemeClr val="bg1"/>
              </a:solidFill>
              <a:prstDash val="solid"/>
              <a:miter lim="800000"/>
              <a:headEnd/>
              <a:tailEnd/>
            </a:ln>
            <a:extLst>
              <a:ext uri="{909E8E84-426E-40dd-AFC4-6F175D3DCCD1}">
                <a14:hiddenFill xmlns:a14="http://schemas.microsoft.com/office/drawing/2010/main" xmlns="" xmlns:lc="http://schemas.openxmlformats.org/drawingml/2006/lockedCanvas">
                  <a:noFill/>
                </a14:hiddenFill>
              </a:ext>
            </a:extLst>
          </p:spPr>
          <p:txBody>
            <a:bodyPr vert="horz" wrap="square" lIns="121920" tIns="60960" rIns="121920" bIns="60960" numCol="1" anchor="t" anchorCtr="0" compatLnSpc="1">
              <a:prstTxWarp prst="textNoShape">
                <a:avLst/>
              </a:prstTxWarp>
            </a:bodyPr>
            <a:lstStyle>
              <a:defPPr>
                <a:defRPr lang="en-US"/>
              </a:defPPr>
              <a:lvl1pPr marL="0" algn="l" defTabSz="609630" rtl="0" eaLnBrk="1" latinLnBrk="0" hangingPunct="1">
                <a:defRPr sz="2400" kern="1200">
                  <a:solidFill>
                    <a:schemeClr val="tx1"/>
                  </a:solidFill>
                  <a:latin typeface="+mn-lt"/>
                  <a:ea typeface="+mn-ea"/>
                  <a:cs typeface="+mn-cs"/>
                </a:defRPr>
              </a:lvl1pPr>
              <a:lvl2pPr marL="609630" algn="l" defTabSz="609630" rtl="0" eaLnBrk="1" latinLnBrk="0" hangingPunct="1">
                <a:defRPr sz="2400" kern="1200">
                  <a:solidFill>
                    <a:schemeClr val="tx1"/>
                  </a:solidFill>
                  <a:latin typeface="+mn-lt"/>
                  <a:ea typeface="+mn-ea"/>
                  <a:cs typeface="+mn-cs"/>
                </a:defRPr>
              </a:lvl2pPr>
              <a:lvl3pPr marL="1219261" algn="l" defTabSz="609630" rtl="0" eaLnBrk="1" latinLnBrk="0" hangingPunct="1">
                <a:defRPr sz="2400" kern="1200">
                  <a:solidFill>
                    <a:schemeClr val="tx1"/>
                  </a:solidFill>
                  <a:latin typeface="+mn-lt"/>
                  <a:ea typeface="+mn-ea"/>
                  <a:cs typeface="+mn-cs"/>
                </a:defRPr>
              </a:lvl3pPr>
              <a:lvl4pPr marL="1828891" algn="l" defTabSz="609630" rtl="0" eaLnBrk="1" latinLnBrk="0" hangingPunct="1">
                <a:defRPr sz="2400" kern="1200">
                  <a:solidFill>
                    <a:schemeClr val="tx1"/>
                  </a:solidFill>
                  <a:latin typeface="+mn-lt"/>
                  <a:ea typeface="+mn-ea"/>
                  <a:cs typeface="+mn-cs"/>
                </a:defRPr>
              </a:lvl4pPr>
              <a:lvl5pPr marL="2438522" algn="l" defTabSz="609630" rtl="0" eaLnBrk="1" latinLnBrk="0" hangingPunct="1">
                <a:defRPr sz="2400" kern="1200">
                  <a:solidFill>
                    <a:schemeClr val="tx1"/>
                  </a:solidFill>
                  <a:latin typeface="+mn-lt"/>
                  <a:ea typeface="+mn-ea"/>
                  <a:cs typeface="+mn-cs"/>
                </a:defRPr>
              </a:lvl5pPr>
              <a:lvl6pPr marL="3048152" algn="l" defTabSz="609630" rtl="0" eaLnBrk="1" latinLnBrk="0" hangingPunct="1">
                <a:defRPr sz="2400" kern="1200">
                  <a:solidFill>
                    <a:schemeClr val="tx1"/>
                  </a:solidFill>
                  <a:latin typeface="+mn-lt"/>
                  <a:ea typeface="+mn-ea"/>
                  <a:cs typeface="+mn-cs"/>
                </a:defRPr>
              </a:lvl6pPr>
              <a:lvl7pPr marL="3657783" algn="l" defTabSz="609630" rtl="0" eaLnBrk="1" latinLnBrk="0" hangingPunct="1">
                <a:defRPr sz="2400" kern="1200">
                  <a:solidFill>
                    <a:schemeClr val="tx1"/>
                  </a:solidFill>
                  <a:latin typeface="+mn-lt"/>
                  <a:ea typeface="+mn-ea"/>
                  <a:cs typeface="+mn-cs"/>
                </a:defRPr>
              </a:lvl7pPr>
              <a:lvl8pPr marL="4267413" algn="l" defTabSz="609630" rtl="0" eaLnBrk="1" latinLnBrk="0" hangingPunct="1">
                <a:defRPr sz="2400" kern="1200">
                  <a:solidFill>
                    <a:schemeClr val="tx1"/>
                  </a:solidFill>
                  <a:latin typeface="+mn-lt"/>
                  <a:ea typeface="+mn-ea"/>
                  <a:cs typeface="+mn-cs"/>
                </a:defRPr>
              </a:lvl8pPr>
              <a:lvl9pPr marL="4877044" algn="l" defTabSz="609630" rtl="0" eaLnBrk="1" latinLnBrk="0" hangingPunct="1">
                <a:defRPr sz="2400" kern="1200">
                  <a:solidFill>
                    <a:schemeClr val="tx1"/>
                  </a:solidFill>
                  <a:latin typeface="+mn-lt"/>
                  <a:ea typeface="+mn-ea"/>
                  <a:cs typeface="+mn-cs"/>
                </a:defRPr>
              </a:lvl9pPr>
            </a:lstStyle>
            <a:p>
              <a:endParaRPr lang="zh-CN" altLang="en-US" sz="3200">
                <a:solidFill>
                  <a:schemeClr val="accent6"/>
                </a:solidFill>
              </a:endParaRPr>
            </a:p>
          </p:txBody>
        </p:sp>
        <p:sp>
          <p:nvSpPr>
            <p:cNvPr id="17" name="Line 89"/>
            <p:cNvSpPr>
              <a:spLocks noChangeShapeType="1"/>
            </p:cNvSpPr>
            <p:nvPr/>
          </p:nvSpPr>
          <p:spPr bwMode="auto">
            <a:xfrm>
              <a:off x="1123951" y="3036887"/>
              <a:ext cx="14288" cy="0"/>
            </a:xfrm>
            <a:prstGeom prst="line">
              <a:avLst/>
            </a:prstGeom>
            <a:grpFill/>
            <a:ln w="14288" cap="flat">
              <a:solidFill>
                <a:schemeClr val="bg1"/>
              </a:solidFill>
              <a:prstDash val="solid"/>
              <a:miter lim="800000"/>
              <a:headEnd/>
              <a:tailEnd/>
            </a:ln>
            <a:extLst>
              <a:ext uri="{909E8E84-426E-40dd-AFC4-6F175D3DCCD1}">
                <a14:hiddenFill xmlns:a14="http://schemas.microsoft.com/office/drawing/2010/main" xmlns="" xmlns:lc="http://schemas.openxmlformats.org/drawingml/2006/lockedCanvas">
                  <a:noFill/>
                </a14:hiddenFill>
              </a:ext>
            </a:extLst>
          </p:spPr>
          <p:txBody>
            <a:bodyPr vert="horz" wrap="square" lIns="121920" tIns="60960" rIns="121920" bIns="60960" numCol="1" anchor="t" anchorCtr="0" compatLnSpc="1">
              <a:prstTxWarp prst="textNoShape">
                <a:avLst/>
              </a:prstTxWarp>
            </a:bodyPr>
            <a:lstStyle>
              <a:defPPr>
                <a:defRPr lang="en-US"/>
              </a:defPPr>
              <a:lvl1pPr marL="0" algn="l" defTabSz="609630" rtl="0" eaLnBrk="1" latinLnBrk="0" hangingPunct="1">
                <a:defRPr sz="2400" kern="1200">
                  <a:solidFill>
                    <a:schemeClr val="tx1"/>
                  </a:solidFill>
                  <a:latin typeface="+mn-lt"/>
                  <a:ea typeface="+mn-ea"/>
                  <a:cs typeface="+mn-cs"/>
                </a:defRPr>
              </a:lvl1pPr>
              <a:lvl2pPr marL="609630" algn="l" defTabSz="609630" rtl="0" eaLnBrk="1" latinLnBrk="0" hangingPunct="1">
                <a:defRPr sz="2400" kern="1200">
                  <a:solidFill>
                    <a:schemeClr val="tx1"/>
                  </a:solidFill>
                  <a:latin typeface="+mn-lt"/>
                  <a:ea typeface="+mn-ea"/>
                  <a:cs typeface="+mn-cs"/>
                </a:defRPr>
              </a:lvl2pPr>
              <a:lvl3pPr marL="1219261" algn="l" defTabSz="609630" rtl="0" eaLnBrk="1" latinLnBrk="0" hangingPunct="1">
                <a:defRPr sz="2400" kern="1200">
                  <a:solidFill>
                    <a:schemeClr val="tx1"/>
                  </a:solidFill>
                  <a:latin typeface="+mn-lt"/>
                  <a:ea typeface="+mn-ea"/>
                  <a:cs typeface="+mn-cs"/>
                </a:defRPr>
              </a:lvl3pPr>
              <a:lvl4pPr marL="1828891" algn="l" defTabSz="609630" rtl="0" eaLnBrk="1" latinLnBrk="0" hangingPunct="1">
                <a:defRPr sz="2400" kern="1200">
                  <a:solidFill>
                    <a:schemeClr val="tx1"/>
                  </a:solidFill>
                  <a:latin typeface="+mn-lt"/>
                  <a:ea typeface="+mn-ea"/>
                  <a:cs typeface="+mn-cs"/>
                </a:defRPr>
              </a:lvl4pPr>
              <a:lvl5pPr marL="2438522" algn="l" defTabSz="609630" rtl="0" eaLnBrk="1" latinLnBrk="0" hangingPunct="1">
                <a:defRPr sz="2400" kern="1200">
                  <a:solidFill>
                    <a:schemeClr val="tx1"/>
                  </a:solidFill>
                  <a:latin typeface="+mn-lt"/>
                  <a:ea typeface="+mn-ea"/>
                  <a:cs typeface="+mn-cs"/>
                </a:defRPr>
              </a:lvl5pPr>
              <a:lvl6pPr marL="3048152" algn="l" defTabSz="609630" rtl="0" eaLnBrk="1" latinLnBrk="0" hangingPunct="1">
                <a:defRPr sz="2400" kern="1200">
                  <a:solidFill>
                    <a:schemeClr val="tx1"/>
                  </a:solidFill>
                  <a:latin typeface="+mn-lt"/>
                  <a:ea typeface="+mn-ea"/>
                  <a:cs typeface="+mn-cs"/>
                </a:defRPr>
              </a:lvl6pPr>
              <a:lvl7pPr marL="3657783" algn="l" defTabSz="609630" rtl="0" eaLnBrk="1" latinLnBrk="0" hangingPunct="1">
                <a:defRPr sz="2400" kern="1200">
                  <a:solidFill>
                    <a:schemeClr val="tx1"/>
                  </a:solidFill>
                  <a:latin typeface="+mn-lt"/>
                  <a:ea typeface="+mn-ea"/>
                  <a:cs typeface="+mn-cs"/>
                </a:defRPr>
              </a:lvl7pPr>
              <a:lvl8pPr marL="4267413" algn="l" defTabSz="609630" rtl="0" eaLnBrk="1" latinLnBrk="0" hangingPunct="1">
                <a:defRPr sz="2400" kern="1200">
                  <a:solidFill>
                    <a:schemeClr val="tx1"/>
                  </a:solidFill>
                  <a:latin typeface="+mn-lt"/>
                  <a:ea typeface="+mn-ea"/>
                  <a:cs typeface="+mn-cs"/>
                </a:defRPr>
              </a:lvl8pPr>
              <a:lvl9pPr marL="4877044" algn="l" defTabSz="609630" rtl="0" eaLnBrk="1" latinLnBrk="0" hangingPunct="1">
                <a:defRPr sz="2400" kern="1200">
                  <a:solidFill>
                    <a:schemeClr val="tx1"/>
                  </a:solidFill>
                  <a:latin typeface="+mn-lt"/>
                  <a:ea typeface="+mn-ea"/>
                  <a:cs typeface="+mn-cs"/>
                </a:defRPr>
              </a:lvl9pPr>
            </a:lstStyle>
            <a:p>
              <a:endParaRPr lang="zh-CN" altLang="en-US" sz="3200">
                <a:solidFill>
                  <a:schemeClr val="accent6"/>
                </a:solidFill>
              </a:endParaRPr>
            </a:p>
          </p:txBody>
        </p:sp>
        <p:sp>
          <p:nvSpPr>
            <p:cNvPr id="18" name="Line 90"/>
            <p:cNvSpPr>
              <a:spLocks noChangeShapeType="1"/>
            </p:cNvSpPr>
            <p:nvPr/>
          </p:nvSpPr>
          <p:spPr bwMode="auto">
            <a:xfrm>
              <a:off x="1146176" y="3036887"/>
              <a:ext cx="14288" cy="0"/>
            </a:xfrm>
            <a:prstGeom prst="line">
              <a:avLst/>
            </a:prstGeom>
            <a:grpFill/>
            <a:ln w="14288" cap="flat">
              <a:solidFill>
                <a:schemeClr val="bg1"/>
              </a:solidFill>
              <a:prstDash val="solid"/>
              <a:miter lim="800000"/>
              <a:headEnd/>
              <a:tailEnd/>
            </a:ln>
            <a:extLst>
              <a:ext uri="{909E8E84-426E-40dd-AFC4-6F175D3DCCD1}">
                <a14:hiddenFill xmlns:a14="http://schemas.microsoft.com/office/drawing/2010/main" xmlns="" xmlns:lc="http://schemas.openxmlformats.org/drawingml/2006/lockedCanvas">
                  <a:noFill/>
                </a14:hiddenFill>
              </a:ext>
            </a:extLst>
          </p:spPr>
          <p:txBody>
            <a:bodyPr vert="horz" wrap="square" lIns="121920" tIns="60960" rIns="121920" bIns="60960" numCol="1" anchor="t" anchorCtr="0" compatLnSpc="1">
              <a:prstTxWarp prst="textNoShape">
                <a:avLst/>
              </a:prstTxWarp>
            </a:bodyPr>
            <a:lstStyle>
              <a:defPPr>
                <a:defRPr lang="en-US"/>
              </a:defPPr>
              <a:lvl1pPr marL="0" algn="l" defTabSz="609630" rtl="0" eaLnBrk="1" latinLnBrk="0" hangingPunct="1">
                <a:defRPr sz="2400" kern="1200">
                  <a:solidFill>
                    <a:schemeClr val="tx1"/>
                  </a:solidFill>
                  <a:latin typeface="+mn-lt"/>
                  <a:ea typeface="+mn-ea"/>
                  <a:cs typeface="+mn-cs"/>
                </a:defRPr>
              </a:lvl1pPr>
              <a:lvl2pPr marL="609630" algn="l" defTabSz="609630" rtl="0" eaLnBrk="1" latinLnBrk="0" hangingPunct="1">
                <a:defRPr sz="2400" kern="1200">
                  <a:solidFill>
                    <a:schemeClr val="tx1"/>
                  </a:solidFill>
                  <a:latin typeface="+mn-lt"/>
                  <a:ea typeface="+mn-ea"/>
                  <a:cs typeface="+mn-cs"/>
                </a:defRPr>
              </a:lvl2pPr>
              <a:lvl3pPr marL="1219261" algn="l" defTabSz="609630" rtl="0" eaLnBrk="1" latinLnBrk="0" hangingPunct="1">
                <a:defRPr sz="2400" kern="1200">
                  <a:solidFill>
                    <a:schemeClr val="tx1"/>
                  </a:solidFill>
                  <a:latin typeface="+mn-lt"/>
                  <a:ea typeface="+mn-ea"/>
                  <a:cs typeface="+mn-cs"/>
                </a:defRPr>
              </a:lvl3pPr>
              <a:lvl4pPr marL="1828891" algn="l" defTabSz="609630" rtl="0" eaLnBrk="1" latinLnBrk="0" hangingPunct="1">
                <a:defRPr sz="2400" kern="1200">
                  <a:solidFill>
                    <a:schemeClr val="tx1"/>
                  </a:solidFill>
                  <a:latin typeface="+mn-lt"/>
                  <a:ea typeface="+mn-ea"/>
                  <a:cs typeface="+mn-cs"/>
                </a:defRPr>
              </a:lvl4pPr>
              <a:lvl5pPr marL="2438522" algn="l" defTabSz="609630" rtl="0" eaLnBrk="1" latinLnBrk="0" hangingPunct="1">
                <a:defRPr sz="2400" kern="1200">
                  <a:solidFill>
                    <a:schemeClr val="tx1"/>
                  </a:solidFill>
                  <a:latin typeface="+mn-lt"/>
                  <a:ea typeface="+mn-ea"/>
                  <a:cs typeface="+mn-cs"/>
                </a:defRPr>
              </a:lvl5pPr>
              <a:lvl6pPr marL="3048152" algn="l" defTabSz="609630" rtl="0" eaLnBrk="1" latinLnBrk="0" hangingPunct="1">
                <a:defRPr sz="2400" kern="1200">
                  <a:solidFill>
                    <a:schemeClr val="tx1"/>
                  </a:solidFill>
                  <a:latin typeface="+mn-lt"/>
                  <a:ea typeface="+mn-ea"/>
                  <a:cs typeface="+mn-cs"/>
                </a:defRPr>
              </a:lvl6pPr>
              <a:lvl7pPr marL="3657783" algn="l" defTabSz="609630" rtl="0" eaLnBrk="1" latinLnBrk="0" hangingPunct="1">
                <a:defRPr sz="2400" kern="1200">
                  <a:solidFill>
                    <a:schemeClr val="tx1"/>
                  </a:solidFill>
                  <a:latin typeface="+mn-lt"/>
                  <a:ea typeface="+mn-ea"/>
                  <a:cs typeface="+mn-cs"/>
                </a:defRPr>
              </a:lvl7pPr>
              <a:lvl8pPr marL="4267413" algn="l" defTabSz="609630" rtl="0" eaLnBrk="1" latinLnBrk="0" hangingPunct="1">
                <a:defRPr sz="2400" kern="1200">
                  <a:solidFill>
                    <a:schemeClr val="tx1"/>
                  </a:solidFill>
                  <a:latin typeface="+mn-lt"/>
                  <a:ea typeface="+mn-ea"/>
                  <a:cs typeface="+mn-cs"/>
                </a:defRPr>
              </a:lvl8pPr>
              <a:lvl9pPr marL="4877044" algn="l" defTabSz="609630" rtl="0" eaLnBrk="1" latinLnBrk="0" hangingPunct="1">
                <a:defRPr sz="2400" kern="1200">
                  <a:solidFill>
                    <a:schemeClr val="tx1"/>
                  </a:solidFill>
                  <a:latin typeface="+mn-lt"/>
                  <a:ea typeface="+mn-ea"/>
                  <a:cs typeface="+mn-cs"/>
                </a:defRPr>
              </a:lvl9pPr>
            </a:lstStyle>
            <a:p>
              <a:endParaRPr lang="zh-CN" altLang="en-US" sz="3200">
                <a:solidFill>
                  <a:schemeClr val="accent6"/>
                </a:solidFill>
              </a:endParaRPr>
            </a:p>
          </p:txBody>
        </p:sp>
        <p:sp>
          <p:nvSpPr>
            <p:cNvPr id="19" name="Rectangle 91"/>
            <p:cNvSpPr>
              <a:spLocks noChangeArrowheads="1"/>
            </p:cNvSpPr>
            <p:nvPr/>
          </p:nvSpPr>
          <p:spPr bwMode="auto">
            <a:xfrm>
              <a:off x="1109664" y="3092450"/>
              <a:ext cx="42863" cy="57150"/>
            </a:xfrm>
            <a:prstGeom prst="rect">
              <a:avLst/>
            </a:prstGeom>
            <a:grpFill/>
            <a:ln w="14288" cap="flat">
              <a:solidFill>
                <a:schemeClr val="bg1"/>
              </a:solidFill>
              <a:prstDash val="solid"/>
              <a:miter lim="800000"/>
              <a:headEnd/>
              <a:tailEnd/>
            </a:ln>
            <a:extLst>
              <a:ext uri="{909E8E84-426E-40dd-AFC4-6F175D3DCCD1}">
                <a14:hiddenFill xmlns:a14="http://schemas.microsoft.com/office/drawing/2010/main" xmlns="" xmlns:lc="http://schemas.openxmlformats.org/drawingml/2006/lockedCanvas">
                  <a:solidFill>
                    <a:srgbClr val="FFFFFF"/>
                  </a:solidFill>
                </a14:hiddenFill>
              </a:ext>
            </a:extLst>
          </p:spPr>
          <p:txBody>
            <a:bodyPr vert="horz" wrap="square" lIns="121920" tIns="60960" rIns="121920" bIns="60960" numCol="1" anchor="t" anchorCtr="0" compatLnSpc="1">
              <a:prstTxWarp prst="textNoShape">
                <a:avLst/>
              </a:prstTxWarp>
            </a:bodyPr>
            <a:lstStyle>
              <a:defPPr>
                <a:defRPr lang="en-US"/>
              </a:defPPr>
              <a:lvl1pPr marL="0" algn="l" defTabSz="609630" rtl="0" eaLnBrk="1" latinLnBrk="0" hangingPunct="1">
                <a:defRPr sz="2400" kern="1200">
                  <a:solidFill>
                    <a:schemeClr val="tx1"/>
                  </a:solidFill>
                  <a:latin typeface="+mn-lt"/>
                  <a:ea typeface="+mn-ea"/>
                  <a:cs typeface="+mn-cs"/>
                </a:defRPr>
              </a:lvl1pPr>
              <a:lvl2pPr marL="609630" algn="l" defTabSz="609630" rtl="0" eaLnBrk="1" latinLnBrk="0" hangingPunct="1">
                <a:defRPr sz="2400" kern="1200">
                  <a:solidFill>
                    <a:schemeClr val="tx1"/>
                  </a:solidFill>
                  <a:latin typeface="+mn-lt"/>
                  <a:ea typeface="+mn-ea"/>
                  <a:cs typeface="+mn-cs"/>
                </a:defRPr>
              </a:lvl2pPr>
              <a:lvl3pPr marL="1219261" algn="l" defTabSz="609630" rtl="0" eaLnBrk="1" latinLnBrk="0" hangingPunct="1">
                <a:defRPr sz="2400" kern="1200">
                  <a:solidFill>
                    <a:schemeClr val="tx1"/>
                  </a:solidFill>
                  <a:latin typeface="+mn-lt"/>
                  <a:ea typeface="+mn-ea"/>
                  <a:cs typeface="+mn-cs"/>
                </a:defRPr>
              </a:lvl3pPr>
              <a:lvl4pPr marL="1828891" algn="l" defTabSz="609630" rtl="0" eaLnBrk="1" latinLnBrk="0" hangingPunct="1">
                <a:defRPr sz="2400" kern="1200">
                  <a:solidFill>
                    <a:schemeClr val="tx1"/>
                  </a:solidFill>
                  <a:latin typeface="+mn-lt"/>
                  <a:ea typeface="+mn-ea"/>
                  <a:cs typeface="+mn-cs"/>
                </a:defRPr>
              </a:lvl4pPr>
              <a:lvl5pPr marL="2438522" algn="l" defTabSz="609630" rtl="0" eaLnBrk="1" latinLnBrk="0" hangingPunct="1">
                <a:defRPr sz="2400" kern="1200">
                  <a:solidFill>
                    <a:schemeClr val="tx1"/>
                  </a:solidFill>
                  <a:latin typeface="+mn-lt"/>
                  <a:ea typeface="+mn-ea"/>
                  <a:cs typeface="+mn-cs"/>
                </a:defRPr>
              </a:lvl5pPr>
              <a:lvl6pPr marL="3048152" algn="l" defTabSz="609630" rtl="0" eaLnBrk="1" latinLnBrk="0" hangingPunct="1">
                <a:defRPr sz="2400" kern="1200">
                  <a:solidFill>
                    <a:schemeClr val="tx1"/>
                  </a:solidFill>
                  <a:latin typeface="+mn-lt"/>
                  <a:ea typeface="+mn-ea"/>
                  <a:cs typeface="+mn-cs"/>
                </a:defRPr>
              </a:lvl6pPr>
              <a:lvl7pPr marL="3657783" algn="l" defTabSz="609630" rtl="0" eaLnBrk="1" latinLnBrk="0" hangingPunct="1">
                <a:defRPr sz="2400" kern="1200">
                  <a:solidFill>
                    <a:schemeClr val="tx1"/>
                  </a:solidFill>
                  <a:latin typeface="+mn-lt"/>
                  <a:ea typeface="+mn-ea"/>
                  <a:cs typeface="+mn-cs"/>
                </a:defRPr>
              </a:lvl7pPr>
              <a:lvl8pPr marL="4267413" algn="l" defTabSz="609630" rtl="0" eaLnBrk="1" latinLnBrk="0" hangingPunct="1">
                <a:defRPr sz="2400" kern="1200">
                  <a:solidFill>
                    <a:schemeClr val="tx1"/>
                  </a:solidFill>
                  <a:latin typeface="+mn-lt"/>
                  <a:ea typeface="+mn-ea"/>
                  <a:cs typeface="+mn-cs"/>
                </a:defRPr>
              </a:lvl8pPr>
              <a:lvl9pPr marL="4877044" algn="l" defTabSz="609630" rtl="0" eaLnBrk="1" latinLnBrk="0" hangingPunct="1">
                <a:defRPr sz="2400" kern="1200">
                  <a:solidFill>
                    <a:schemeClr val="tx1"/>
                  </a:solidFill>
                  <a:latin typeface="+mn-lt"/>
                  <a:ea typeface="+mn-ea"/>
                  <a:cs typeface="+mn-cs"/>
                </a:defRPr>
              </a:lvl9pPr>
            </a:lstStyle>
            <a:p>
              <a:endParaRPr lang="zh-CN" altLang="en-US" sz="3200">
                <a:solidFill>
                  <a:schemeClr val="accent6"/>
                </a:solidFill>
              </a:endParaRPr>
            </a:p>
          </p:txBody>
        </p:sp>
        <p:sp>
          <p:nvSpPr>
            <p:cNvPr id="20" name="Line 92"/>
            <p:cNvSpPr>
              <a:spLocks noChangeShapeType="1"/>
            </p:cNvSpPr>
            <p:nvPr/>
          </p:nvSpPr>
          <p:spPr bwMode="auto">
            <a:xfrm>
              <a:off x="1174751" y="3092450"/>
              <a:ext cx="49213" cy="0"/>
            </a:xfrm>
            <a:prstGeom prst="line">
              <a:avLst/>
            </a:prstGeom>
            <a:grpFill/>
            <a:ln w="14288" cap="flat">
              <a:solidFill>
                <a:schemeClr val="bg1"/>
              </a:solidFill>
              <a:prstDash val="solid"/>
              <a:miter lim="800000"/>
              <a:headEnd/>
              <a:tailEnd/>
            </a:ln>
            <a:extLst>
              <a:ext uri="{909E8E84-426E-40dd-AFC4-6F175D3DCCD1}">
                <a14:hiddenFill xmlns:a14="http://schemas.microsoft.com/office/drawing/2010/main" xmlns="" xmlns:lc="http://schemas.openxmlformats.org/drawingml/2006/lockedCanvas">
                  <a:noFill/>
                </a14:hiddenFill>
              </a:ext>
            </a:extLst>
          </p:spPr>
          <p:txBody>
            <a:bodyPr vert="horz" wrap="square" lIns="121920" tIns="60960" rIns="121920" bIns="60960" numCol="1" anchor="t" anchorCtr="0" compatLnSpc="1">
              <a:prstTxWarp prst="textNoShape">
                <a:avLst/>
              </a:prstTxWarp>
            </a:bodyPr>
            <a:lstStyle>
              <a:defPPr>
                <a:defRPr lang="en-US"/>
              </a:defPPr>
              <a:lvl1pPr marL="0" algn="l" defTabSz="609630" rtl="0" eaLnBrk="1" latinLnBrk="0" hangingPunct="1">
                <a:defRPr sz="2400" kern="1200">
                  <a:solidFill>
                    <a:schemeClr val="tx1"/>
                  </a:solidFill>
                  <a:latin typeface="+mn-lt"/>
                  <a:ea typeface="+mn-ea"/>
                  <a:cs typeface="+mn-cs"/>
                </a:defRPr>
              </a:lvl1pPr>
              <a:lvl2pPr marL="609630" algn="l" defTabSz="609630" rtl="0" eaLnBrk="1" latinLnBrk="0" hangingPunct="1">
                <a:defRPr sz="2400" kern="1200">
                  <a:solidFill>
                    <a:schemeClr val="tx1"/>
                  </a:solidFill>
                  <a:latin typeface="+mn-lt"/>
                  <a:ea typeface="+mn-ea"/>
                  <a:cs typeface="+mn-cs"/>
                </a:defRPr>
              </a:lvl2pPr>
              <a:lvl3pPr marL="1219261" algn="l" defTabSz="609630" rtl="0" eaLnBrk="1" latinLnBrk="0" hangingPunct="1">
                <a:defRPr sz="2400" kern="1200">
                  <a:solidFill>
                    <a:schemeClr val="tx1"/>
                  </a:solidFill>
                  <a:latin typeface="+mn-lt"/>
                  <a:ea typeface="+mn-ea"/>
                  <a:cs typeface="+mn-cs"/>
                </a:defRPr>
              </a:lvl3pPr>
              <a:lvl4pPr marL="1828891" algn="l" defTabSz="609630" rtl="0" eaLnBrk="1" latinLnBrk="0" hangingPunct="1">
                <a:defRPr sz="2400" kern="1200">
                  <a:solidFill>
                    <a:schemeClr val="tx1"/>
                  </a:solidFill>
                  <a:latin typeface="+mn-lt"/>
                  <a:ea typeface="+mn-ea"/>
                  <a:cs typeface="+mn-cs"/>
                </a:defRPr>
              </a:lvl4pPr>
              <a:lvl5pPr marL="2438522" algn="l" defTabSz="609630" rtl="0" eaLnBrk="1" latinLnBrk="0" hangingPunct="1">
                <a:defRPr sz="2400" kern="1200">
                  <a:solidFill>
                    <a:schemeClr val="tx1"/>
                  </a:solidFill>
                  <a:latin typeface="+mn-lt"/>
                  <a:ea typeface="+mn-ea"/>
                  <a:cs typeface="+mn-cs"/>
                </a:defRPr>
              </a:lvl5pPr>
              <a:lvl6pPr marL="3048152" algn="l" defTabSz="609630" rtl="0" eaLnBrk="1" latinLnBrk="0" hangingPunct="1">
                <a:defRPr sz="2400" kern="1200">
                  <a:solidFill>
                    <a:schemeClr val="tx1"/>
                  </a:solidFill>
                  <a:latin typeface="+mn-lt"/>
                  <a:ea typeface="+mn-ea"/>
                  <a:cs typeface="+mn-cs"/>
                </a:defRPr>
              </a:lvl6pPr>
              <a:lvl7pPr marL="3657783" algn="l" defTabSz="609630" rtl="0" eaLnBrk="1" latinLnBrk="0" hangingPunct="1">
                <a:defRPr sz="2400" kern="1200">
                  <a:solidFill>
                    <a:schemeClr val="tx1"/>
                  </a:solidFill>
                  <a:latin typeface="+mn-lt"/>
                  <a:ea typeface="+mn-ea"/>
                  <a:cs typeface="+mn-cs"/>
                </a:defRPr>
              </a:lvl7pPr>
              <a:lvl8pPr marL="4267413" algn="l" defTabSz="609630" rtl="0" eaLnBrk="1" latinLnBrk="0" hangingPunct="1">
                <a:defRPr sz="2400" kern="1200">
                  <a:solidFill>
                    <a:schemeClr val="tx1"/>
                  </a:solidFill>
                  <a:latin typeface="+mn-lt"/>
                  <a:ea typeface="+mn-ea"/>
                  <a:cs typeface="+mn-cs"/>
                </a:defRPr>
              </a:lvl8pPr>
              <a:lvl9pPr marL="4877044" algn="l" defTabSz="609630" rtl="0" eaLnBrk="1" latinLnBrk="0" hangingPunct="1">
                <a:defRPr sz="2400" kern="1200">
                  <a:solidFill>
                    <a:schemeClr val="tx1"/>
                  </a:solidFill>
                  <a:latin typeface="+mn-lt"/>
                  <a:ea typeface="+mn-ea"/>
                  <a:cs typeface="+mn-cs"/>
                </a:defRPr>
              </a:lvl9pPr>
            </a:lstStyle>
            <a:p>
              <a:endParaRPr lang="zh-CN" altLang="en-US" sz="3200">
                <a:solidFill>
                  <a:schemeClr val="accent6"/>
                </a:solidFill>
              </a:endParaRPr>
            </a:p>
          </p:txBody>
        </p:sp>
        <p:sp>
          <p:nvSpPr>
            <p:cNvPr id="21" name="Rectangle 93"/>
            <p:cNvSpPr>
              <a:spLocks noChangeArrowheads="1"/>
            </p:cNvSpPr>
            <p:nvPr/>
          </p:nvSpPr>
          <p:spPr bwMode="auto">
            <a:xfrm>
              <a:off x="1082676" y="3014662"/>
              <a:ext cx="211138" cy="42863"/>
            </a:xfrm>
            <a:prstGeom prst="rect">
              <a:avLst/>
            </a:prstGeom>
            <a:grpFill/>
            <a:ln w="14288" cap="flat">
              <a:solidFill>
                <a:schemeClr val="bg1"/>
              </a:solidFill>
              <a:prstDash val="solid"/>
              <a:miter lim="800000"/>
              <a:headEnd/>
              <a:tailEnd/>
            </a:ln>
            <a:extLst>
              <a:ext uri="{909E8E84-426E-40dd-AFC4-6F175D3DCCD1}">
                <a14:hiddenFill xmlns:a14="http://schemas.microsoft.com/office/drawing/2010/main" xmlns="" xmlns:lc="http://schemas.openxmlformats.org/drawingml/2006/lockedCanvas">
                  <a:solidFill>
                    <a:srgbClr val="FFFFFF"/>
                  </a:solidFill>
                </a14:hiddenFill>
              </a:ext>
            </a:extLst>
          </p:spPr>
          <p:txBody>
            <a:bodyPr vert="horz" wrap="square" lIns="121920" tIns="60960" rIns="121920" bIns="60960" numCol="1" anchor="t" anchorCtr="0" compatLnSpc="1">
              <a:prstTxWarp prst="textNoShape">
                <a:avLst/>
              </a:prstTxWarp>
            </a:bodyPr>
            <a:lstStyle>
              <a:defPPr>
                <a:defRPr lang="en-US"/>
              </a:defPPr>
              <a:lvl1pPr marL="0" algn="l" defTabSz="609630" rtl="0" eaLnBrk="1" latinLnBrk="0" hangingPunct="1">
                <a:defRPr sz="2400" kern="1200">
                  <a:solidFill>
                    <a:schemeClr val="tx1"/>
                  </a:solidFill>
                  <a:latin typeface="+mn-lt"/>
                  <a:ea typeface="+mn-ea"/>
                  <a:cs typeface="+mn-cs"/>
                </a:defRPr>
              </a:lvl1pPr>
              <a:lvl2pPr marL="609630" algn="l" defTabSz="609630" rtl="0" eaLnBrk="1" latinLnBrk="0" hangingPunct="1">
                <a:defRPr sz="2400" kern="1200">
                  <a:solidFill>
                    <a:schemeClr val="tx1"/>
                  </a:solidFill>
                  <a:latin typeface="+mn-lt"/>
                  <a:ea typeface="+mn-ea"/>
                  <a:cs typeface="+mn-cs"/>
                </a:defRPr>
              </a:lvl2pPr>
              <a:lvl3pPr marL="1219261" algn="l" defTabSz="609630" rtl="0" eaLnBrk="1" latinLnBrk="0" hangingPunct="1">
                <a:defRPr sz="2400" kern="1200">
                  <a:solidFill>
                    <a:schemeClr val="tx1"/>
                  </a:solidFill>
                  <a:latin typeface="+mn-lt"/>
                  <a:ea typeface="+mn-ea"/>
                  <a:cs typeface="+mn-cs"/>
                </a:defRPr>
              </a:lvl3pPr>
              <a:lvl4pPr marL="1828891" algn="l" defTabSz="609630" rtl="0" eaLnBrk="1" latinLnBrk="0" hangingPunct="1">
                <a:defRPr sz="2400" kern="1200">
                  <a:solidFill>
                    <a:schemeClr val="tx1"/>
                  </a:solidFill>
                  <a:latin typeface="+mn-lt"/>
                  <a:ea typeface="+mn-ea"/>
                  <a:cs typeface="+mn-cs"/>
                </a:defRPr>
              </a:lvl4pPr>
              <a:lvl5pPr marL="2438522" algn="l" defTabSz="609630" rtl="0" eaLnBrk="1" latinLnBrk="0" hangingPunct="1">
                <a:defRPr sz="2400" kern="1200">
                  <a:solidFill>
                    <a:schemeClr val="tx1"/>
                  </a:solidFill>
                  <a:latin typeface="+mn-lt"/>
                  <a:ea typeface="+mn-ea"/>
                  <a:cs typeface="+mn-cs"/>
                </a:defRPr>
              </a:lvl5pPr>
              <a:lvl6pPr marL="3048152" algn="l" defTabSz="609630" rtl="0" eaLnBrk="1" latinLnBrk="0" hangingPunct="1">
                <a:defRPr sz="2400" kern="1200">
                  <a:solidFill>
                    <a:schemeClr val="tx1"/>
                  </a:solidFill>
                  <a:latin typeface="+mn-lt"/>
                  <a:ea typeface="+mn-ea"/>
                  <a:cs typeface="+mn-cs"/>
                </a:defRPr>
              </a:lvl6pPr>
              <a:lvl7pPr marL="3657783" algn="l" defTabSz="609630" rtl="0" eaLnBrk="1" latinLnBrk="0" hangingPunct="1">
                <a:defRPr sz="2400" kern="1200">
                  <a:solidFill>
                    <a:schemeClr val="tx1"/>
                  </a:solidFill>
                  <a:latin typeface="+mn-lt"/>
                  <a:ea typeface="+mn-ea"/>
                  <a:cs typeface="+mn-cs"/>
                </a:defRPr>
              </a:lvl7pPr>
              <a:lvl8pPr marL="4267413" algn="l" defTabSz="609630" rtl="0" eaLnBrk="1" latinLnBrk="0" hangingPunct="1">
                <a:defRPr sz="2400" kern="1200">
                  <a:solidFill>
                    <a:schemeClr val="tx1"/>
                  </a:solidFill>
                  <a:latin typeface="+mn-lt"/>
                  <a:ea typeface="+mn-ea"/>
                  <a:cs typeface="+mn-cs"/>
                </a:defRPr>
              </a:lvl8pPr>
              <a:lvl9pPr marL="4877044" algn="l" defTabSz="609630" rtl="0" eaLnBrk="1" latinLnBrk="0" hangingPunct="1">
                <a:defRPr sz="2400" kern="1200">
                  <a:solidFill>
                    <a:schemeClr val="tx1"/>
                  </a:solidFill>
                  <a:latin typeface="+mn-lt"/>
                  <a:ea typeface="+mn-ea"/>
                  <a:cs typeface="+mn-cs"/>
                </a:defRPr>
              </a:lvl9pPr>
            </a:lstStyle>
            <a:p>
              <a:endParaRPr lang="zh-CN" altLang="en-US" sz="3200">
                <a:solidFill>
                  <a:schemeClr val="accent6"/>
                </a:solidFill>
              </a:endParaRPr>
            </a:p>
          </p:txBody>
        </p:sp>
        <p:sp>
          <p:nvSpPr>
            <p:cNvPr id="22" name="Freeform 94"/>
            <p:cNvSpPr>
              <a:spLocks/>
            </p:cNvSpPr>
            <p:nvPr/>
          </p:nvSpPr>
          <p:spPr bwMode="auto">
            <a:xfrm>
              <a:off x="1082676" y="3078162"/>
              <a:ext cx="211138" cy="106363"/>
            </a:xfrm>
            <a:custGeom>
              <a:avLst/>
              <a:gdLst>
                <a:gd name="T0" fmla="*/ 133 w 133"/>
                <a:gd name="T1" fmla="*/ 0 h 67"/>
                <a:gd name="T2" fmla="*/ 133 w 133"/>
                <a:gd name="T3" fmla="*/ 67 h 67"/>
                <a:gd name="T4" fmla="*/ 0 w 133"/>
                <a:gd name="T5" fmla="*/ 67 h 67"/>
                <a:gd name="T6" fmla="*/ 0 w 133"/>
                <a:gd name="T7" fmla="*/ 5 h 67"/>
              </a:gdLst>
              <a:ahLst/>
              <a:cxnLst>
                <a:cxn ang="0">
                  <a:pos x="T0" y="T1"/>
                </a:cxn>
                <a:cxn ang="0">
                  <a:pos x="T2" y="T3"/>
                </a:cxn>
                <a:cxn ang="0">
                  <a:pos x="T4" y="T5"/>
                </a:cxn>
                <a:cxn ang="0">
                  <a:pos x="T6" y="T7"/>
                </a:cxn>
              </a:cxnLst>
              <a:rect l="0" t="0" r="r" b="b"/>
              <a:pathLst>
                <a:path w="133" h="67">
                  <a:moveTo>
                    <a:pt x="133" y="0"/>
                  </a:moveTo>
                  <a:lnTo>
                    <a:pt x="133" y="67"/>
                  </a:lnTo>
                  <a:lnTo>
                    <a:pt x="0" y="67"/>
                  </a:lnTo>
                  <a:lnTo>
                    <a:pt x="0" y="5"/>
                  </a:lnTo>
                </a:path>
              </a:pathLst>
            </a:custGeom>
            <a:grpFill/>
            <a:ln w="14288" cap="flat">
              <a:solidFill>
                <a:schemeClr val="bg1"/>
              </a:solidFill>
              <a:prstDash val="solid"/>
              <a:miter lim="800000"/>
              <a:headEnd/>
              <a:tailEnd/>
            </a:ln>
            <a:extLst>
              <a:ext uri="{909E8E84-426E-40dd-AFC4-6F175D3DCCD1}">
                <a14:hiddenFill xmlns:a14="http://schemas.microsoft.com/office/drawing/2010/main" xmlns="" xmlns:lc="http://schemas.openxmlformats.org/drawingml/2006/lockedCanvas">
                  <a:solidFill>
                    <a:srgbClr val="FFFFFF"/>
                  </a:solidFill>
                </a14:hiddenFill>
              </a:ext>
            </a:extLst>
          </p:spPr>
          <p:txBody>
            <a:bodyPr vert="horz" wrap="square" lIns="121920" tIns="60960" rIns="121920" bIns="60960" numCol="1" anchor="t" anchorCtr="0" compatLnSpc="1">
              <a:prstTxWarp prst="textNoShape">
                <a:avLst/>
              </a:prstTxWarp>
            </a:bodyPr>
            <a:lstStyle>
              <a:defPPr>
                <a:defRPr lang="en-US"/>
              </a:defPPr>
              <a:lvl1pPr marL="0" algn="l" defTabSz="609630" rtl="0" eaLnBrk="1" latinLnBrk="0" hangingPunct="1">
                <a:defRPr sz="2400" kern="1200">
                  <a:solidFill>
                    <a:schemeClr val="tx1"/>
                  </a:solidFill>
                  <a:latin typeface="+mn-lt"/>
                  <a:ea typeface="+mn-ea"/>
                  <a:cs typeface="+mn-cs"/>
                </a:defRPr>
              </a:lvl1pPr>
              <a:lvl2pPr marL="609630" algn="l" defTabSz="609630" rtl="0" eaLnBrk="1" latinLnBrk="0" hangingPunct="1">
                <a:defRPr sz="2400" kern="1200">
                  <a:solidFill>
                    <a:schemeClr val="tx1"/>
                  </a:solidFill>
                  <a:latin typeface="+mn-lt"/>
                  <a:ea typeface="+mn-ea"/>
                  <a:cs typeface="+mn-cs"/>
                </a:defRPr>
              </a:lvl2pPr>
              <a:lvl3pPr marL="1219261" algn="l" defTabSz="609630" rtl="0" eaLnBrk="1" latinLnBrk="0" hangingPunct="1">
                <a:defRPr sz="2400" kern="1200">
                  <a:solidFill>
                    <a:schemeClr val="tx1"/>
                  </a:solidFill>
                  <a:latin typeface="+mn-lt"/>
                  <a:ea typeface="+mn-ea"/>
                  <a:cs typeface="+mn-cs"/>
                </a:defRPr>
              </a:lvl3pPr>
              <a:lvl4pPr marL="1828891" algn="l" defTabSz="609630" rtl="0" eaLnBrk="1" latinLnBrk="0" hangingPunct="1">
                <a:defRPr sz="2400" kern="1200">
                  <a:solidFill>
                    <a:schemeClr val="tx1"/>
                  </a:solidFill>
                  <a:latin typeface="+mn-lt"/>
                  <a:ea typeface="+mn-ea"/>
                  <a:cs typeface="+mn-cs"/>
                </a:defRPr>
              </a:lvl4pPr>
              <a:lvl5pPr marL="2438522" algn="l" defTabSz="609630" rtl="0" eaLnBrk="1" latinLnBrk="0" hangingPunct="1">
                <a:defRPr sz="2400" kern="1200">
                  <a:solidFill>
                    <a:schemeClr val="tx1"/>
                  </a:solidFill>
                  <a:latin typeface="+mn-lt"/>
                  <a:ea typeface="+mn-ea"/>
                  <a:cs typeface="+mn-cs"/>
                </a:defRPr>
              </a:lvl5pPr>
              <a:lvl6pPr marL="3048152" algn="l" defTabSz="609630" rtl="0" eaLnBrk="1" latinLnBrk="0" hangingPunct="1">
                <a:defRPr sz="2400" kern="1200">
                  <a:solidFill>
                    <a:schemeClr val="tx1"/>
                  </a:solidFill>
                  <a:latin typeface="+mn-lt"/>
                  <a:ea typeface="+mn-ea"/>
                  <a:cs typeface="+mn-cs"/>
                </a:defRPr>
              </a:lvl6pPr>
              <a:lvl7pPr marL="3657783" algn="l" defTabSz="609630" rtl="0" eaLnBrk="1" latinLnBrk="0" hangingPunct="1">
                <a:defRPr sz="2400" kern="1200">
                  <a:solidFill>
                    <a:schemeClr val="tx1"/>
                  </a:solidFill>
                  <a:latin typeface="+mn-lt"/>
                  <a:ea typeface="+mn-ea"/>
                  <a:cs typeface="+mn-cs"/>
                </a:defRPr>
              </a:lvl7pPr>
              <a:lvl8pPr marL="4267413" algn="l" defTabSz="609630" rtl="0" eaLnBrk="1" latinLnBrk="0" hangingPunct="1">
                <a:defRPr sz="2400" kern="1200">
                  <a:solidFill>
                    <a:schemeClr val="tx1"/>
                  </a:solidFill>
                  <a:latin typeface="+mn-lt"/>
                  <a:ea typeface="+mn-ea"/>
                  <a:cs typeface="+mn-cs"/>
                </a:defRPr>
              </a:lvl8pPr>
              <a:lvl9pPr marL="4877044" algn="l" defTabSz="609630" rtl="0" eaLnBrk="1" latinLnBrk="0" hangingPunct="1">
                <a:defRPr sz="2400" kern="1200">
                  <a:solidFill>
                    <a:schemeClr val="tx1"/>
                  </a:solidFill>
                  <a:latin typeface="+mn-lt"/>
                  <a:ea typeface="+mn-ea"/>
                  <a:cs typeface="+mn-cs"/>
                </a:defRPr>
              </a:lvl9pPr>
            </a:lstStyle>
            <a:p>
              <a:endParaRPr lang="zh-CN" altLang="en-US" sz="3200">
                <a:solidFill>
                  <a:schemeClr val="accent6"/>
                </a:solidFill>
              </a:endParaRPr>
            </a:p>
          </p:txBody>
        </p:sp>
        <p:sp>
          <p:nvSpPr>
            <p:cNvPr id="23" name="Line 95"/>
            <p:cNvSpPr>
              <a:spLocks noChangeShapeType="1"/>
            </p:cNvSpPr>
            <p:nvPr/>
          </p:nvSpPr>
          <p:spPr bwMode="auto">
            <a:xfrm>
              <a:off x="1174751" y="3092450"/>
              <a:ext cx="49213" cy="0"/>
            </a:xfrm>
            <a:prstGeom prst="line">
              <a:avLst/>
            </a:prstGeom>
            <a:grpFill/>
            <a:ln w="14288" cap="flat">
              <a:solidFill>
                <a:schemeClr val="bg1"/>
              </a:solidFill>
              <a:prstDash val="solid"/>
              <a:miter lim="800000"/>
              <a:headEnd/>
              <a:tailEnd/>
            </a:ln>
            <a:extLst>
              <a:ext uri="{909E8E84-426E-40dd-AFC4-6F175D3DCCD1}">
                <a14:hiddenFill xmlns:a14="http://schemas.microsoft.com/office/drawing/2010/main" xmlns="" xmlns:lc="http://schemas.openxmlformats.org/drawingml/2006/lockedCanvas">
                  <a:noFill/>
                </a14:hiddenFill>
              </a:ext>
            </a:extLst>
          </p:spPr>
          <p:txBody>
            <a:bodyPr vert="horz" wrap="square" lIns="121920" tIns="60960" rIns="121920" bIns="60960" numCol="1" anchor="t" anchorCtr="0" compatLnSpc="1">
              <a:prstTxWarp prst="textNoShape">
                <a:avLst/>
              </a:prstTxWarp>
            </a:bodyPr>
            <a:lstStyle>
              <a:defPPr>
                <a:defRPr lang="en-US"/>
              </a:defPPr>
              <a:lvl1pPr marL="0" algn="l" defTabSz="609630" rtl="0" eaLnBrk="1" latinLnBrk="0" hangingPunct="1">
                <a:defRPr sz="2400" kern="1200">
                  <a:solidFill>
                    <a:schemeClr val="tx1"/>
                  </a:solidFill>
                  <a:latin typeface="+mn-lt"/>
                  <a:ea typeface="+mn-ea"/>
                  <a:cs typeface="+mn-cs"/>
                </a:defRPr>
              </a:lvl1pPr>
              <a:lvl2pPr marL="609630" algn="l" defTabSz="609630" rtl="0" eaLnBrk="1" latinLnBrk="0" hangingPunct="1">
                <a:defRPr sz="2400" kern="1200">
                  <a:solidFill>
                    <a:schemeClr val="tx1"/>
                  </a:solidFill>
                  <a:latin typeface="+mn-lt"/>
                  <a:ea typeface="+mn-ea"/>
                  <a:cs typeface="+mn-cs"/>
                </a:defRPr>
              </a:lvl2pPr>
              <a:lvl3pPr marL="1219261" algn="l" defTabSz="609630" rtl="0" eaLnBrk="1" latinLnBrk="0" hangingPunct="1">
                <a:defRPr sz="2400" kern="1200">
                  <a:solidFill>
                    <a:schemeClr val="tx1"/>
                  </a:solidFill>
                  <a:latin typeface="+mn-lt"/>
                  <a:ea typeface="+mn-ea"/>
                  <a:cs typeface="+mn-cs"/>
                </a:defRPr>
              </a:lvl3pPr>
              <a:lvl4pPr marL="1828891" algn="l" defTabSz="609630" rtl="0" eaLnBrk="1" latinLnBrk="0" hangingPunct="1">
                <a:defRPr sz="2400" kern="1200">
                  <a:solidFill>
                    <a:schemeClr val="tx1"/>
                  </a:solidFill>
                  <a:latin typeface="+mn-lt"/>
                  <a:ea typeface="+mn-ea"/>
                  <a:cs typeface="+mn-cs"/>
                </a:defRPr>
              </a:lvl4pPr>
              <a:lvl5pPr marL="2438522" algn="l" defTabSz="609630" rtl="0" eaLnBrk="1" latinLnBrk="0" hangingPunct="1">
                <a:defRPr sz="2400" kern="1200">
                  <a:solidFill>
                    <a:schemeClr val="tx1"/>
                  </a:solidFill>
                  <a:latin typeface="+mn-lt"/>
                  <a:ea typeface="+mn-ea"/>
                  <a:cs typeface="+mn-cs"/>
                </a:defRPr>
              </a:lvl5pPr>
              <a:lvl6pPr marL="3048152" algn="l" defTabSz="609630" rtl="0" eaLnBrk="1" latinLnBrk="0" hangingPunct="1">
                <a:defRPr sz="2400" kern="1200">
                  <a:solidFill>
                    <a:schemeClr val="tx1"/>
                  </a:solidFill>
                  <a:latin typeface="+mn-lt"/>
                  <a:ea typeface="+mn-ea"/>
                  <a:cs typeface="+mn-cs"/>
                </a:defRPr>
              </a:lvl6pPr>
              <a:lvl7pPr marL="3657783" algn="l" defTabSz="609630" rtl="0" eaLnBrk="1" latinLnBrk="0" hangingPunct="1">
                <a:defRPr sz="2400" kern="1200">
                  <a:solidFill>
                    <a:schemeClr val="tx1"/>
                  </a:solidFill>
                  <a:latin typeface="+mn-lt"/>
                  <a:ea typeface="+mn-ea"/>
                  <a:cs typeface="+mn-cs"/>
                </a:defRPr>
              </a:lvl7pPr>
              <a:lvl8pPr marL="4267413" algn="l" defTabSz="609630" rtl="0" eaLnBrk="1" latinLnBrk="0" hangingPunct="1">
                <a:defRPr sz="2400" kern="1200">
                  <a:solidFill>
                    <a:schemeClr val="tx1"/>
                  </a:solidFill>
                  <a:latin typeface="+mn-lt"/>
                  <a:ea typeface="+mn-ea"/>
                  <a:cs typeface="+mn-cs"/>
                </a:defRPr>
              </a:lvl8pPr>
              <a:lvl9pPr marL="4877044" algn="l" defTabSz="609630" rtl="0" eaLnBrk="1" latinLnBrk="0" hangingPunct="1">
                <a:defRPr sz="2400" kern="1200">
                  <a:solidFill>
                    <a:schemeClr val="tx1"/>
                  </a:solidFill>
                  <a:latin typeface="+mn-lt"/>
                  <a:ea typeface="+mn-ea"/>
                  <a:cs typeface="+mn-cs"/>
                </a:defRPr>
              </a:lvl9pPr>
            </a:lstStyle>
            <a:p>
              <a:endParaRPr lang="zh-CN" altLang="en-US" sz="3200">
                <a:solidFill>
                  <a:schemeClr val="accent6"/>
                </a:solidFill>
              </a:endParaRPr>
            </a:p>
          </p:txBody>
        </p:sp>
        <p:sp>
          <p:nvSpPr>
            <p:cNvPr id="24" name="Line 96"/>
            <p:cNvSpPr>
              <a:spLocks noChangeShapeType="1"/>
            </p:cNvSpPr>
            <p:nvPr/>
          </p:nvSpPr>
          <p:spPr bwMode="auto">
            <a:xfrm>
              <a:off x="1174751" y="3121025"/>
              <a:ext cx="98425" cy="0"/>
            </a:xfrm>
            <a:prstGeom prst="line">
              <a:avLst/>
            </a:prstGeom>
            <a:grpFill/>
            <a:ln w="14288" cap="flat">
              <a:solidFill>
                <a:schemeClr val="bg1"/>
              </a:solidFill>
              <a:prstDash val="solid"/>
              <a:miter lim="800000"/>
              <a:headEnd/>
              <a:tailEnd/>
            </a:ln>
            <a:extLst>
              <a:ext uri="{909E8E84-426E-40dd-AFC4-6F175D3DCCD1}">
                <a14:hiddenFill xmlns:a14="http://schemas.microsoft.com/office/drawing/2010/main" xmlns="" xmlns:lc="http://schemas.openxmlformats.org/drawingml/2006/lockedCanvas">
                  <a:noFill/>
                </a14:hiddenFill>
              </a:ext>
            </a:extLst>
          </p:spPr>
          <p:txBody>
            <a:bodyPr vert="horz" wrap="square" lIns="121920" tIns="60960" rIns="121920" bIns="60960" numCol="1" anchor="t" anchorCtr="0" compatLnSpc="1">
              <a:prstTxWarp prst="textNoShape">
                <a:avLst/>
              </a:prstTxWarp>
            </a:bodyPr>
            <a:lstStyle>
              <a:defPPr>
                <a:defRPr lang="en-US"/>
              </a:defPPr>
              <a:lvl1pPr marL="0" algn="l" defTabSz="609630" rtl="0" eaLnBrk="1" latinLnBrk="0" hangingPunct="1">
                <a:defRPr sz="2400" kern="1200">
                  <a:solidFill>
                    <a:schemeClr val="tx1"/>
                  </a:solidFill>
                  <a:latin typeface="+mn-lt"/>
                  <a:ea typeface="+mn-ea"/>
                  <a:cs typeface="+mn-cs"/>
                </a:defRPr>
              </a:lvl1pPr>
              <a:lvl2pPr marL="609630" algn="l" defTabSz="609630" rtl="0" eaLnBrk="1" latinLnBrk="0" hangingPunct="1">
                <a:defRPr sz="2400" kern="1200">
                  <a:solidFill>
                    <a:schemeClr val="tx1"/>
                  </a:solidFill>
                  <a:latin typeface="+mn-lt"/>
                  <a:ea typeface="+mn-ea"/>
                  <a:cs typeface="+mn-cs"/>
                </a:defRPr>
              </a:lvl2pPr>
              <a:lvl3pPr marL="1219261" algn="l" defTabSz="609630" rtl="0" eaLnBrk="1" latinLnBrk="0" hangingPunct="1">
                <a:defRPr sz="2400" kern="1200">
                  <a:solidFill>
                    <a:schemeClr val="tx1"/>
                  </a:solidFill>
                  <a:latin typeface="+mn-lt"/>
                  <a:ea typeface="+mn-ea"/>
                  <a:cs typeface="+mn-cs"/>
                </a:defRPr>
              </a:lvl3pPr>
              <a:lvl4pPr marL="1828891" algn="l" defTabSz="609630" rtl="0" eaLnBrk="1" latinLnBrk="0" hangingPunct="1">
                <a:defRPr sz="2400" kern="1200">
                  <a:solidFill>
                    <a:schemeClr val="tx1"/>
                  </a:solidFill>
                  <a:latin typeface="+mn-lt"/>
                  <a:ea typeface="+mn-ea"/>
                  <a:cs typeface="+mn-cs"/>
                </a:defRPr>
              </a:lvl4pPr>
              <a:lvl5pPr marL="2438522" algn="l" defTabSz="609630" rtl="0" eaLnBrk="1" latinLnBrk="0" hangingPunct="1">
                <a:defRPr sz="2400" kern="1200">
                  <a:solidFill>
                    <a:schemeClr val="tx1"/>
                  </a:solidFill>
                  <a:latin typeface="+mn-lt"/>
                  <a:ea typeface="+mn-ea"/>
                  <a:cs typeface="+mn-cs"/>
                </a:defRPr>
              </a:lvl5pPr>
              <a:lvl6pPr marL="3048152" algn="l" defTabSz="609630" rtl="0" eaLnBrk="1" latinLnBrk="0" hangingPunct="1">
                <a:defRPr sz="2400" kern="1200">
                  <a:solidFill>
                    <a:schemeClr val="tx1"/>
                  </a:solidFill>
                  <a:latin typeface="+mn-lt"/>
                  <a:ea typeface="+mn-ea"/>
                  <a:cs typeface="+mn-cs"/>
                </a:defRPr>
              </a:lvl6pPr>
              <a:lvl7pPr marL="3657783" algn="l" defTabSz="609630" rtl="0" eaLnBrk="1" latinLnBrk="0" hangingPunct="1">
                <a:defRPr sz="2400" kern="1200">
                  <a:solidFill>
                    <a:schemeClr val="tx1"/>
                  </a:solidFill>
                  <a:latin typeface="+mn-lt"/>
                  <a:ea typeface="+mn-ea"/>
                  <a:cs typeface="+mn-cs"/>
                </a:defRPr>
              </a:lvl7pPr>
              <a:lvl8pPr marL="4267413" algn="l" defTabSz="609630" rtl="0" eaLnBrk="1" latinLnBrk="0" hangingPunct="1">
                <a:defRPr sz="2400" kern="1200">
                  <a:solidFill>
                    <a:schemeClr val="tx1"/>
                  </a:solidFill>
                  <a:latin typeface="+mn-lt"/>
                  <a:ea typeface="+mn-ea"/>
                  <a:cs typeface="+mn-cs"/>
                </a:defRPr>
              </a:lvl8pPr>
              <a:lvl9pPr marL="4877044" algn="l" defTabSz="609630" rtl="0" eaLnBrk="1" latinLnBrk="0" hangingPunct="1">
                <a:defRPr sz="2400" kern="1200">
                  <a:solidFill>
                    <a:schemeClr val="tx1"/>
                  </a:solidFill>
                  <a:latin typeface="+mn-lt"/>
                  <a:ea typeface="+mn-ea"/>
                  <a:cs typeface="+mn-cs"/>
                </a:defRPr>
              </a:lvl9pPr>
            </a:lstStyle>
            <a:p>
              <a:endParaRPr lang="zh-CN" altLang="en-US" sz="3200">
                <a:solidFill>
                  <a:schemeClr val="accent6"/>
                </a:solidFill>
              </a:endParaRPr>
            </a:p>
          </p:txBody>
        </p:sp>
        <p:sp>
          <p:nvSpPr>
            <p:cNvPr id="25" name="Line 97"/>
            <p:cNvSpPr>
              <a:spLocks noChangeShapeType="1"/>
            </p:cNvSpPr>
            <p:nvPr/>
          </p:nvSpPr>
          <p:spPr bwMode="auto">
            <a:xfrm>
              <a:off x="1174751" y="3149600"/>
              <a:ext cx="98425" cy="0"/>
            </a:xfrm>
            <a:prstGeom prst="line">
              <a:avLst/>
            </a:prstGeom>
            <a:grpFill/>
            <a:ln w="14288" cap="flat">
              <a:solidFill>
                <a:schemeClr val="bg1"/>
              </a:solidFill>
              <a:prstDash val="solid"/>
              <a:miter lim="800000"/>
              <a:headEnd/>
              <a:tailEnd/>
            </a:ln>
            <a:extLst>
              <a:ext uri="{909E8E84-426E-40dd-AFC4-6F175D3DCCD1}">
                <a14:hiddenFill xmlns:a14="http://schemas.microsoft.com/office/drawing/2010/main" xmlns="" xmlns:lc="http://schemas.openxmlformats.org/drawingml/2006/lockedCanvas">
                  <a:noFill/>
                </a14:hiddenFill>
              </a:ext>
            </a:extLst>
          </p:spPr>
          <p:txBody>
            <a:bodyPr vert="horz" wrap="square" lIns="121920" tIns="60960" rIns="121920" bIns="60960" numCol="1" anchor="t" anchorCtr="0" compatLnSpc="1">
              <a:prstTxWarp prst="textNoShape">
                <a:avLst/>
              </a:prstTxWarp>
            </a:bodyPr>
            <a:lstStyle>
              <a:defPPr>
                <a:defRPr lang="en-US"/>
              </a:defPPr>
              <a:lvl1pPr marL="0" algn="l" defTabSz="609630" rtl="0" eaLnBrk="1" latinLnBrk="0" hangingPunct="1">
                <a:defRPr sz="2400" kern="1200">
                  <a:solidFill>
                    <a:schemeClr val="tx1"/>
                  </a:solidFill>
                  <a:latin typeface="+mn-lt"/>
                  <a:ea typeface="+mn-ea"/>
                  <a:cs typeface="+mn-cs"/>
                </a:defRPr>
              </a:lvl1pPr>
              <a:lvl2pPr marL="609630" algn="l" defTabSz="609630" rtl="0" eaLnBrk="1" latinLnBrk="0" hangingPunct="1">
                <a:defRPr sz="2400" kern="1200">
                  <a:solidFill>
                    <a:schemeClr val="tx1"/>
                  </a:solidFill>
                  <a:latin typeface="+mn-lt"/>
                  <a:ea typeface="+mn-ea"/>
                  <a:cs typeface="+mn-cs"/>
                </a:defRPr>
              </a:lvl2pPr>
              <a:lvl3pPr marL="1219261" algn="l" defTabSz="609630" rtl="0" eaLnBrk="1" latinLnBrk="0" hangingPunct="1">
                <a:defRPr sz="2400" kern="1200">
                  <a:solidFill>
                    <a:schemeClr val="tx1"/>
                  </a:solidFill>
                  <a:latin typeface="+mn-lt"/>
                  <a:ea typeface="+mn-ea"/>
                  <a:cs typeface="+mn-cs"/>
                </a:defRPr>
              </a:lvl3pPr>
              <a:lvl4pPr marL="1828891" algn="l" defTabSz="609630" rtl="0" eaLnBrk="1" latinLnBrk="0" hangingPunct="1">
                <a:defRPr sz="2400" kern="1200">
                  <a:solidFill>
                    <a:schemeClr val="tx1"/>
                  </a:solidFill>
                  <a:latin typeface="+mn-lt"/>
                  <a:ea typeface="+mn-ea"/>
                  <a:cs typeface="+mn-cs"/>
                </a:defRPr>
              </a:lvl4pPr>
              <a:lvl5pPr marL="2438522" algn="l" defTabSz="609630" rtl="0" eaLnBrk="1" latinLnBrk="0" hangingPunct="1">
                <a:defRPr sz="2400" kern="1200">
                  <a:solidFill>
                    <a:schemeClr val="tx1"/>
                  </a:solidFill>
                  <a:latin typeface="+mn-lt"/>
                  <a:ea typeface="+mn-ea"/>
                  <a:cs typeface="+mn-cs"/>
                </a:defRPr>
              </a:lvl5pPr>
              <a:lvl6pPr marL="3048152" algn="l" defTabSz="609630" rtl="0" eaLnBrk="1" latinLnBrk="0" hangingPunct="1">
                <a:defRPr sz="2400" kern="1200">
                  <a:solidFill>
                    <a:schemeClr val="tx1"/>
                  </a:solidFill>
                  <a:latin typeface="+mn-lt"/>
                  <a:ea typeface="+mn-ea"/>
                  <a:cs typeface="+mn-cs"/>
                </a:defRPr>
              </a:lvl6pPr>
              <a:lvl7pPr marL="3657783" algn="l" defTabSz="609630" rtl="0" eaLnBrk="1" latinLnBrk="0" hangingPunct="1">
                <a:defRPr sz="2400" kern="1200">
                  <a:solidFill>
                    <a:schemeClr val="tx1"/>
                  </a:solidFill>
                  <a:latin typeface="+mn-lt"/>
                  <a:ea typeface="+mn-ea"/>
                  <a:cs typeface="+mn-cs"/>
                </a:defRPr>
              </a:lvl7pPr>
              <a:lvl8pPr marL="4267413" algn="l" defTabSz="609630" rtl="0" eaLnBrk="1" latinLnBrk="0" hangingPunct="1">
                <a:defRPr sz="2400" kern="1200">
                  <a:solidFill>
                    <a:schemeClr val="tx1"/>
                  </a:solidFill>
                  <a:latin typeface="+mn-lt"/>
                  <a:ea typeface="+mn-ea"/>
                  <a:cs typeface="+mn-cs"/>
                </a:defRPr>
              </a:lvl8pPr>
              <a:lvl9pPr marL="4877044" algn="l" defTabSz="609630" rtl="0" eaLnBrk="1" latinLnBrk="0" hangingPunct="1">
                <a:defRPr sz="2400" kern="1200">
                  <a:solidFill>
                    <a:schemeClr val="tx1"/>
                  </a:solidFill>
                  <a:latin typeface="+mn-lt"/>
                  <a:ea typeface="+mn-ea"/>
                  <a:cs typeface="+mn-cs"/>
                </a:defRPr>
              </a:lvl9pPr>
            </a:lstStyle>
            <a:p>
              <a:endParaRPr lang="zh-CN" altLang="en-US" sz="3200">
                <a:solidFill>
                  <a:schemeClr val="accent6"/>
                </a:solidFill>
              </a:endParaRPr>
            </a:p>
          </p:txBody>
        </p:sp>
      </p:grpSp>
      <p:sp>
        <p:nvSpPr>
          <p:cNvPr id="2" name="矩形 1"/>
          <p:cNvSpPr/>
          <p:nvPr/>
        </p:nvSpPr>
        <p:spPr>
          <a:xfrm>
            <a:off x="5422578" y="3244334"/>
            <a:ext cx="1346843" cy="369332"/>
          </a:xfrm>
          <a:prstGeom prst="rect">
            <a:avLst/>
          </a:prstGeom>
        </p:spPr>
        <p:txBody>
          <a:bodyPr wrap="none">
            <a:spAutoFit/>
          </a:bodyPr>
          <a:lstStyle/>
          <a:p>
            <a:pPr algn="ctr"/>
            <a:r>
              <a:rPr lang="zh-CN" altLang="en-US" b="1" dirty="0">
                <a:solidFill>
                  <a:schemeClr val="bg1">
                    <a:lumMod val="95000"/>
                  </a:schemeClr>
                </a:solidFill>
                <a:latin typeface="+mn-ea"/>
              </a:rPr>
              <a:t>主数据管理</a:t>
            </a:r>
          </a:p>
        </p:txBody>
      </p:sp>
      <p:sp>
        <p:nvSpPr>
          <p:cNvPr id="26" name="Title 1"/>
          <p:cNvSpPr txBox="1">
            <a:spLocks/>
          </p:cNvSpPr>
          <p:nvPr/>
        </p:nvSpPr>
        <p:spPr>
          <a:xfrm>
            <a:off x="0" y="1221910"/>
            <a:ext cx="1737794" cy="405958"/>
          </a:xfrm>
          <a:prstGeom prst="rect">
            <a:avLst/>
          </a:prstGeom>
          <a:solidFill>
            <a:schemeClr val="accent6"/>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1800" b="1" dirty="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合成身份的诈骗环</a:t>
            </a:r>
          </a:p>
        </p:txBody>
      </p:sp>
    </p:spTree>
    <p:extLst>
      <p:ext uri="{BB962C8B-B14F-4D97-AF65-F5344CB8AC3E}">
        <p14:creationId xmlns:p14="http://schemas.microsoft.com/office/powerpoint/2010/main" val="4218299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4743345" y="1009206"/>
            <a:ext cx="5517381" cy="5259416"/>
          </a:xfrm>
          <a:prstGeom prst="rect">
            <a:avLst/>
          </a:prstGeom>
          <a:ln>
            <a:noFill/>
          </a:ln>
          <a:effectLst>
            <a:softEdge rad="112500"/>
          </a:effectLst>
        </p:spPr>
      </p:pic>
      <p:sp>
        <p:nvSpPr>
          <p:cNvPr id="4" name="Title 1"/>
          <p:cNvSpPr txBox="1">
            <a:spLocks/>
          </p:cNvSpPr>
          <p:nvPr/>
        </p:nvSpPr>
        <p:spPr>
          <a:xfrm>
            <a:off x="-1" y="1221910"/>
            <a:ext cx="4116967" cy="593890"/>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1800" b="1" dirty="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基于图的搜索</a:t>
            </a:r>
            <a:r>
              <a:rPr lang="en-US" altLang="zh-CN" sz="1800" b="1" dirty="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 </a:t>
            </a:r>
            <a:r>
              <a:rPr lang="zh-CN" altLang="en-US" sz="1800" b="1" dirty="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公司投资担保关系网</a:t>
            </a:r>
          </a:p>
        </p:txBody>
      </p:sp>
    </p:spTree>
    <p:extLst>
      <p:ext uri="{BB962C8B-B14F-4D97-AF65-F5344CB8AC3E}">
        <p14:creationId xmlns:p14="http://schemas.microsoft.com/office/powerpoint/2010/main" val="2501406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9"/>
          <p:cNvGrpSpPr/>
          <p:nvPr/>
        </p:nvGrpSpPr>
        <p:grpSpPr>
          <a:xfrm>
            <a:off x="2107418" y="1066800"/>
            <a:ext cx="7884307" cy="5485508"/>
            <a:chOff x="4825998" y="837263"/>
            <a:chExt cx="3969928" cy="2549411"/>
          </a:xfrm>
        </p:grpSpPr>
        <p:sp>
          <p:nvSpPr>
            <p:cNvPr id="6" name="Oval 8"/>
            <p:cNvSpPr/>
            <p:nvPr/>
          </p:nvSpPr>
          <p:spPr>
            <a:xfrm>
              <a:off x="4825998" y="837263"/>
              <a:ext cx="3969928" cy="2549411"/>
            </a:xfrm>
            <a:prstGeom prst="ellipse">
              <a:avLst/>
            </a:prstGeom>
            <a:gradFill flip="none" rotWithShape="1">
              <a:gsLst>
                <a:gs pos="0">
                  <a:schemeClr val="accent1">
                    <a:lumMod val="20000"/>
                    <a:lumOff val="80000"/>
                  </a:schemeClr>
                </a:gs>
                <a:gs pos="100000">
                  <a:schemeClr val="bg1">
                    <a:lumMod val="95000"/>
                    <a:alpha val="0"/>
                  </a:schemeClr>
                </a:gs>
                <a:gs pos="58000">
                  <a:schemeClr val="accent1">
                    <a:lumMod val="20000"/>
                    <a:lumOff val="80000"/>
                    <a:alpha val="9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7" name="Picture 7" descr="Data Network.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56830" y="940740"/>
              <a:ext cx="3474603" cy="2434168"/>
            </a:xfrm>
            <a:prstGeom prst="rect">
              <a:avLst/>
            </a:prstGeom>
          </p:spPr>
        </p:pic>
      </p:grpSp>
      <p:sp>
        <p:nvSpPr>
          <p:cNvPr id="8" name="Title 1"/>
          <p:cNvSpPr txBox="1">
            <a:spLocks/>
          </p:cNvSpPr>
          <p:nvPr/>
        </p:nvSpPr>
        <p:spPr>
          <a:xfrm>
            <a:off x="0" y="1221910"/>
            <a:ext cx="1737794" cy="405958"/>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1800" b="1" dirty="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IT</a:t>
            </a:r>
            <a:r>
              <a:rPr lang="zh-CN" altLang="en-US" sz="1800" b="1" dirty="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网络管理</a:t>
            </a:r>
          </a:p>
        </p:txBody>
      </p:sp>
    </p:spTree>
    <p:extLst>
      <p:ext uri="{BB962C8B-B14F-4D97-AF65-F5344CB8AC3E}">
        <p14:creationId xmlns:p14="http://schemas.microsoft.com/office/powerpoint/2010/main" val="2914639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4081755" y="860985"/>
            <a:ext cx="3980841" cy="4955567"/>
          </a:xfrm>
          <a:prstGeom prst="rect">
            <a:avLst/>
          </a:prstGeom>
        </p:spPr>
      </p:pic>
      <p:sp>
        <p:nvSpPr>
          <p:cNvPr id="3" name="矩形 2"/>
          <p:cNvSpPr/>
          <p:nvPr/>
        </p:nvSpPr>
        <p:spPr>
          <a:xfrm>
            <a:off x="8667299" y="2085975"/>
            <a:ext cx="3524701" cy="15335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 name="矩形 1"/>
          <p:cNvSpPr/>
          <p:nvPr/>
        </p:nvSpPr>
        <p:spPr>
          <a:xfrm>
            <a:off x="8924925" y="2300554"/>
            <a:ext cx="2276475" cy="1077218"/>
          </a:xfrm>
          <a:prstGeom prst="rect">
            <a:avLst/>
          </a:prstGeom>
        </p:spPr>
        <p:txBody>
          <a:bodyPr wrap="square">
            <a:spAutoFit/>
          </a:bodyPr>
          <a:lstStyle/>
          <a:p>
            <a:r>
              <a:rPr lang="zh-CN" altLang="en-US" sz="1600" b="1" dirty="0">
                <a:solidFill>
                  <a:schemeClr val="bg1"/>
                </a:solidFill>
                <a:latin typeface="微软雅黑" panose="020B0503020204020204" pitchFamily="34" charset="-122"/>
                <a:ea typeface="微软雅黑" panose="020B0503020204020204" pitchFamily="34" charset="-122"/>
              </a:rPr>
              <a:t>管理组</a:t>
            </a:r>
            <a:endParaRPr lang="en-US" altLang="zh-CN" sz="1600" b="1" dirty="0">
              <a:solidFill>
                <a:schemeClr val="bg1"/>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l"/>
            </a:pPr>
            <a:r>
              <a:rPr lang="zh-CN" altLang="en-US" sz="1600" b="1" dirty="0">
                <a:solidFill>
                  <a:schemeClr val="bg1"/>
                </a:solidFill>
                <a:latin typeface="微软雅黑" panose="020B0503020204020204" pitchFamily="34" charset="-122"/>
                <a:ea typeface="微软雅黑" panose="020B0503020204020204" pitchFamily="34" charset="-122"/>
              </a:rPr>
              <a:t>公司</a:t>
            </a:r>
            <a:endParaRPr lang="en-US" altLang="zh-CN" sz="1600" b="1" dirty="0">
              <a:solidFill>
                <a:schemeClr val="bg1"/>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l"/>
            </a:pPr>
            <a:r>
              <a:rPr lang="zh-CN" altLang="en-US" sz="1600" b="1" dirty="0">
                <a:solidFill>
                  <a:schemeClr val="bg1"/>
                </a:solidFill>
                <a:latin typeface="微软雅黑" panose="020B0503020204020204" pitchFamily="34" charset="-122"/>
                <a:ea typeface="微软雅黑" panose="020B0503020204020204" pitchFamily="34" charset="-122"/>
              </a:rPr>
              <a:t>员工</a:t>
            </a:r>
            <a:endParaRPr lang="en-US" altLang="zh-CN" sz="1600" b="1" dirty="0">
              <a:solidFill>
                <a:schemeClr val="bg1"/>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l"/>
            </a:pPr>
            <a:r>
              <a:rPr lang="zh-CN" altLang="en-US" sz="1600" b="1" dirty="0">
                <a:solidFill>
                  <a:schemeClr val="bg1"/>
                </a:solidFill>
                <a:latin typeface="微软雅黑" panose="020B0503020204020204" pitchFamily="34" charset="-122"/>
                <a:ea typeface="微软雅黑" panose="020B0503020204020204" pitchFamily="34" charset="-122"/>
              </a:rPr>
              <a:t>账号</a:t>
            </a:r>
          </a:p>
        </p:txBody>
      </p:sp>
      <p:pic>
        <p:nvPicPr>
          <p:cNvPr id="8" name="Picture 33" descr="C:\Users\HOWARDY.REDMOND\AppData\Local\Microsoft\Windows\Temporary Internet Files\Content.IE5\G469HTVF\MC900442094[1].wmf"/>
          <p:cNvPicPr>
            <a:picLocks noChangeAspect="1" noChangeArrowheads="1"/>
          </p:cNvPicPr>
          <p:nvPr/>
        </p:nvPicPr>
        <p:blipFill>
          <a:blip r:embed="rId3" cstate="print">
            <a:lum bright="100000"/>
            <a:extLst>
              <a:ext uri="{28A0092B-C50C-407E-A947-70E740481C1C}">
                <a14:useLocalDpi xmlns:a14="http://schemas.microsoft.com/office/drawing/2010/main" val="0"/>
              </a:ext>
            </a:extLst>
          </a:blip>
          <a:srcRect/>
          <a:stretch>
            <a:fillRect/>
          </a:stretch>
        </p:blipFill>
        <p:spPr bwMode="auto">
          <a:xfrm>
            <a:off x="10377727" y="2649372"/>
            <a:ext cx="986344" cy="607213"/>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0" y="1221910"/>
            <a:ext cx="1737794" cy="405958"/>
          </a:xfrm>
          <a:prstGeom prst="rect">
            <a:avLst/>
          </a:prstGeom>
          <a:solidFill>
            <a:schemeClr val="accent6"/>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1800" b="1" dirty="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身份和访问管理</a:t>
            </a:r>
          </a:p>
        </p:txBody>
      </p:sp>
    </p:spTree>
    <p:extLst>
      <p:ext uri="{BB962C8B-B14F-4D97-AF65-F5344CB8AC3E}">
        <p14:creationId xmlns:p14="http://schemas.microsoft.com/office/powerpoint/2010/main" val="2084420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24"/>
          <p:cNvSpPr/>
          <p:nvPr/>
        </p:nvSpPr>
        <p:spPr bwMode="auto">
          <a:xfrm>
            <a:off x="3712029" y="3812584"/>
            <a:ext cx="2545985" cy="2346585"/>
          </a:xfrm>
          <a:prstGeom prst="rect">
            <a:avLst/>
          </a:prstGeom>
          <a:solidFill>
            <a:srgbClr val="3BBEB4"/>
          </a:solidFill>
          <a:ln w="9525" cap="flat" cmpd="sng" algn="ctr">
            <a:noFill/>
            <a:prstDash val="solid"/>
            <a:headEnd type="none" w="med" len="med"/>
            <a:tailEnd type="none" w="med" len="med"/>
          </a:ln>
          <a:effectLst/>
        </p:spPr>
        <p:txBody>
          <a:bodyPr vert="horz" wrap="square" lIns="182856" tIns="91428" rIns="91428" bIns="91428" numCol="1" rtlCol="0" anchor="b" anchorCtr="0" compatLnSpc="1">
            <a:prstTxWarp prst="textNoShape">
              <a:avLst/>
            </a:prstTxWarp>
          </a:bodyPr>
          <a:lstStyle/>
          <a:p>
            <a:pPr defTabSz="913994">
              <a:lnSpc>
                <a:spcPct val="90000"/>
              </a:lnSpc>
              <a:buSzPct val="90000"/>
            </a:pPr>
            <a:r>
              <a:rPr lang="en-US" altLang="zh-CN" b="1" dirty="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rPr>
              <a:t>Neo4j</a:t>
            </a:r>
            <a:r>
              <a:rPr lang="zh-CN" altLang="en-US" b="1" dirty="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rPr>
              <a:t>简体</a:t>
            </a:r>
            <a:r>
              <a:rPr lang="zh-CN" altLang="en-US" b="1" dirty="0" smtClean="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rPr>
              <a:t>中文版</a:t>
            </a:r>
            <a:endParaRPr lang="zh-CN" altLang="en-US" b="1" dirty="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endParaRPr>
          </a:p>
          <a:p>
            <a:pPr defTabSz="913994">
              <a:lnSpc>
                <a:spcPct val="90000"/>
              </a:lnSpc>
              <a:buSzPct val="90000"/>
            </a:pPr>
            <a:r>
              <a:rPr lang="zh-CN" altLang="en-US" sz="1400" b="1" dirty="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rPr>
              <a:t>为中国企业量身</a:t>
            </a:r>
            <a:r>
              <a:rPr lang="zh-CN" altLang="en-US" sz="1400" b="1" dirty="0" smtClean="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rPr>
              <a:t>定制</a:t>
            </a:r>
            <a:endParaRPr lang="zh-CN" altLang="en-US" sz="1400" b="1" dirty="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endParaRPr>
          </a:p>
        </p:txBody>
      </p:sp>
      <p:sp>
        <p:nvSpPr>
          <p:cNvPr id="57" name="Rectangle 24"/>
          <p:cNvSpPr/>
          <p:nvPr/>
        </p:nvSpPr>
        <p:spPr bwMode="auto">
          <a:xfrm>
            <a:off x="9383343" y="3797550"/>
            <a:ext cx="2511638" cy="2346585"/>
          </a:xfrm>
          <a:prstGeom prst="rect">
            <a:avLst/>
          </a:prstGeom>
          <a:solidFill>
            <a:srgbClr val="3BBEB4"/>
          </a:solidFill>
          <a:ln w="9525" cap="flat" cmpd="sng" algn="ctr">
            <a:noFill/>
            <a:prstDash val="solid"/>
            <a:headEnd type="none" w="med" len="med"/>
            <a:tailEnd type="none" w="med" len="med"/>
          </a:ln>
          <a:effectLst/>
        </p:spPr>
        <p:txBody>
          <a:bodyPr vert="horz" wrap="square" lIns="182856" tIns="91428" rIns="91428" bIns="91428" numCol="1" rtlCol="0" anchor="b" anchorCtr="0" compatLnSpc="1">
            <a:prstTxWarp prst="textNoShape">
              <a:avLst/>
            </a:prstTxWarp>
          </a:bodyPr>
          <a:lstStyle/>
          <a:p>
            <a:pPr defTabSz="913994">
              <a:lnSpc>
                <a:spcPct val="90000"/>
              </a:lnSpc>
              <a:buSzPct val="90000"/>
            </a:pPr>
            <a:r>
              <a:rPr lang="zh-CN" altLang="en-US" b="1" dirty="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rPr>
              <a:t>迷你名片</a:t>
            </a:r>
          </a:p>
          <a:p>
            <a:pPr defTabSz="913994">
              <a:lnSpc>
                <a:spcPct val="90000"/>
              </a:lnSpc>
              <a:buSzPct val="90000"/>
            </a:pPr>
            <a:r>
              <a:rPr lang="zh-CN" altLang="en-US" sz="1600" b="1" dirty="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rPr>
              <a:t>纸质名片的终结者</a:t>
            </a:r>
          </a:p>
        </p:txBody>
      </p:sp>
      <p:sp>
        <p:nvSpPr>
          <p:cNvPr id="53" name="Rectangle 26"/>
          <p:cNvSpPr/>
          <p:nvPr/>
        </p:nvSpPr>
        <p:spPr bwMode="auto">
          <a:xfrm>
            <a:off x="3712029" y="1170005"/>
            <a:ext cx="8182952" cy="884145"/>
          </a:xfrm>
          <a:prstGeom prst="rect">
            <a:avLst/>
          </a:prstGeom>
          <a:solidFill>
            <a:schemeClr val="accent4"/>
          </a:solidFill>
          <a:ln w="9525" cap="flat" cmpd="sng" algn="ctr">
            <a:noFill/>
            <a:prstDash val="solid"/>
            <a:headEnd type="none" w="med" len="med"/>
            <a:tailEnd type="none" w="med" len="med"/>
          </a:ln>
          <a:effectLst/>
        </p:spPr>
        <p:txBody>
          <a:bodyPr vert="horz" wrap="square" lIns="182856" tIns="91428" rIns="91428" bIns="91428" numCol="1" rtlCol="0" anchor="b" anchorCtr="0" compatLnSpc="1">
            <a:prstTxWarp prst="textNoShape">
              <a:avLst/>
            </a:prstTxWarp>
          </a:bodyPr>
          <a:lstStyle/>
          <a:p>
            <a:pPr defTabSz="913994">
              <a:lnSpc>
                <a:spcPct val="90000"/>
              </a:lnSpc>
              <a:buSzPct val="90000"/>
            </a:pPr>
            <a:endParaRPr lang="en-US" sz="3334" dirty="0">
              <a:gradFill>
                <a:gsLst>
                  <a:gs pos="85000">
                    <a:srgbClr val="FFFFFF"/>
                  </a:gs>
                  <a:gs pos="0">
                    <a:srgbClr val="FFFFFF"/>
                  </a:gs>
                </a:gsLst>
                <a:lin ang="5400000" scaled="0"/>
              </a:gradFill>
              <a:latin typeface="Segoe UI"/>
            </a:endParaRPr>
          </a:p>
        </p:txBody>
      </p:sp>
      <p:grpSp>
        <p:nvGrpSpPr>
          <p:cNvPr id="7" name="组合 6"/>
          <p:cNvGrpSpPr/>
          <p:nvPr/>
        </p:nvGrpSpPr>
        <p:grpSpPr>
          <a:xfrm>
            <a:off x="10117627" y="4267083"/>
            <a:ext cx="972000" cy="972000"/>
            <a:chOff x="1152960" y="2378007"/>
            <a:chExt cx="5101574" cy="5101572"/>
          </a:xfrm>
        </p:grpSpPr>
        <p:sp>
          <p:nvSpPr>
            <p:cNvPr id="48" name="Rectangle 4"/>
            <p:cNvSpPr/>
            <p:nvPr/>
          </p:nvSpPr>
          <p:spPr bwMode="auto">
            <a:xfrm>
              <a:off x="1163796" y="2408075"/>
              <a:ext cx="5090738" cy="4693169"/>
            </a:xfrm>
            <a:prstGeom prst="rect">
              <a:avLst/>
            </a:prstGeom>
            <a:solidFill>
              <a:srgbClr val="94C949"/>
            </a:solidFill>
            <a:ln w="9525" cap="flat" cmpd="sng" algn="ctr">
              <a:noFill/>
              <a:prstDash val="solid"/>
              <a:headEnd type="none" w="med" len="med"/>
              <a:tailEnd type="none" w="med" len="med"/>
            </a:ln>
            <a:effectLst/>
          </p:spPr>
          <p:txBody>
            <a:bodyPr vert="horz" wrap="square" lIns="243840" tIns="243840" rIns="121920" bIns="60958" numCol="1" rtlCol="0" anchor="t" anchorCtr="0" compatLnSpc="1">
              <a:prstTxWarp prst="textNoShape">
                <a:avLst/>
              </a:prstTxWarp>
            </a:bodyPr>
            <a:lstStyle/>
            <a:p>
              <a:pPr defTabSz="913994">
                <a:lnSpc>
                  <a:spcPct val="90000"/>
                </a:lnSpc>
                <a:buSzPct val="90000"/>
                <a:defRPr/>
              </a:pPr>
              <a:endParaRPr lang="en-US" sz="2400" dirty="0">
                <a:gradFill>
                  <a:gsLst>
                    <a:gs pos="85000">
                      <a:srgbClr val="FFFFFF"/>
                    </a:gs>
                    <a:gs pos="0">
                      <a:srgbClr val="FFFFFF"/>
                    </a:gs>
                  </a:gsLst>
                  <a:lin ang="5400000" scaled="0"/>
                </a:gradFill>
                <a:latin typeface="Segoe UI"/>
              </a:endParaRPr>
            </a:p>
          </p:txBody>
        </p:sp>
        <p:pic>
          <p:nvPicPr>
            <p:cNvPr id="300" name="WechatIMG666.jpeg" descr="WechatIMG666.jpeg"/>
            <p:cNvPicPr>
              <a:picLocks noChangeAspect="1"/>
            </p:cNvPicPr>
            <p:nvPr/>
          </p:nvPicPr>
          <p:blipFill>
            <a:blip r:embed="rId2">
              <a:extLst/>
            </a:blip>
            <a:stretch>
              <a:fillRect/>
            </a:stretch>
          </p:blipFill>
          <p:spPr>
            <a:xfrm>
              <a:off x="1152960" y="2378007"/>
              <a:ext cx="5101573" cy="5101572"/>
            </a:xfrm>
            <a:prstGeom prst="rect">
              <a:avLst/>
            </a:prstGeom>
            <a:ln w="12700">
              <a:miter lim="400000"/>
            </a:ln>
          </p:spPr>
        </p:pic>
      </p:grpSp>
      <p:sp>
        <p:nvSpPr>
          <p:cNvPr id="56" name="Rectangle 24"/>
          <p:cNvSpPr/>
          <p:nvPr/>
        </p:nvSpPr>
        <p:spPr bwMode="auto">
          <a:xfrm>
            <a:off x="6564552" y="3797550"/>
            <a:ext cx="2511638" cy="2346585"/>
          </a:xfrm>
          <a:prstGeom prst="rect">
            <a:avLst/>
          </a:prstGeom>
          <a:solidFill>
            <a:srgbClr val="3BBEB4"/>
          </a:solidFill>
          <a:ln w="9525" cap="flat" cmpd="sng" algn="ctr">
            <a:noFill/>
            <a:prstDash val="solid"/>
            <a:headEnd type="none" w="med" len="med"/>
            <a:tailEnd type="none" w="med" len="med"/>
          </a:ln>
          <a:effectLst/>
        </p:spPr>
        <p:txBody>
          <a:bodyPr vert="horz" wrap="square" lIns="182856" tIns="91428" rIns="91428" bIns="91428" numCol="1" rtlCol="0" anchor="b" anchorCtr="0" compatLnSpc="1">
            <a:prstTxWarp prst="textNoShape">
              <a:avLst/>
            </a:prstTxWarp>
          </a:bodyPr>
          <a:lstStyle/>
          <a:p>
            <a:pPr defTabSz="913994">
              <a:lnSpc>
                <a:spcPct val="90000"/>
              </a:lnSpc>
              <a:buSzPct val="90000"/>
            </a:pPr>
            <a:r>
              <a:rPr lang="zh-CN" altLang="en-US" b="1" dirty="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rPr>
              <a:t>关系搜</a:t>
            </a:r>
          </a:p>
          <a:p>
            <a:pPr defTabSz="913994">
              <a:lnSpc>
                <a:spcPct val="90000"/>
              </a:lnSpc>
              <a:buSzPct val="90000"/>
            </a:pPr>
            <a:r>
              <a:rPr lang="zh-CN" altLang="en-US" sz="1600" b="1" dirty="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rPr>
              <a:t>开箱即用的知识图谱引擎</a:t>
            </a:r>
          </a:p>
        </p:txBody>
      </p:sp>
      <p:pic>
        <p:nvPicPr>
          <p:cNvPr id="18" name="图片 17"/>
          <p:cNvPicPr/>
          <p:nvPr/>
        </p:nvPicPr>
        <p:blipFill>
          <a:blip r:embed="rId3" cstate="print">
            <a:extLst>
              <a:ext uri="{28A0092B-C50C-407E-A947-70E740481C1C}">
                <a14:useLocalDpi xmlns:a14="http://schemas.microsoft.com/office/drawing/2010/main" val="0"/>
              </a:ext>
            </a:extLst>
          </a:blip>
          <a:stretch>
            <a:fillRect/>
          </a:stretch>
        </p:blipFill>
        <p:spPr>
          <a:xfrm>
            <a:off x="208910" y="1477001"/>
            <a:ext cx="3395352" cy="3691347"/>
          </a:xfrm>
          <a:prstGeom prst="rect">
            <a:avLst/>
          </a:prstGeom>
        </p:spPr>
      </p:pic>
      <p:sp>
        <p:nvSpPr>
          <p:cNvPr id="19" name="圆角矩形 18"/>
          <p:cNvSpPr/>
          <p:nvPr/>
        </p:nvSpPr>
        <p:spPr>
          <a:xfrm>
            <a:off x="4504635" y="4267083"/>
            <a:ext cx="1008000" cy="972000"/>
          </a:xfrm>
          <a:prstGeom prst="roundRect">
            <a:avLst>
              <a:gd name="adj" fmla="val 0"/>
            </a:avLst>
          </a:prstGeom>
          <a:blipFill dpi="0" rotWithShape="1">
            <a:blip r:embed="rId4"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1" name="矩形 20"/>
          <p:cNvSpPr/>
          <p:nvPr/>
        </p:nvSpPr>
        <p:spPr>
          <a:xfrm>
            <a:off x="7301293" y="4267083"/>
            <a:ext cx="1027675" cy="972000"/>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5" name="矩形 24"/>
          <p:cNvSpPr/>
          <p:nvPr/>
        </p:nvSpPr>
        <p:spPr>
          <a:xfrm>
            <a:off x="4131400" y="2308118"/>
            <a:ext cx="5582953" cy="923330"/>
          </a:xfrm>
          <a:prstGeom prst="rect">
            <a:avLst/>
          </a:prstGeom>
        </p:spPr>
        <p:txBody>
          <a:bodyPr wrap="square">
            <a:spAutoFit/>
          </a:bodyPr>
          <a:lstStyle/>
          <a:p>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专注</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于图数据库技术及其应用</a:t>
            </a: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研究</a:t>
            </a:r>
            <a:endPar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rPr>
              <a:t>Neo4j</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在中国的战略合作伙伴和官方</a:t>
            </a: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代理</a:t>
            </a:r>
            <a:endPar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致力于</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研制具有自主知识产权的图数据库应用</a:t>
            </a: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产品</a:t>
            </a:r>
            <a:endPar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Text Placeholder 5"/>
          <p:cNvSpPr txBox="1">
            <a:spLocks/>
          </p:cNvSpPr>
          <p:nvPr/>
        </p:nvSpPr>
        <p:spPr>
          <a:xfrm>
            <a:off x="4039311" y="1486361"/>
            <a:ext cx="5980086" cy="44291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3200" b="1" dirty="0">
                <a:solidFill>
                  <a:schemeClr val="bg1"/>
                </a:solidFill>
                <a:latin typeface="微软雅黑" panose="020B0503020204020204" pitchFamily="34" charset="-122"/>
                <a:ea typeface="微软雅黑" panose="020B0503020204020204" pitchFamily="34" charset="-122"/>
              </a:rPr>
              <a:t>微云数聚（北京）科技有限公司</a:t>
            </a:r>
          </a:p>
        </p:txBody>
      </p:sp>
    </p:spTree>
    <p:extLst>
      <p:ext uri="{BB962C8B-B14F-4D97-AF65-F5344CB8AC3E}">
        <p14:creationId xmlns:p14="http://schemas.microsoft.com/office/powerpoint/2010/main" val="708180800"/>
      </p:ext>
    </p:extLst>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timing>
    <p:tnLst>
      <p:par>
        <p:cTn id="1" dur="indefinite" restart="never" fill="hold"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5238" y="1354357"/>
            <a:ext cx="12227237" cy="5492606"/>
            <a:chOff x="-35238" y="1107540"/>
            <a:chExt cx="12227238" cy="5739423"/>
          </a:xfrm>
        </p:grpSpPr>
        <p:sp>
          <p:nvSpPr>
            <p:cNvPr id="100" name="Rectangle 3"/>
            <p:cNvSpPr/>
            <p:nvPr/>
          </p:nvSpPr>
          <p:spPr bwMode="auto">
            <a:xfrm>
              <a:off x="-1" y="1107540"/>
              <a:ext cx="2746587" cy="612000"/>
            </a:xfrm>
            <a:prstGeom prst="rect">
              <a:avLst/>
            </a:prstGeom>
            <a:solidFill>
              <a:srgbClr val="3397D3"/>
            </a:solidFill>
            <a:ln w="9525" cap="flat" cmpd="sng" algn="ctr">
              <a:noFill/>
              <a:prstDash val="solid"/>
              <a:headEnd type="none" w="med" len="med"/>
              <a:tailEnd type="none" w="med" len="med"/>
            </a:ln>
            <a:effectLst/>
          </p:spPr>
          <p:txBody>
            <a:bodyPr vert="horz" wrap="square" lIns="243840" tIns="60960" rIns="121920" bIns="60960" numCol="1" rtlCol="0" anchor="ctr" anchorCtr="0" compatLnSpc="1">
              <a:prstTxWarp prst="textNoShape">
                <a:avLst/>
              </a:prstTxWarp>
            </a:bodyPr>
            <a:lstStyle/>
            <a:p>
              <a:pPr lvl="0" algn="ctr" defTabSz="913960">
                <a:lnSpc>
                  <a:spcPct val="90000"/>
                </a:lnSpc>
                <a:buSzPct val="90000"/>
                <a:defRPr/>
              </a:pPr>
              <a:r>
                <a:rPr lang="zh-CN" altLang="en-US" sz="1400" b="1" kern="0" dirty="0">
                  <a:solidFill>
                    <a:schemeClr val="bg1"/>
                  </a:solidFill>
                  <a:latin typeface="微软雅黑" panose="020B0503020204020204" pitchFamily="34" charset="-122"/>
                  <a:ea typeface="微软雅黑" panose="020B0503020204020204" pitchFamily="34" charset="-122"/>
                  <a:cs typeface="Segoe UI" pitchFamily="34" charset="0"/>
                </a:rPr>
                <a:t>社交</a:t>
              </a:r>
            </a:p>
          </p:txBody>
        </p:sp>
        <p:sp>
          <p:nvSpPr>
            <p:cNvPr id="101" name="Rectangle 7"/>
            <p:cNvSpPr/>
            <p:nvPr/>
          </p:nvSpPr>
          <p:spPr bwMode="auto">
            <a:xfrm>
              <a:off x="-35238" y="1735026"/>
              <a:ext cx="2980206" cy="4559236"/>
            </a:xfrm>
            <a:prstGeom prst="rect">
              <a:avLst/>
            </a:prstGeom>
            <a:noFill/>
            <a:ln w="9525" cap="flat" cmpd="sng" algn="ctr">
              <a:noFill/>
              <a:prstDash val="solid"/>
              <a:headEnd type="none" w="med" len="med"/>
              <a:tailEnd type="none" w="med" len="med"/>
            </a:ln>
            <a:effectLst/>
          </p:spPr>
          <p:txBody>
            <a:bodyPr vert="horz" wrap="square" lIns="121915" tIns="60957" rIns="121915" bIns="60957" numCol="1" rtlCol="0" anchor="ctr" anchorCtr="0" compatLnSpc="1">
              <a:prstTxWarp prst="textNoShape">
                <a:avLst/>
              </a:prstTxWarp>
            </a:bodyPr>
            <a:lstStyle/>
            <a:p>
              <a:pPr marL="0" marR="0" lvl="0" indent="0" algn="ctr" defTabSz="1218667"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endParaRPr>
            </a:p>
          </p:txBody>
        </p:sp>
        <p:sp>
          <p:nvSpPr>
            <p:cNvPr id="7" name="TextBox 6"/>
            <p:cNvSpPr txBox="1"/>
            <p:nvPr/>
          </p:nvSpPr>
          <p:spPr>
            <a:xfrm>
              <a:off x="5617691" y="1107540"/>
              <a:ext cx="1810088" cy="612000"/>
            </a:xfrm>
            <a:prstGeom prst="rect">
              <a:avLst/>
            </a:prstGeom>
            <a:solidFill>
              <a:schemeClr val="accent5">
                <a:lumMod val="75000"/>
              </a:schemeClr>
            </a:solidFill>
          </p:spPr>
          <p:txBody>
            <a:bodyPr wrap="square" tIns="0" bIns="0" rtlCol="0" anchor="ctr">
              <a:noAutofit/>
            </a:bodyPr>
            <a:lstStyle/>
            <a:p>
              <a:pPr algn="ctr">
                <a:lnSpc>
                  <a:spcPct val="90000"/>
                </a:lnSpc>
              </a:pPr>
              <a:r>
                <a:rPr lang="zh-CN" altLang="en-US" sz="1400" b="1" dirty="0">
                  <a:solidFill>
                    <a:schemeClr val="bg1"/>
                  </a:solidFill>
                  <a:latin typeface="微软雅黑" panose="020B0503020204020204" pitchFamily="34" charset="-122"/>
                  <a:ea typeface="微软雅黑" panose="020B0503020204020204" pitchFamily="34" charset="-122"/>
                  <a:cs typeface="Helvetica Neue"/>
                </a:rPr>
                <a:t>网络和数据中心</a:t>
              </a:r>
              <a:endParaRPr lang="en-US" sz="1400" b="1" dirty="0">
                <a:solidFill>
                  <a:schemeClr val="bg1"/>
                </a:solidFill>
                <a:latin typeface="微软雅黑" panose="020B0503020204020204" pitchFamily="34" charset="-122"/>
                <a:ea typeface="微软雅黑" panose="020B0503020204020204" pitchFamily="34" charset="-122"/>
                <a:cs typeface="Helvetica Neue"/>
              </a:endParaRPr>
            </a:p>
          </p:txBody>
        </p:sp>
        <p:sp>
          <p:nvSpPr>
            <p:cNvPr id="90" name="TextBox 89"/>
            <p:cNvSpPr txBox="1"/>
            <p:nvPr/>
          </p:nvSpPr>
          <p:spPr>
            <a:xfrm>
              <a:off x="7390792" y="1107540"/>
              <a:ext cx="1946633" cy="612000"/>
            </a:xfrm>
            <a:prstGeom prst="rect">
              <a:avLst/>
            </a:prstGeom>
            <a:solidFill>
              <a:srgbClr val="FFC000"/>
            </a:solidFill>
          </p:spPr>
          <p:txBody>
            <a:bodyPr wrap="square" tIns="0" bIns="0" rtlCol="0" anchor="ctr">
              <a:noAutofit/>
            </a:bodyPr>
            <a:lstStyle/>
            <a:p>
              <a:pPr algn="ctr">
                <a:lnSpc>
                  <a:spcPct val="90000"/>
                </a:lnSpc>
              </a:pPr>
              <a:r>
                <a:rPr lang="zh-CN" altLang="en-US" sz="1400" b="1" dirty="0">
                  <a:solidFill>
                    <a:schemeClr val="bg1"/>
                  </a:solidFill>
                  <a:latin typeface="微软雅黑" panose="020B0503020204020204" pitchFamily="34" charset="-122"/>
                  <a:ea typeface="微软雅黑" panose="020B0503020204020204" pitchFamily="34" charset="-122"/>
                  <a:cs typeface="Helvetica Neue"/>
                </a:rPr>
                <a:t>主数据管理</a:t>
              </a:r>
              <a:endParaRPr lang="en-US" sz="1400" b="1" dirty="0">
                <a:solidFill>
                  <a:schemeClr val="bg1"/>
                </a:solidFill>
                <a:latin typeface="微软雅黑" panose="020B0503020204020204" pitchFamily="34" charset="-122"/>
                <a:ea typeface="微软雅黑" panose="020B0503020204020204" pitchFamily="34" charset="-122"/>
                <a:cs typeface="Helvetica Neue"/>
              </a:endParaRPr>
            </a:p>
          </p:txBody>
        </p:sp>
        <p:sp>
          <p:nvSpPr>
            <p:cNvPr id="93" name="TextBox 92"/>
            <p:cNvSpPr txBox="1"/>
            <p:nvPr/>
          </p:nvSpPr>
          <p:spPr>
            <a:xfrm>
              <a:off x="2912257" y="1223498"/>
              <a:ext cx="1530859" cy="521852"/>
            </a:xfrm>
            <a:prstGeom prst="rect">
              <a:avLst/>
            </a:prstGeom>
            <a:noFill/>
          </p:spPr>
          <p:txBody>
            <a:bodyPr wrap="square" tIns="0" bIns="0" rtlCol="0" anchor="ctr">
              <a:noAutofit/>
            </a:bodyPr>
            <a:lstStyle/>
            <a:p>
              <a:pPr algn="ctr">
                <a:lnSpc>
                  <a:spcPct val="90000"/>
                </a:lnSpc>
              </a:pPr>
              <a:r>
                <a:rPr lang="zh-CN" altLang="en-US" sz="1400" b="1" dirty="0">
                  <a:solidFill>
                    <a:schemeClr val="accent2"/>
                  </a:solidFill>
                  <a:latin typeface="微软雅黑" panose="020B0503020204020204" pitchFamily="34" charset="-122"/>
                  <a:ea typeface="微软雅黑" panose="020B0503020204020204" pitchFamily="34" charset="-122"/>
                  <a:cs typeface="Helvetica Neue"/>
                </a:rPr>
                <a:t>推荐</a:t>
              </a:r>
              <a:endParaRPr lang="en-US" sz="1400" b="1" dirty="0">
                <a:solidFill>
                  <a:schemeClr val="accent2"/>
                </a:solidFill>
                <a:latin typeface="微软雅黑" panose="020B0503020204020204" pitchFamily="34" charset="-122"/>
                <a:ea typeface="微软雅黑" panose="020B0503020204020204" pitchFamily="34" charset="-122"/>
                <a:cs typeface="Helvetica Neue"/>
              </a:endParaRPr>
            </a:p>
          </p:txBody>
        </p:sp>
        <p:sp>
          <p:nvSpPr>
            <p:cNvPr id="94" name="TextBox 93"/>
            <p:cNvSpPr txBox="1"/>
            <p:nvPr/>
          </p:nvSpPr>
          <p:spPr>
            <a:xfrm>
              <a:off x="9300438" y="1107540"/>
              <a:ext cx="1397691" cy="612000"/>
            </a:xfrm>
            <a:prstGeom prst="rect">
              <a:avLst/>
            </a:prstGeom>
            <a:solidFill>
              <a:srgbClr val="3BBEB4"/>
            </a:solidFill>
          </p:spPr>
          <p:txBody>
            <a:bodyPr wrap="square" tIns="0" bIns="0" rtlCol="0" anchor="ctr">
              <a:noAutofit/>
            </a:bodyPr>
            <a:lstStyle/>
            <a:p>
              <a:pPr algn="ctr">
                <a:lnSpc>
                  <a:spcPct val="90000"/>
                </a:lnSpc>
              </a:pPr>
              <a:r>
                <a:rPr lang="zh-CN" altLang="en-US" sz="1400" b="1" dirty="0">
                  <a:solidFill>
                    <a:schemeClr val="bg1"/>
                  </a:solidFill>
                  <a:latin typeface="微软雅黑" panose="020B0503020204020204" pitchFamily="34" charset="-122"/>
                  <a:ea typeface="微软雅黑" panose="020B0503020204020204" pitchFamily="34" charset="-122"/>
                  <a:cs typeface="Helvetica Neue"/>
                </a:rPr>
                <a:t>身份和访问</a:t>
              </a:r>
              <a:endParaRPr lang="en-US" sz="1400" b="1" dirty="0">
                <a:solidFill>
                  <a:schemeClr val="bg1"/>
                </a:solidFill>
                <a:latin typeface="微软雅黑" panose="020B0503020204020204" pitchFamily="34" charset="-122"/>
                <a:ea typeface="微软雅黑" panose="020B0503020204020204" pitchFamily="34" charset="-122"/>
                <a:cs typeface="Helvetica Neue"/>
              </a:endParaRPr>
            </a:p>
          </p:txBody>
        </p:sp>
        <p:sp>
          <p:nvSpPr>
            <p:cNvPr id="95" name="TextBox 94"/>
            <p:cNvSpPr txBox="1"/>
            <p:nvPr/>
          </p:nvSpPr>
          <p:spPr>
            <a:xfrm>
              <a:off x="4137003" y="1107540"/>
              <a:ext cx="1480688" cy="612000"/>
            </a:xfrm>
            <a:prstGeom prst="rect">
              <a:avLst/>
            </a:prstGeom>
            <a:solidFill>
              <a:srgbClr val="FFC000"/>
            </a:solidFill>
          </p:spPr>
          <p:txBody>
            <a:bodyPr wrap="square" tIns="0" bIns="0" rtlCol="0" anchor="ctr">
              <a:noAutofit/>
            </a:bodyPr>
            <a:lstStyle/>
            <a:p>
              <a:pPr algn="ctr">
                <a:lnSpc>
                  <a:spcPct val="90000"/>
                </a:lnSpc>
              </a:pPr>
              <a:r>
                <a:rPr lang="zh-CN" altLang="en-US" sz="1400" b="1" dirty="0">
                  <a:solidFill>
                    <a:schemeClr val="bg1"/>
                  </a:solidFill>
                  <a:latin typeface="微软雅黑" panose="020B0503020204020204" pitchFamily="34" charset="-122"/>
                  <a:ea typeface="微软雅黑" panose="020B0503020204020204" pitchFamily="34" charset="-122"/>
                  <a:cs typeface="Helvetica Neue"/>
                </a:rPr>
                <a:t>搜索与发现</a:t>
              </a:r>
              <a:endParaRPr lang="en-US" sz="1400" b="1" dirty="0">
                <a:solidFill>
                  <a:schemeClr val="bg1"/>
                </a:solidFill>
                <a:latin typeface="微软雅黑" panose="020B0503020204020204" pitchFamily="34" charset="-122"/>
                <a:ea typeface="微软雅黑" panose="020B0503020204020204" pitchFamily="34" charset="-122"/>
                <a:cs typeface="Helvetica Neue"/>
              </a:endParaRPr>
            </a:p>
          </p:txBody>
        </p:sp>
        <p:grpSp>
          <p:nvGrpSpPr>
            <p:cNvPr id="8" name="组合 7"/>
            <p:cNvGrpSpPr/>
            <p:nvPr/>
          </p:nvGrpSpPr>
          <p:grpSpPr>
            <a:xfrm>
              <a:off x="5831661" y="2086457"/>
              <a:ext cx="1264239" cy="3937411"/>
              <a:chOff x="6126997" y="1869514"/>
              <a:chExt cx="1264239" cy="3937411"/>
            </a:xfrm>
          </p:grpSpPr>
          <p:pic>
            <p:nvPicPr>
              <p:cNvPr id="77" name="Zenoss-1113x221.png"/>
              <p:cNvPicPr/>
              <p:nvPr/>
            </p:nvPicPr>
            <p:blipFill>
              <a:blip r:embed="rId3">
                <a:extLst/>
              </a:blip>
              <a:stretch>
                <a:fillRect/>
              </a:stretch>
            </p:blipFill>
            <p:spPr>
              <a:xfrm>
                <a:off x="6338003" y="3855739"/>
                <a:ext cx="842224" cy="212211"/>
              </a:xfrm>
              <a:prstGeom prst="rect">
                <a:avLst/>
              </a:prstGeom>
              <a:ln w="12700" cap="flat">
                <a:noFill/>
                <a:miter lim="400000"/>
              </a:ln>
              <a:effectLst/>
            </p:spPr>
          </p:pic>
          <p:pic>
            <p:nvPicPr>
              <p:cNvPr id="86" name="Picture 85"/>
              <p:cNvPicPr>
                <a:picLocks noChangeAspect="1"/>
              </p:cNvPicPr>
              <p:nvPr/>
            </p:nvPicPr>
            <p:blipFill>
              <a:blip r:embed="rId4"/>
              <a:stretch>
                <a:fillRect/>
              </a:stretch>
            </p:blipFill>
            <p:spPr>
              <a:xfrm>
                <a:off x="6513216" y="3190573"/>
                <a:ext cx="491801" cy="559481"/>
              </a:xfrm>
              <a:prstGeom prst="rect">
                <a:avLst/>
              </a:prstGeom>
            </p:spPr>
          </p:pic>
          <p:pic>
            <p:nvPicPr>
              <p:cNvPr id="88" name="Picture 87"/>
              <p:cNvPicPr>
                <a:picLocks noChangeAspect="1"/>
              </p:cNvPicPr>
              <p:nvPr/>
            </p:nvPicPr>
            <p:blipFill>
              <a:blip r:embed="rId5"/>
              <a:stretch>
                <a:fillRect/>
              </a:stretch>
            </p:blipFill>
            <p:spPr>
              <a:xfrm>
                <a:off x="6142325" y="4655240"/>
                <a:ext cx="1233579" cy="314001"/>
              </a:xfrm>
              <a:prstGeom prst="rect">
                <a:avLst/>
              </a:prstGeom>
            </p:spPr>
          </p:pic>
          <p:pic>
            <p:nvPicPr>
              <p:cNvPr id="104" name="Virtual_Instruments-771x198.png"/>
              <p:cNvPicPr/>
              <p:nvPr/>
            </p:nvPicPr>
            <p:blipFill>
              <a:blip r:embed="rId6">
                <a:extLst/>
              </a:blip>
              <a:stretch>
                <a:fillRect/>
              </a:stretch>
            </p:blipFill>
            <p:spPr>
              <a:xfrm>
                <a:off x="6126997" y="5097870"/>
                <a:ext cx="1264239" cy="323897"/>
              </a:xfrm>
              <a:prstGeom prst="rect">
                <a:avLst/>
              </a:prstGeom>
              <a:ln w="12700" cap="flat">
                <a:noFill/>
                <a:miter lim="400000"/>
              </a:ln>
              <a:effectLst/>
            </p:spPr>
          </p:pic>
          <p:pic>
            <p:nvPicPr>
              <p:cNvPr id="110" name="gen_E-291x140.png"/>
              <p:cNvPicPr/>
              <p:nvPr/>
            </p:nvPicPr>
            <p:blipFill>
              <a:blip r:embed="rId7">
                <a:extLst/>
              </a:blip>
              <a:stretch>
                <a:fillRect/>
              </a:stretch>
            </p:blipFill>
            <p:spPr>
              <a:xfrm>
                <a:off x="6335597" y="4199646"/>
                <a:ext cx="847039" cy="407511"/>
              </a:xfrm>
              <a:prstGeom prst="rect">
                <a:avLst/>
              </a:prstGeom>
              <a:ln w="12700" cap="flat">
                <a:noFill/>
                <a:miter lim="400000"/>
              </a:ln>
              <a:effectLst/>
            </p:spPr>
          </p:pic>
          <p:pic>
            <p:nvPicPr>
              <p:cNvPr id="111" name="HP-600x600.png"/>
              <p:cNvPicPr/>
              <p:nvPr/>
            </p:nvPicPr>
            <p:blipFill>
              <a:blip r:embed="rId8">
                <a:extLst/>
              </a:blip>
              <a:stretch>
                <a:fillRect/>
              </a:stretch>
            </p:blipFill>
            <p:spPr>
              <a:xfrm>
                <a:off x="6403389" y="1869514"/>
                <a:ext cx="711451" cy="711449"/>
              </a:xfrm>
              <a:prstGeom prst="rect">
                <a:avLst/>
              </a:prstGeom>
              <a:ln w="12700" cap="flat">
                <a:noFill/>
                <a:miter lim="400000"/>
              </a:ln>
              <a:effectLst/>
            </p:spPr>
          </p:pic>
          <p:pic>
            <p:nvPicPr>
              <p:cNvPr id="112" name="SFR-1772x1772.png"/>
              <p:cNvPicPr/>
              <p:nvPr/>
            </p:nvPicPr>
            <p:blipFill>
              <a:blip r:embed="rId9">
                <a:extLst/>
              </a:blip>
              <a:stretch>
                <a:fillRect/>
              </a:stretch>
            </p:blipFill>
            <p:spPr>
              <a:xfrm>
                <a:off x="6498051" y="2562761"/>
                <a:ext cx="522128" cy="522127"/>
              </a:xfrm>
              <a:prstGeom prst="rect">
                <a:avLst/>
              </a:prstGeom>
              <a:ln w="12700" cap="flat">
                <a:noFill/>
                <a:miter lim="400000"/>
              </a:ln>
              <a:effectLst/>
            </p:spPr>
          </p:pic>
          <p:pic>
            <p:nvPicPr>
              <p:cNvPr id="115" name="pasted-image.png"/>
              <p:cNvPicPr/>
              <p:nvPr/>
            </p:nvPicPr>
            <p:blipFill>
              <a:blip r:embed="rId10">
                <a:extLst/>
              </a:blip>
              <a:stretch>
                <a:fillRect/>
              </a:stretch>
            </p:blipFill>
            <p:spPr>
              <a:xfrm>
                <a:off x="6137985" y="5598845"/>
                <a:ext cx="1242259" cy="208080"/>
              </a:xfrm>
              <a:prstGeom prst="rect">
                <a:avLst/>
              </a:prstGeom>
              <a:ln w="12700" cap="flat">
                <a:noFill/>
                <a:miter lim="400000"/>
              </a:ln>
              <a:effectLst/>
            </p:spPr>
          </p:pic>
        </p:grpSp>
        <p:grpSp>
          <p:nvGrpSpPr>
            <p:cNvPr id="9" name="组合 8"/>
            <p:cNvGrpSpPr/>
            <p:nvPr/>
          </p:nvGrpSpPr>
          <p:grpSpPr>
            <a:xfrm>
              <a:off x="7544980" y="2086457"/>
              <a:ext cx="1563159" cy="4254651"/>
              <a:chOff x="7471077" y="1918643"/>
              <a:chExt cx="1563159" cy="4254651"/>
            </a:xfrm>
          </p:grpSpPr>
          <p:pic>
            <p:nvPicPr>
              <p:cNvPr id="116" name="PitneyBowes-1024x169.png"/>
              <p:cNvPicPr/>
              <p:nvPr/>
            </p:nvPicPr>
            <p:blipFill>
              <a:blip r:embed="rId11">
                <a:extLst/>
              </a:blip>
              <a:stretch>
                <a:fillRect/>
              </a:stretch>
            </p:blipFill>
            <p:spPr>
              <a:xfrm>
                <a:off x="7484157" y="2535710"/>
                <a:ext cx="1536999" cy="250775"/>
              </a:xfrm>
              <a:prstGeom prst="rect">
                <a:avLst/>
              </a:prstGeom>
              <a:ln w="12700" cap="flat">
                <a:noFill/>
                <a:miter lim="400000"/>
              </a:ln>
              <a:effectLst/>
            </p:spPr>
          </p:pic>
          <p:pic>
            <p:nvPicPr>
              <p:cNvPr id="117" name="die_Bayerische-1024x201.png"/>
              <p:cNvPicPr/>
              <p:nvPr/>
            </p:nvPicPr>
            <p:blipFill>
              <a:blip r:embed="rId12">
                <a:extLst/>
              </a:blip>
              <a:stretch>
                <a:fillRect/>
              </a:stretch>
            </p:blipFill>
            <p:spPr>
              <a:xfrm>
                <a:off x="7477480" y="3516659"/>
                <a:ext cx="1550353" cy="300069"/>
              </a:xfrm>
              <a:prstGeom prst="rect">
                <a:avLst/>
              </a:prstGeom>
              <a:ln w="12700" cap="flat">
                <a:noFill/>
                <a:miter lim="400000"/>
              </a:ln>
              <a:effectLst/>
            </p:spPr>
          </p:pic>
          <p:pic>
            <p:nvPicPr>
              <p:cNvPr id="118" name="veda-222x76.png"/>
              <p:cNvPicPr/>
              <p:nvPr/>
            </p:nvPicPr>
            <p:blipFill>
              <a:blip r:embed="rId13">
                <a:extLst/>
              </a:blip>
              <a:srcRect/>
              <a:stretch>
                <a:fillRect/>
              </a:stretch>
            </p:blipFill>
            <p:spPr>
              <a:xfrm>
                <a:off x="7670232" y="4361588"/>
                <a:ext cx="1164845" cy="397752"/>
              </a:xfrm>
              <a:prstGeom prst="rect">
                <a:avLst/>
              </a:prstGeom>
              <a:ln w="12700" cap="flat">
                <a:noFill/>
                <a:miter lim="400000"/>
              </a:ln>
              <a:effectLst/>
            </p:spPr>
          </p:pic>
          <p:pic>
            <p:nvPicPr>
              <p:cNvPr id="119" name="Cisco-800x450.png"/>
              <p:cNvPicPr/>
              <p:nvPr/>
            </p:nvPicPr>
            <p:blipFill>
              <a:blip r:embed="rId14">
                <a:extLst/>
              </a:blip>
              <a:stretch>
                <a:fillRect/>
              </a:stretch>
            </p:blipFill>
            <p:spPr>
              <a:xfrm>
                <a:off x="7820205" y="1918643"/>
                <a:ext cx="864903" cy="489568"/>
              </a:xfrm>
              <a:prstGeom prst="rect">
                <a:avLst/>
              </a:prstGeom>
              <a:ln w="12700" cap="flat">
                <a:noFill/>
                <a:miter lim="400000"/>
              </a:ln>
              <a:effectLst/>
            </p:spPr>
          </p:pic>
          <p:pic>
            <p:nvPicPr>
              <p:cNvPr id="120" name="three-300x318.png"/>
              <p:cNvPicPr/>
              <p:nvPr/>
            </p:nvPicPr>
            <p:blipFill>
              <a:blip r:embed="rId15">
                <a:extLst/>
              </a:blip>
              <a:stretch>
                <a:fillRect/>
              </a:stretch>
            </p:blipFill>
            <p:spPr>
              <a:xfrm>
                <a:off x="7618606" y="5355022"/>
                <a:ext cx="385767" cy="405055"/>
              </a:xfrm>
              <a:prstGeom prst="rect">
                <a:avLst/>
              </a:prstGeom>
              <a:ln w="12700" cap="flat">
                <a:noFill/>
                <a:miter lim="400000"/>
              </a:ln>
              <a:effectLst/>
            </p:spPr>
          </p:pic>
          <p:pic>
            <p:nvPicPr>
              <p:cNvPr id="122" name="Zephyr_Health-175x51.png"/>
              <p:cNvPicPr/>
              <p:nvPr/>
            </p:nvPicPr>
            <p:blipFill>
              <a:blip r:embed="rId16">
                <a:extLst/>
              </a:blip>
              <a:stretch>
                <a:fillRect/>
              </a:stretch>
            </p:blipFill>
            <p:spPr>
              <a:xfrm>
                <a:off x="7670232" y="4886839"/>
                <a:ext cx="1164845" cy="339469"/>
              </a:xfrm>
              <a:prstGeom prst="rect">
                <a:avLst/>
              </a:prstGeom>
              <a:ln w="12700" cap="flat">
                <a:noFill/>
                <a:miter lim="400000"/>
              </a:ln>
              <a:effectLst/>
            </p:spPr>
          </p:pic>
          <p:pic>
            <p:nvPicPr>
              <p:cNvPr id="123" name="TechCrunch-581x83.png"/>
              <p:cNvPicPr/>
              <p:nvPr/>
            </p:nvPicPr>
            <p:blipFill>
              <a:blip r:embed="rId17">
                <a:extLst/>
              </a:blip>
              <a:stretch>
                <a:fillRect/>
              </a:stretch>
            </p:blipFill>
            <p:spPr>
              <a:xfrm>
                <a:off x="7477508" y="4010684"/>
                <a:ext cx="1550293" cy="223405"/>
              </a:xfrm>
              <a:prstGeom prst="rect">
                <a:avLst/>
              </a:prstGeom>
              <a:ln w="12700" cap="flat">
                <a:noFill/>
                <a:miter lim="400000"/>
              </a:ln>
              <a:effectLst/>
            </p:spPr>
          </p:pic>
          <p:pic>
            <p:nvPicPr>
              <p:cNvPr id="124" name="Juice_Plus-610x270.png"/>
              <p:cNvPicPr/>
              <p:nvPr/>
            </p:nvPicPr>
            <p:blipFill>
              <a:blip r:embed="rId18">
                <a:extLst/>
              </a:blip>
              <a:stretch>
                <a:fillRect/>
              </a:stretch>
            </p:blipFill>
            <p:spPr>
              <a:xfrm>
                <a:off x="8022979" y="5362028"/>
                <a:ext cx="926407" cy="411737"/>
              </a:xfrm>
              <a:prstGeom prst="rect">
                <a:avLst/>
              </a:prstGeom>
              <a:ln w="12700" cap="flat">
                <a:noFill/>
                <a:miter lim="400000"/>
              </a:ln>
              <a:effectLst/>
            </p:spPr>
          </p:pic>
          <p:grpSp>
            <p:nvGrpSpPr>
              <p:cNvPr id="11" name="Group 10"/>
              <p:cNvGrpSpPr/>
              <p:nvPr/>
            </p:nvGrpSpPr>
            <p:grpSpPr>
              <a:xfrm>
                <a:off x="7471077" y="2913983"/>
                <a:ext cx="1563159" cy="285475"/>
                <a:chOff x="1317660" y="2180795"/>
                <a:chExt cx="1172369" cy="214106"/>
              </a:xfrm>
            </p:grpSpPr>
            <p:pic>
              <p:nvPicPr>
                <p:cNvPr id="125" name="pasted-image.png"/>
                <p:cNvPicPr/>
                <p:nvPr/>
              </p:nvPicPr>
              <p:blipFill>
                <a:blip r:embed="rId19">
                  <a:extLst/>
                </a:blip>
                <a:stretch>
                  <a:fillRect/>
                </a:stretch>
              </p:blipFill>
              <p:spPr>
                <a:xfrm>
                  <a:off x="1317660" y="2180795"/>
                  <a:ext cx="478698" cy="214106"/>
                </a:xfrm>
                <a:prstGeom prst="rect">
                  <a:avLst/>
                </a:prstGeom>
                <a:ln w="12700" cap="flat">
                  <a:noFill/>
                  <a:miter lim="400000"/>
                </a:ln>
                <a:effectLst/>
              </p:spPr>
            </p:pic>
            <p:pic>
              <p:nvPicPr>
                <p:cNvPr id="126" name="droppedImage.png"/>
                <p:cNvPicPr/>
                <p:nvPr/>
              </p:nvPicPr>
              <p:blipFill>
                <a:blip r:embed="rId20">
                  <a:extLst/>
                </a:blip>
                <a:stretch>
                  <a:fillRect/>
                </a:stretch>
              </p:blipFill>
              <p:spPr>
                <a:xfrm>
                  <a:off x="1778407" y="2180795"/>
                  <a:ext cx="711622" cy="203321"/>
                </a:xfrm>
                <a:prstGeom prst="rect">
                  <a:avLst/>
                </a:prstGeom>
                <a:ln w="12700" cap="flat">
                  <a:noFill/>
                  <a:miter lim="400000"/>
                </a:ln>
                <a:effectLst/>
              </p:spPr>
            </p:pic>
          </p:grpSp>
          <p:pic>
            <p:nvPicPr>
              <p:cNvPr id="138" name="Equilar-300x100.png"/>
              <p:cNvPicPr/>
              <p:nvPr/>
            </p:nvPicPr>
            <p:blipFill>
              <a:blip r:embed="rId21">
                <a:extLst/>
              </a:blip>
              <a:stretch>
                <a:fillRect/>
              </a:stretch>
            </p:blipFill>
            <p:spPr>
              <a:xfrm>
                <a:off x="7724651" y="5803151"/>
                <a:ext cx="1110427" cy="370143"/>
              </a:xfrm>
              <a:prstGeom prst="rect">
                <a:avLst/>
              </a:prstGeom>
              <a:ln w="12700" cap="flat">
                <a:noFill/>
                <a:miter lim="400000"/>
              </a:ln>
              <a:effectLst/>
            </p:spPr>
          </p:pic>
        </p:grpSp>
        <p:grpSp>
          <p:nvGrpSpPr>
            <p:cNvPr id="3" name="组合 2"/>
            <p:cNvGrpSpPr/>
            <p:nvPr/>
          </p:nvGrpSpPr>
          <p:grpSpPr>
            <a:xfrm>
              <a:off x="53766" y="2086457"/>
              <a:ext cx="2643983" cy="3937411"/>
              <a:chOff x="171733" y="2015012"/>
              <a:chExt cx="2735759" cy="4058702"/>
            </a:xfrm>
          </p:grpSpPr>
          <p:pic>
            <p:nvPicPr>
              <p:cNvPr id="140" name="mallowstreet-405x54.png"/>
              <p:cNvPicPr/>
              <p:nvPr/>
            </p:nvPicPr>
            <p:blipFill>
              <a:blip r:embed="rId22">
                <a:extLst/>
              </a:blip>
              <a:stretch>
                <a:fillRect/>
              </a:stretch>
            </p:blipFill>
            <p:spPr>
              <a:xfrm>
                <a:off x="173783" y="4743879"/>
                <a:ext cx="1435369" cy="190912"/>
              </a:xfrm>
              <a:prstGeom prst="rect">
                <a:avLst/>
              </a:prstGeom>
              <a:ln w="12700" cap="flat">
                <a:noFill/>
                <a:miter lim="400000"/>
              </a:ln>
              <a:effectLst/>
            </p:spPr>
          </p:pic>
          <p:pic>
            <p:nvPicPr>
              <p:cNvPr id="143" name="careerbuilder-1000x194.png"/>
              <p:cNvPicPr/>
              <p:nvPr/>
            </p:nvPicPr>
            <p:blipFill>
              <a:blip r:embed="rId23">
                <a:extLst/>
              </a:blip>
              <a:stretch>
                <a:fillRect/>
              </a:stretch>
            </p:blipFill>
            <p:spPr>
              <a:xfrm>
                <a:off x="1671788" y="2015012"/>
                <a:ext cx="1110112" cy="213712"/>
              </a:xfrm>
              <a:prstGeom prst="rect">
                <a:avLst/>
              </a:prstGeom>
              <a:ln w="12700" cap="flat">
                <a:noFill/>
                <a:miter lim="400000"/>
              </a:ln>
              <a:effectLst/>
            </p:spPr>
          </p:pic>
          <p:pic>
            <p:nvPicPr>
              <p:cNvPr id="148" name="Glowbl-886-354.png"/>
              <p:cNvPicPr/>
              <p:nvPr/>
            </p:nvPicPr>
            <p:blipFill rotWithShape="1">
              <a:blip r:embed="rId24">
                <a:extLst/>
              </a:blip>
              <a:srcRect l="14170" t="17517" r="8814" b="24831"/>
              <a:stretch/>
            </p:blipFill>
            <p:spPr>
              <a:xfrm>
                <a:off x="1648607" y="3871733"/>
                <a:ext cx="1156475" cy="343908"/>
              </a:xfrm>
              <a:prstGeom prst="rect">
                <a:avLst/>
              </a:prstGeom>
              <a:ln w="12700" cap="flat">
                <a:noFill/>
                <a:miter lim="400000"/>
              </a:ln>
              <a:effectLst/>
            </p:spPr>
          </p:pic>
          <p:pic>
            <p:nvPicPr>
              <p:cNvPr id="149" name="classmates-140x40-black.png"/>
              <p:cNvPicPr/>
              <p:nvPr/>
            </p:nvPicPr>
            <p:blipFill>
              <a:blip r:embed="rId25">
                <a:extLst/>
              </a:blip>
              <a:stretch>
                <a:fillRect/>
              </a:stretch>
            </p:blipFill>
            <p:spPr>
              <a:xfrm>
                <a:off x="1688704" y="2302389"/>
                <a:ext cx="1076280" cy="307508"/>
              </a:xfrm>
              <a:prstGeom prst="rect">
                <a:avLst/>
              </a:prstGeom>
              <a:ln w="12700" cap="flat">
                <a:noFill/>
                <a:miter lim="400000"/>
              </a:ln>
              <a:effectLst/>
            </p:spPr>
          </p:pic>
          <p:pic>
            <p:nvPicPr>
              <p:cNvPr id="150" name="meetic-755x253.png"/>
              <p:cNvPicPr/>
              <p:nvPr/>
            </p:nvPicPr>
            <p:blipFill>
              <a:blip r:embed="rId26">
                <a:extLst/>
              </a:blip>
              <a:stretch>
                <a:fillRect/>
              </a:stretch>
            </p:blipFill>
            <p:spPr>
              <a:xfrm>
                <a:off x="521131" y="2644632"/>
                <a:ext cx="740672" cy="249576"/>
              </a:xfrm>
              <a:prstGeom prst="rect">
                <a:avLst/>
              </a:prstGeom>
              <a:ln w="12700" cap="flat">
                <a:noFill/>
                <a:miter lim="400000"/>
              </a:ln>
              <a:effectLst/>
            </p:spPr>
          </p:pic>
          <p:pic>
            <p:nvPicPr>
              <p:cNvPr id="151" name="Down-241x63-dark.png"/>
              <p:cNvPicPr/>
              <p:nvPr/>
            </p:nvPicPr>
            <p:blipFill>
              <a:blip r:embed="rId27">
                <a:extLst/>
              </a:blip>
              <a:stretch>
                <a:fillRect/>
              </a:stretch>
            </p:blipFill>
            <p:spPr>
              <a:xfrm>
                <a:off x="488985" y="3542497"/>
                <a:ext cx="804964" cy="211139"/>
              </a:xfrm>
              <a:prstGeom prst="rect">
                <a:avLst/>
              </a:prstGeom>
              <a:ln w="12700" cap="flat">
                <a:noFill/>
                <a:miter lim="400000"/>
              </a:ln>
              <a:effectLst/>
            </p:spPr>
          </p:pic>
          <p:pic>
            <p:nvPicPr>
              <p:cNvPr id="153" name="Hinge-172x55.png"/>
              <p:cNvPicPr/>
              <p:nvPr/>
            </p:nvPicPr>
            <p:blipFill>
              <a:blip r:embed="rId28">
                <a:extLst/>
              </a:blip>
              <a:stretch>
                <a:fillRect/>
              </a:stretch>
            </p:blipFill>
            <p:spPr>
              <a:xfrm>
                <a:off x="493355" y="3168016"/>
                <a:ext cx="796224" cy="254609"/>
              </a:xfrm>
              <a:prstGeom prst="rect">
                <a:avLst/>
              </a:prstGeom>
              <a:ln w="12700" cap="flat">
                <a:noFill/>
                <a:miter lim="400000"/>
              </a:ln>
              <a:effectLst/>
            </p:spPr>
          </p:pic>
          <p:pic>
            <p:nvPicPr>
              <p:cNvPr id="156" name="maaii-185x80.png"/>
              <p:cNvPicPr/>
              <p:nvPr/>
            </p:nvPicPr>
            <p:blipFill>
              <a:blip r:embed="rId29">
                <a:extLst/>
              </a:blip>
              <a:stretch>
                <a:fillRect/>
              </a:stretch>
            </p:blipFill>
            <p:spPr>
              <a:xfrm>
                <a:off x="478511" y="3873509"/>
                <a:ext cx="825912" cy="357152"/>
              </a:xfrm>
              <a:prstGeom prst="rect">
                <a:avLst/>
              </a:prstGeom>
              <a:ln w="12700" cap="flat">
                <a:noFill/>
                <a:miter lim="400000"/>
              </a:ln>
              <a:effectLst/>
            </p:spPr>
          </p:pic>
          <p:pic>
            <p:nvPicPr>
              <p:cNvPr id="157" name="Zephyr_Health-175x51.png"/>
              <p:cNvPicPr/>
              <p:nvPr/>
            </p:nvPicPr>
            <p:blipFill>
              <a:blip r:embed="rId16">
                <a:extLst/>
              </a:blip>
              <a:stretch>
                <a:fillRect/>
              </a:stretch>
            </p:blipFill>
            <p:spPr>
              <a:xfrm>
                <a:off x="422277" y="4350535"/>
                <a:ext cx="938380" cy="273471"/>
              </a:xfrm>
              <a:prstGeom prst="rect">
                <a:avLst/>
              </a:prstGeom>
              <a:ln w="12700" cap="flat">
                <a:noFill/>
                <a:miter lim="400000"/>
              </a:ln>
              <a:effectLst/>
            </p:spPr>
          </p:pic>
          <p:pic>
            <p:nvPicPr>
              <p:cNvPr id="159" name="doximity-1461x356.png"/>
              <p:cNvPicPr/>
              <p:nvPr/>
            </p:nvPicPr>
            <p:blipFill>
              <a:blip r:embed="rId30">
                <a:extLst/>
              </a:blip>
              <a:stretch>
                <a:fillRect/>
              </a:stretch>
            </p:blipFill>
            <p:spPr>
              <a:xfrm>
                <a:off x="364694" y="5814304"/>
                <a:ext cx="1053547" cy="254549"/>
              </a:xfrm>
              <a:prstGeom prst="rect">
                <a:avLst/>
              </a:prstGeom>
              <a:ln w="12700" cap="flat">
                <a:noFill/>
                <a:miter lim="400000"/>
              </a:ln>
              <a:effectLst/>
            </p:spPr>
          </p:pic>
          <p:pic>
            <p:nvPicPr>
              <p:cNvPr id="160" name="viadeo-1200x279.png"/>
              <p:cNvPicPr/>
              <p:nvPr/>
            </p:nvPicPr>
            <p:blipFill>
              <a:blip r:embed="rId31">
                <a:extLst/>
              </a:blip>
              <a:stretch>
                <a:fillRect/>
              </a:stretch>
            </p:blipFill>
            <p:spPr>
              <a:xfrm>
                <a:off x="1774891" y="3168164"/>
                <a:ext cx="883256" cy="203829"/>
              </a:xfrm>
              <a:prstGeom prst="rect">
                <a:avLst/>
              </a:prstGeom>
              <a:ln w="12700" cap="flat">
                <a:noFill/>
                <a:miter lim="400000"/>
              </a:ln>
              <a:effectLst/>
            </p:spPr>
          </p:pic>
          <p:pic>
            <p:nvPicPr>
              <p:cNvPr id="163" name="Snap_Interactive-539x310.png"/>
              <p:cNvPicPr/>
              <p:nvPr/>
            </p:nvPicPr>
            <p:blipFill>
              <a:blip r:embed="rId32">
                <a:extLst/>
              </a:blip>
              <a:stretch>
                <a:fillRect/>
              </a:stretch>
            </p:blipFill>
            <p:spPr>
              <a:xfrm>
                <a:off x="1834907" y="2683561"/>
                <a:ext cx="783876" cy="452236"/>
              </a:xfrm>
              <a:prstGeom prst="rect">
                <a:avLst/>
              </a:prstGeom>
              <a:ln w="12700" cap="flat">
                <a:noFill/>
                <a:miter lim="400000"/>
              </a:ln>
              <a:effectLst/>
            </p:spPr>
          </p:pic>
          <p:pic>
            <p:nvPicPr>
              <p:cNvPr id="167" name="LifeChurch-1850x200-dark.png"/>
              <p:cNvPicPr/>
              <p:nvPr/>
            </p:nvPicPr>
            <p:blipFill>
              <a:blip r:embed="rId33">
                <a:extLst/>
              </a:blip>
              <a:stretch>
                <a:fillRect/>
              </a:stretch>
            </p:blipFill>
            <p:spPr>
              <a:xfrm>
                <a:off x="171733" y="5536681"/>
                <a:ext cx="1439468" cy="157751"/>
              </a:xfrm>
              <a:prstGeom prst="rect">
                <a:avLst/>
              </a:prstGeom>
              <a:ln w="12700" cap="flat">
                <a:noFill/>
                <a:miter lim="400000"/>
              </a:ln>
              <a:effectLst/>
            </p:spPr>
          </p:pic>
          <p:pic>
            <p:nvPicPr>
              <p:cNvPr id="168" name="National_Geographic-727x220.png"/>
              <p:cNvPicPr/>
              <p:nvPr/>
            </p:nvPicPr>
            <p:blipFill>
              <a:blip r:embed="rId34">
                <a:extLst/>
              </a:blip>
              <a:stretch>
                <a:fillRect/>
              </a:stretch>
            </p:blipFill>
            <p:spPr>
              <a:xfrm>
                <a:off x="1714214" y="3486953"/>
                <a:ext cx="1025263" cy="311115"/>
              </a:xfrm>
              <a:prstGeom prst="rect">
                <a:avLst/>
              </a:prstGeom>
              <a:ln w="12700" cap="flat">
                <a:noFill/>
                <a:miter lim="400000"/>
              </a:ln>
              <a:effectLst/>
            </p:spPr>
          </p:pic>
          <p:pic>
            <p:nvPicPr>
              <p:cNvPr id="169" name="livestation-179x26.png"/>
              <p:cNvPicPr/>
              <p:nvPr/>
            </p:nvPicPr>
            <p:blipFill>
              <a:blip r:embed="rId35">
                <a:extLst/>
              </a:blip>
              <a:stretch>
                <a:fillRect/>
              </a:stretch>
            </p:blipFill>
            <p:spPr>
              <a:xfrm>
                <a:off x="1608148" y="5885259"/>
                <a:ext cx="1299344" cy="188455"/>
              </a:xfrm>
              <a:prstGeom prst="rect">
                <a:avLst/>
              </a:prstGeom>
              <a:ln w="12700" cap="flat">
                <a:noFill/>
                <a:miter lim="400000"/>
              </a:ln>
              <a:effectLst/>
            </p:spPr>
          </p:pic>
          <p:pic>
            <p:nvPicPr>
              <p:cNvPr id="171" name="onefinestay-560x102.png"/>
              <p:cNvPicPr/>
              <p:nvPr/>
            </p:nvPicPr>
            <p:blipFill>
              <a:blip r:embed="rId36">
                <a:extLst/>
              </a:blip>
              <a:stretch>
                <a:fillRect/>
              </a:stretch>
            </p:blipFill>
            <p:spPr>
              <a:xfrm>
                <a:off x="1583406" y="4320276"/>
                <a:ext cx="1286879" cy="233336"/>
              </a:xfrm>
              <a:prstGeom prst="rect">
                <a:avLst/>
              </a:prstGeom>
              <a:ln w="12700" cap="flat">
                <a:noFill/>
                <a:miter lim="400000"/>
              </a:ln>
              <a:effectLst/>
            </p:spPr>
          </p:pic>
          <p:pic>
            <p:nvPicPr>
              <p:cNvPr id="172" name="gamesys-298x72.png"/>
              <p:cNvPicPr/>
              <p:nvPr/>
            </p:nvPicPr>
            <p:blipFill>
              <a:blip r:embed="rId37">
                <a:extLst/>
              </a:blip>
              <a:stretch>
                <a:fillRect/>
              </a:stretch>
            </p:blipFill>
            <p:spPr>
              <a:xfrm>
                <a:off x="1668255" y="4627276"/>
                <a:ext cx="1117180" cy="268691"/>
              </a:xfrm>
              <a:prstGeom prst="rect">
                <a:avLst/>
              </a:prstGeom>
              <a:ln w="12700" cap="flat">
                <a:noFill/>
                <a:miter lim="400000"/>
              </a:ln>
              <a:effectLst/>
            </p:spPr>
          </p:pic>
          <p:grpSp>
            <p:nvGrpSpPr>
              <p:cNvPr id="17" name="Group 16"/>
              <p:cNvGrpSpPr/>
              <p:nvPr/>
            </p:nvGrpSpPr>
            <p:grpSpPr>
              <a:xfrm>
                <a:off x="1715971" y="4876715"/>
                <a:ext cx="1125000" cy="551520"/>
                <a:chOff x="5220031" y="2304495"/>
                <a:chExt cx="843750" cy="413640"/>
              </a:xfrm>
            </p:grpSpPr>
            <p:pic>
              <p:nvPicPr>
                <p:cNvPr id="139" name="ice-694x668.png"/>
                <p:cNvPicPr/>
                <p:nvPr/>
              </p:nvPicPr>
              <p:blipFill>
                <a:blip r:embed="rId38">
                  <a:extLst/>
                </a:blip>
                <a:stretch>
                  <a:fillRect/>
                </a:stretch>
              </p:blipFill>
              <p:spPr>
                <a:xfrm>
                  <a:off x="5220031" y="2360587"/>
                  <a:ext cx="323206" cy="312433"/>
                </a:xfrm>
                <a:prstGeom prst="rect">
                  <a:avLst/>
                </a:prstGeom>
                <a:ln w="12700" cap="flat">
                  <a:noFill/>
                  <a:miter lim="400000"/>
                </a:ln>
                <a:effectLst/>
              </p:spPr>
            </p:pic>
            <p:pic>
              <p:nvPicPr>
                <p:cNvPr id="175" name="z4_poker-800x800-white.png"/>
                <p:cNvPicPr/>
                <p:nvPr/>
              </p:nvPicPr>
              <p:blipFill>
                <a:blip r:embed="rId39">
                  <a:extLst/>
                </a:blip>
                <a:stretch>
                  <a:fillRect/>
                </a:stretch>
              </p:blipFill>
              <p:spPr>
                <a:xfrm>
                  <a:off x="5512261" y="2304495"/>
                  <a:ext cx="551520" cy="413640"/>
                </a:xfrm>
                <a:prstGeom prst="rect">
                  <a:avLst/>
                </a:prstGeom>
                <a:ln w="12700" cap="flat">
                  <a:noFill/>
                  <a:miter lim="400000"/>
                </a:ln>
                <a:effectLst/>
              </p:spPr>
            </p:pic>
          </p:grpSp>
          <p:pic>
            <p:nvPicPr>
              <p:cNvPr id="177" name="pasted-image.png"/>
              <p:cNvPicPr/>
              <p:nvPr/>
            </p:nvPicPr>
            <p:blipFill>
              <a:blip r:embed="rId40">
                <a:extLst/>
              </a:blip>
              <a:srcRect/>
              <a:stretch>
                <a:fillRect/>
              </a:stretch>
            </p:blipFill>
            <p:spPr>
              <a:xfrm>
                <a:off x="348253" y="5054665"/>
                <a:ext cx="1086428" cy="362143"/>
              </a:xfrm>
              <a:prstGeom prst="rect">
                <a:avLst/>
              </a:prstGeom>
              <a:ln w="12700" cap="flat">
                <a:noFill/>
                <a:miter lim="400000"/>
              </a:ln>
              <a:effectLst/>
            </p:spPr>
          </p:pic>
          <p:pic>
            <p:nvPicPr>
              <p:cNvPr id="197" name="Picture 196"/>
              <p:cNvPicPr>
                <a:picLocks noChangeAspect="1"/>
              </p:cNvPicPr>
              <p:nvPr/>
            </p:nvPicPr>
            <p:blipFill>
              <a:blip r:embed="rId41"/>
              <a:stretch>
                <a:fillRect/>
              </a:stretch>
            </p:blipFill>
            <p:spPr>
              <a:xfrm>
                <a:off x="277448" y="2043643"/>
                <a:ext cx="1228039" cy="260627"/>
              </a:xfrm>
              <a:prstGeom prst="rect">
                <a:avLst/>
              </a:prstGeom>
            </p:spPr>
          </p:pic>
          <p:pic>
            <p:nvPicPr>
              <p:cNvPr id="198" name="bwinparty-305x48.png"/>
              <p:cNvPicPr/>
              <p:nvPr/>
            </p:nvPicPr>
            <p:blipFill rotWithShape="1">
              <a:blip r:embed="rId42">
                <a:extLst/>
              </a:blip>
              <a:srcRect t="1" r="28279" b="462"/>
              <a:stretch/>
            </p:blipFill>
            <p:spPr>
              <a:xfrm>
                <a:off x="1716502" y="5512224"/>
                <a:ext cx="1082639" cy="247753"/>
              </a:xfrm>
              <a:prstGeom prst="rect">
                <a:avLst/>
              </a:prstGeom>
              <a:ln w="12700" cap="flat">
                <a:noFill/>
                <a:miter lim="400000"/>
              </a:ln>
              <a:effectLst/>
            </p:spPr>
          </p:pic>
        </p:grpSp>
        <p:grpSp>
          <p:nvGrpSpPr>
            <p:cNvPr id="4" name="组合 3"/>
            <p:cNvGrpSpPr/>
            <p:nvPr/>
          </p:nvGrpSpPr>
          <p:grpSpPr>
            <a:xfrm>
              <a:off x="2773751" y="2028222"/>
              <a:ext cx="1312062" cy="4162853"/>
              <a:chOff x="2952073" y="2004537"/>
              <a:chExt cx="1515935" cy="4275319"/>
            </a:xfrm>
          </p:grpSpPr>
          <p:pic>
            <p:nvPicPr>
              <p:cNvPr id="204" name="curaspan-330x106.png"/>
              <p:cNvPicPr/>
              <p:nvPr/>
            </p:nvPicPr>
            <p:blipFill>
              <a:blip r:embed="rId43">
                <a:extLst/>
              </a:blip>
              <a:stretch>
                <a:fillRect/>
              </a:stretch>
            </p:blipFill>
            <p:spPr>
              <a:xfrm>
                <a:off x="3040390" y="3887793"/>
                <a:ext cx="1404065" cy="448107"/>
              </a:xfrm>
              <a:prstGeom prst="rect">
                <a:avLst/>
              </a:prstGeom>
              <a:ln w="12700" cap="flat">
                <a:noFill/>
                <a:miter lim="400000"/>
              </a:ln>
              <a:effectLst/>
            </p:spPr>
          </p:pic>
          <p:pic>
            <p:nvPicPr>
              <p:cNvPr id="206" name="liquid_common-1100x254.png"/>
              <p:cNvPicPr/>
              <p:nvPr/>
            </p:nvPicPr>
            <p:blipFill rotWithShape="1">
              <a:blip r:embed="rId44">
                <a:extLst/>
              </a:blip>
              <a:srcRect b="22237"/>
              <a:stretch/>
            </p:blipFill>
            <p:spPr>
              <a:xfrm>
                <a:off x="2959523" y="3529780"/>
                <a:ext cx="1508485" cy="270053"/>
              </a:xfrm>
              <a:prstGeom prst="rect">
                <a:avLst/>
              </a:prstGeom>
              <a:ln w="12700" cap="flat">
                <a:noFill/>
                <a:miter lim="400000"/>
              </a:ln>
              <a:effectLst/>
            </p:spPr>
          </p:pic>
          <p:pic>
            <p:nvPicPr>
              <p:cNvPr id="207" name="InfoJobs-285x74.png"/>
              <p:cNvPicPr/>
              <p:nvPr/>
            </p:nvPicPr>
            <p:blipFill>
              <a:blip r:embed="rId45">
                <a:extLst/>
              </a:blip>
              <a:stretch>
                <a:fillRect/>
              </a:stretch>
            </p:blipFill>
            <p:spPr>
              <a:xfrm>
                <a:off x="3125023" y="2760617"/>
                <a:ext cx="1105328" cy="286788"/>
              </a:xfrm>
              <a:prstGeom prst="rect">
                <a:avLst/>
              </a:prstGeom>
              <a:ln w="12700" cap="flat">
                <a:noFill/>
                <a:miter lim="400000"/>
              </a:ln>
              <a:effectLst/>
            </p:spPr>
          </p:pic>
          <p:pic>
            <p:nvPicPr>
              <p:cNvPr id="208" name="careerbuilder-1000x194.png"/>
              <p:cNvPicPr/>
              <p:nvPr/>
            </p:nvPicPr>
            <p:blipFill>
              <a:blip r:embed="rId23">
                <a:extLst/>
              </a:blip>
              <a:stretch>
                <a:fillRect/>
              </a:stretch>
            </p:blipFill>
            <p:spPr>
              <a:xfrm>
                <a:off x="3119049" y="2405945"/>
                <a:ext cx="1117279" cy="215092"/>
              </a:xfrm>
              <a:prstGeom prst="rect">
                <a:avLst/>
              </a:prstGeom>
              <a:ln w="12700" cap="flat">
                <a:noFill/>
                <a:miter lim="400000"/>
              </a:ln>
              <a:effectLst/>
            </p:spPr>
          </p:pic>
          <p:grpSp>
            <p:nvGrpSpPr>
              <p:cNvPr id="20" name="Group 19"/>
              <p:cNvGrpSpPr/>
              <p:nvPr/>
            </p:nvGrpSpPr>
            <p:grpSpPr>
              <a:xfrm>
                <a:off x="2952073" y="5903241"/>
                <a:ext cx="1354623" cy="376615"/>
                <a:chOff x="6717309" y="4165863"/>
                <a:chExt cx="1015967" cy="282461"/>
              </a:xfrm>
            </p:grpSpPr>
            <p:pic>
              <p:nvPicPr>
                <p:cNvPr id="205" name="kitedesk-300x142-dark.png"/>
                <p:cNvPicPr/>
                <p:nvPr/>
              </p:nvPicPr>
              <p:blipFill>
                <a:blip r:embed="rId46">
                  <a:extLst/>
                </a:blip>
                <a:stretch>
                  <a:fillRect/>
                </a:stretch>
              </p:blipFill>
              <p:spPr>
                <a:xfrm>
                  <a:off x="7134906" y="4165863"/>
                  <a:ext cx="598370" cy="282461"/>
                </a:xfrm>
                <a:prstGeom prst="rect">
                  <a:avLst/>
                </a:prstGeom>
                <a:ln w="12700" cap="flat">
                  <a:noFill/>
                  <a:miter lim="400000"/>
                </a:ln>
                <a:effectLst/>
              </p:spPr>
            </p:pic>
            <p:pic>
              <p:nvPicPr>
                <p:cNvPr id="209" name="shutl-661x276.png"/>
                <p:cNvPicPr/>
                <p:nvPr/>
              </p:nvPicPr>
              <p:blipFill>
                <a:blip r:embed="rId47">
                  <a:extLst/>
                </a:blip>
                <a:stretch>
                  <a:fillRect/>
                </a:stretch>
              </p:blipFill>
              <p:spPr>
                <a:xfrm>
                  <a:off x="6717309" y="4220625"/>
                  <a:ext cx="473482" cy="198863"/>
                </a:xfrm>
                <a:prstGeom prst="rect">
                  <a:avLst/>
                </a:prstGeom>
                <a:ln w="12700" cap="flat">
                  <a:noFill/>
                  <a:miter lim="400000"/>
                </a:ln>
                <a:effectLst/>
              </p:spPr>
            </p:pic>
          </p:grpSp>
          <p:pic>
            <p:nvPicPr>
              <p:cNvPr id="210" name="research_now-591x215.png"/>
              <p:cNvPicPr/>
              <p:nvPr/>
            </p:nvPicPr>
            <p:blipFill>
              <a:blip r:embed="rId48">
                <a:extLst/>
              </a:blip>
              <a:stretch>
                <a:fillRect/>
              </a:stretch>
            </p:blipFill>
            <p:spPr>
              <a:xfrm>
                <a:off x="3109466" y="4680728"/>
                <a:ext cx="1136444" cy="415389"/>
              </a:xfrm>
              <a:prstGeom prst="rect">
                <a:avLst/>
              </a:prstGeom>
              <a:ln w="12700" cap="flat">
                <a:noFill/>
                <a:miter lim="400000"/>
              </a:ln>
              <a:effectLst/>
            </p:spPr>
          </p:pic>
          <p:pic>
            <p:nvPicPr>
              <p:cNvPr id="211" name="compete-470x179-black.png"/>
              <p:cNvPicPr/>
              <p:nvPr/>
            </p:nvPicPr>
            <p:blipFill>
              <a:blip r:embed="rId49">
                <a:extLst/>
              </a:blip>
              <a:srcRect l="1262" b="30586"/>
              <a:stretch>
                <a:fillRect/>
              </a:stretch>
            </p:blipFill>
            <p:spPr>
              <a:xfrm>
                <a:off x="3159137" y="5173754"/>
                <a:ext cx="1037099" cy="244733"/>
              </a:xfrm>
              <a:prstGeom prst="rect">
                <a:avLst/>
              </a:prstGeom>
              <a:ln w="12700" cap="flat">
                <a:noFill/>
                <a:miter lim="400000"/>
              </a:ln>
              <a:effectLst/>
            </p:spPr>
          </p:pic>
          <p:pic>
            <p:nvPicPr>
              <p:cNvPr id="213" name="Walmart-1313x384.png"/>
              <p:cNvPicPr/>
              <p:nvPr/>
            </p:nvPicPr>
            <p:blipFill>
              <a:blip r:embed="rId50">
                <a:extLst/>
              </a:blip>
              <a:stretch>
                <a:fillRect/>
              </a:stretch>
            </p:blipFill>
            <p:spPr>
              <a:xfrm>
                <a:off x="3041377" y="2004537"/>
                <a:ext cx="1272623" cy="370435"/>
              </a:xfrm>
              <a:prstGeom prst="rect">
                <a:avLst/>
              </a:prstGeom>
              <a:ln w="12700" cap="flat">
                <a:noFill/>
                <a:miter lim="400000"/>
              </a:ln>
              <a:effectLst/>
            </p:spPr>
          </p:pic>
          <p:pic>
            <p:nvPicPr>
              <p:cNvPr id="218" name="cobrain-390x121.png"/>
              <p:cNvPicPr/>
              <p:nvPr/>
            </p:nvPicPr>
            <p:blipFill>
              <a:blip r:embed="rId51">
                <a:extLst/>
              </a:blip>
              <a:stretch>
                <a:fillRect/>
              </a:stretch>
            </p:blipFill>
            <p:spPr>
              <a:xfrm>
                <a:off x="3183836" y="5496123"/>
                <a:ext cx="987701" cy="308219"/>
              </a:xfrm>
              <a:prstGeom prst="rect">
                <a:avLst/>
              </a:prstGeom>
              <a:ln w="12700" cap="flat">
                <a:noFill/>
                <a:miter lim="400000"/>
              </a:ln>
              <a:effectLst/>
            </p:spPr>
          </p:pic>
          <p:pic>
            <p:nvPicPr>
              <p:cNvPr id="219" name="kooboodle-445x122.png"/>
              <p:cNvPicPr/>
              <p:nvPr/>
            </p:nvPicPr>
            <p:blipFill rotWithShape="1">
              <a:blip r:embed="rId52">
                <a:extLst/>
              </a:blip>
              <a:srcRect b="25749"/>
              <a:stretch/>
            </p:blipFill>
            <p:spPr>
              <a:xfrm>
                <a:off x="3091376" y="3139503"/>
                <a:ext cx="1172621" cy="240373"/>
              </a:xfrm>
              <a:prstGeom prst="rect">
                <a:avLst/>
              </a:prstGeom>
              <a:ln w="12700" cap="flat">
                <a:noFill/>
                <a:miter lim="400000"/>
              </a:ln>
              <a:effectLst/>
            </p:spPr>
          </p:pic>
          <p:pic>
            <p:nvPicPr>
              <p:cNvPr id="220" name="pasted-image.png"/>
              <p:cNvPicPr/>
              <p:nvPr/>
            </p:nvPicPr>
            <p:blipFill>
              <a:blip r:embed="rId53">
                <a:extLst/>
              </a:blip>
              <a:stretch>
                <a:fillRect/>
              </a:stretch>
            </p:blipFill>
            <p:spPr>
              <a:xfrm>
                <a:off x="3270662" y="4299972"/>
                <a:ext cx="896655" cy="303120"/>
              </a:xfrm>
              <a:prstGeom prst="rect">
                <a:avLst/>
              </a:prstGeom>
              <a:ln w="12700" cap="flat">
                <a:noFill/>
                <a:miter lim="400000"/>
              </a:ln>
              <a:effectLst/>
            </p:spPr>
          </p:pic>
        </p:grpSp>
        <p:grpSp>
          <p:nvGrpSpPr>
            <p:cNvPr id="6" name="组合 5"/>
            <p:cNvGrpSpPr/>
            <p:nvPr/>
          </p:nvGrpSpPr>
          <p:grpSpPr>
            <a:xfrm>
              <a:off x="4137003" y="2086457"/>
              <a:ext cx="1520300" cy="4303113"/>
              <a:chOff x="4554817" y="1930167"/>
              <a:chExt cx="1520300" cy="4303113"/>
            </a:xfrm>
          </p:grpSpPr>
          <p:pic>
            <p:nvPicPr>
              <p:cNvPr id="231" name="Lufthansa_Systems-1311x198.png"/>
              <p:cNvPicPr/>
              <p:nvPr/>
            </p:nvPicPr>
            <p:blipFill rotWithShape="1">
              <a:blip r:embed="rId54">
                <a:extLst/>
              </a:blip>
              <a:srcRect r="38536"/>
              <a:stretch/>
            </p:blipFill>
            <p:spPr>
              <a:xfrm>
                <a:off x="4554817" y="4595888"/>
                <a:ext cx="1520300" cy="373353"/>
              </a:xfrm>
              <a:prstGeom prst="rect">
                <a:avLst/>
              </a:prstGeom>
              <a:ln w="12700" cap="flat">
                <a:noFill/>
                <a:miter lim="400000"/>
              </a:ln>
              <a:effectLst/>
            </p:spPr>
          </p:pic>
          <p:grpSp>
            <p:nvGrpSpPr>
              <p:cNvPr id="5" name="组合 4"/>
              <p:cNvGrpSpPr/>
              <p:nvPr/>
            </p:nvGrpSpPr>
            <p:grpSpPr>
              <a:xfrm>
                <a:off x="4657333" y="1930167"/>
                <a:ext cx="1285380" cy="4303113"/>
                <a:chOff x="4657333" y="1930167"/>
                <a:chExt cx="1285380" cy="4303113"/>
              </a:xfrm>
            </p:grpSpPr>
            <p:pic>
              <p:nvPicPr>
                <p:cNvPr id="223" name="springcrm-364x87.png"/>
                <p:cNvPicPr/>
                <p:nvPr/>
              </p:nvPicPr>
              <p:blipFill>
                <a:blip r:embed="rId55">
                  <a:extLst/>
                </a:blip>
                <a:stretch>
                  <a:fillRect/>
                </a:stretch>
              </p:blipFill>
              <p:spPr>
                <a:xfrm>
                  <a:off x="4759203" y="5551029"/>
                  <a:ext cx="1081637" cy="258524"/>
                </a:xfrm>
                <a:prstGeom prst="rect">
                  <a:avLst/>
                </a:prstGeom>
                <a:ln w="12700" cap="flat">
                  <a:noFill/>
                  <a:miter lim="400000"/>
                </a:ln>
                <a:effectLst/>
              </p:spPr>
            </p:pic>
            <p:pic>
              <p:nvPicPr>
                <p:cNvPr id="226" name="First_Data-1121x253.png"/>
                <p:cNvPicPr/>
                <p:nvPr/>
              </p:nvPicPr>
              <p:blipFill>
                <a:blip r:embed="rId56">
                  <a:extLst/>
                </a:blip>
                <a:stretch>
                  <a:fillRect/>
                </a:stretch>
              </p:blipFill>
              <p:spPr>
                <a:xfrm>
                  <a:off x="4657333" y="2805067"/>
                  <a:ext cx="1285380" cy="289840"/>
                </a:xfrm>
                <a:prstGeom prst="rect">
                  <a:avLst/>
                </a:prstGeom>
                <a:ln w="12700" cap="flat">
                  <a:noFill/>
                  <a:miter lim="400000"/>
                </a:ln>
                <a:effectLst/>
              </p:spPr>
            </p:pic>
            <p:pic>
              <p:nvPicPr>
                <p:cNvPr id="233" name="codex-2500x562.png"/>
                <p:cNvPicPr/>
                <p:nvPr/>
              </p:nvPicPr>
              <p:blipFill>
                <a:blip r:embed="rId57">
                  <a:extLst/>
                </a:blip>
                <a:stretch>
                  <a:fillRect/>
                </a:stretch>
              </p:blipFill>
              <p:spPr>
                <a:xfrm>
                  <a:off x="4677536" y="3921357"/>
                  <a:ext cx="1244971" cy="278288"/>
                </a:xfrm>
                <a:prstGeom prst="rect">
                  <a:avLst/>
                </a:prstGeom>
                <a:ln w="12700" cap="flat">
                  <a:noFill/>
                  <a:miter lim="400000"/>
                </a:ln>
                <a:effectLst/>
              </p:spPr>
            </p:pic>
            <p:pic>
              <p:nvPicPr>
                <p:cNvPr id="236" name="noble_group-800x307.png"/>
                <p:cNvPicPr/>
                <p:nvPr/>
              </p:nvPicPr>
              <p:blipFill>
                <a:blip r:embed="rId58">
                  <a:extLst/>
                </a:blip>
                <a:stretch>
                  <a:fillRect/>
                </a:stretch>
              </p:blipFill>
              <p:spPr>
                <a:xfrm>
                  <a:off x="4787547" y="5836291"/>
                  <a:ext cx="1024951" cy="396989"/>
                </a:xfrm>
                <a:prstGeom prst="rect">
                  <a:avLst/>
                </a:prstGeom>
                <a:ln w="12700" cap="flat">
                  <a:noFill/>
                  <a:miter lim="400000"/>
                </a:ln>
                <a:effectLst/>
              </p:spPr>
            </p:pic>
            <p:pic>
              <p:nvPicPr>
                <p:cNvPr id="237" name="tribal_technologies-180x60-dark.png"/>
                <p:cNvPicPr/>
                <p:nvPr/>
              </p:nvPicPr>
              <p:blipFill>
                <a:blip r:embed="rId59">
                  <a:extLst/>
                </a:blip>
                <a:stretch>
                  <a:fillRect/>
                </a:stretch>
              </p:blipFill>
              <p:spPr>
                <a:xfrm>
                  <a:off x="4716844" y="4246689"/>
                  <a:ext cx="1166355" cy="388785"/>
                </a:xfrm>
                <a:prstGeom prst="rect">
                  <a:avLst/>
                </a:prstGeom>
                <a:ln w="12700" cap="flat">
                  <a:noFill/>
                  <a:miter lim="400000"/>
                </a:ln>
                <a:effectLst/>
              </p:spPr>
            </p:pic>
            <p:pic>
              <p:nvPicPr>
                <p:cNvPr id="238" name="Didacti-443x106.png"/>
                <p:cNvPicPr/>
                <p:nvPr/>
              </p:nvPicPr>
              <p:blipFill>
                <a:blip r:embed="rId60">
                  <a:extLst/>
                </a:blip>
                <a:stretch>
                  <a:fillRect/>
                </a:stretch>
              </p:blipFill>
              <p:spPr>
                <a:xfrm>
                  <a:off x="4772128" y="4973042"/>
                  <a:ext cx="1055787" cy="248927"/>
                </a:xfrm>
                <a:prstGeom prst="rect">
                  <a:avLst/>
                </a:prstGeom>
                <a:ln w="12700" cap="flat">
                  <a:noFill/>
                  <a:miter lim="400000"/>
                </a:ln>
                <a:effectLst/>
              </p:spPr>
            </p:pic>
            <p:pic>
              <p:nvPicPr>
                <p:cNvPr id="239" name="pasted-image.png"/>
                <p:cNvPicPr/>
                <p:nvPr/>
              </p:nvPicPr>
              <p:blipFill>
                <a:blip r:embed="rId61">
                  <a:extLst/>
                </a:blip>
                <a:srcRect/>
                <a:stretch>
                  <a:fillRect/>
                </a:stretch>
              </p:blipFill>
              <p:spPr>
                <a:xfrm>
                  <a:off x="4667198" y="5286985"/>
                  <a:ext cx="1265649" cy="243395"/>
                </a:xfrm>
                <a:prstGeom prst="rect">
                  <a:avLst/>
                </a:prstGeom>
                <a:ln w="12700" cap="flat">
                  <a:noFill/>
                  <a:miter lim="400000"/>
                </a:ln>
                <a:effectLst/>
              </p:spPr>
            </p:pic>
            <p:pic>
              <p:nvPicPr>
                <p:cNvPr id="240" name="droppedImage.png"/>
                <p:cNvPicPr/>
                <p:nvPr/>
              </p:nvPicPr>
              <p:blipFill>
                <a:blip r:embed="rId62">
                  <a:extLst/>
                </a:blip>
                <a:stretch>
                  <a:fillRect/>
                </a:stretch>
              </p:blipFill>
              <p:spPr>
                <a:xfrm>
                  <a:off x="5009644" y="1930167"/>
                  <a:ext cx="616600" cy="764583"/>
                </a:xfrm>
                <a:prstGeom prst="rect">
                  <a:avLst/>
                </a:prstGeom>
                <a:ln w="12700" cap="flat">
                  <a:noFill/>
                  <a:miter lim="400000"/>
                </a:ln>
                <a:effectLst/>
              </p:spPr>
            </p:pic>
            <p:pic>
              <p:nvPicPr>
                <p:cNvPr id="243" name="janssen-534x322.png"/>
                <p:cNvPicPr/>
                <p:nvPr/>
              </p:nvPicPr>
              <p:blipFill rotWithShape="1">
                <a:blip r:embed="rId63">
                  <a:extLst/>
                </a:blip>
                <a:srcRect t="12613" b="-1"/>
                <a:stretch/>
              </p:blipFill>
              <p:spPr>
                <a:xfrm>
                  <a:off x="4704376" y="3098290"/>
                  <a:ext cx="1191291" cy="514073"/>
                </a:xfrm>
                <a:prstGeom prst="rect">
                  <a:avLst/>
                </a:prstGeom>
                <a:ln w="12700" cap="flat">
                  <a:noFill/>
                  <a:miter lim="400000"/>
                </a:ln>
                <a:effectLst/>
              </p:spPr>
            </p:pic>
            <p:pic>
              <p:nvPicPr>
                <p:cNvPr id="244" name="Picture 243"/>
                <p:cNvPicPr>
                  <a:picLocks noChangeAspect="1"/>
                </p:cNvPicPr>
                <p:nvPr/>
              </p:nvPicPr>
              <p:blipFill rotWithShape="1">
                <a:blip r:embed="rId64"/>
                <a:srcRect b="2903"/>
                <a:stretch/>
              </p:blipFill>
              <p:spPr>
                <a:xfrm>
                  <a:off x="4694502" y="3598072"/>
                  <a:ext cx="1211041" cy="278315"/>
                </a:xfrm>
                <a:prstGeom prst="rect">
                  <a:avLst/>
                </a:prstGeom>
              </p:spPr>
            </p:pic>
          </p:grpSp>
        </p:grpSp>
        <p:grpSp>
          <p:nvGrpSpPr>
            <p:cNvPr id="10" name="组合 9"/>
            <p:cNvGrpSpPr/>
            <p:nvPr/>
          </p:nvGrpSpPr>
          <p:grpSpPr>
            <a:xfrm>
              <a:off x="9423460" y="2086457"/>
              <a:ext cx="1061117" cy="3216414"/>
              <a:chOff x="9157760" y="2024391"/>
              <a:chExt cx="1061117" cy="3216414"/>
            </a:xfrm>
          </p:grpSpPr>
          <p:pic>
            <p:nvPicPr>
              <p:cNvPr id="245" name="aikux-250x70.png"/>
              <p:cNvPicPr/>
              <p:nvPr/>
            </p:nvPicPr>
            <p:blipFill>
              <a:blip r:embed="rId65">
                <a:extLst/>
              </a:blip>
              <a:stretch>
                <a:fillRect/>
              </a:stretch>
            </p:blipFill>
            <p:spPr>
              <a:xfrm>
                <a:off x="9177045" y="4952393"/>
                <a:ext cx="1022551" cy="288412"/>
              </a:xfrm>
              <a:prstGeom prst="rect">
                <a:avLst/>
              </a:prstGeom>
              <a:ln w="12700" cap="flat">
                <a:noFill/>
                <a:miter lim="400000"/>
              </a:ln>
              <a:effectLst/>
            </p:spPr>
          </p:pic>
          <p:pic>
            <p:nvPicPr>
              <p:cNvPr id="246" name="identropy-477x477.png"/>
              <p:cNvPicPr/>
              <p:nvPr/>
            </p:nvPicPr>
            <p:blipFill>
              <a:blip r:embed="rId66">
                <a:extLst/>
              </a:blip>
              <a:stretch>
                <a:fillRect/>
              </a:stretch>
            </p:blipFill>
            <p:spPr>
              <a:xfrm>
                <a:off x="9432404" y="3395642"/>
                <a:ext cx="511833" cy="511833"/>
              </a:xfrm>
              <a:prstGeom prst="rect">
                <a:avLst/>
              </a:prstGeom>
              <a:ln w="12700" cap="flat">
                <a:noFill/>
                <a:miter lim="400000"/>
              </a:ln>
              <a:effectLst/>
            </p:spPr>
          </p:pic>
          <p:pic>
            <p:nvPicPr>
              <p:cNvPr id="249" name="telenor-672x301.png"/>
              <p:cNvPicPr/>
              <p:nvPr/>
            </p:nvPicPr>
            <p:blipFill>
              <a:blip r:embed="rId67">
                <a:extLst/>
              </a:blip>
              <a:stretch>
                <a:fillRect/>
              </a:stretch>
            </p:blipFill>
            <p:spPr>
              <a:xfrm>
                <a:off x="9157760" y="2394859"/>
                <a:ext cx="1061117" cy="474383"/>
              </a:xfrm>
              <a:prstGeom prst="rect">
                <a:avLst/>
              </a:prstGeom>
              <a:ln w="12700" cap="flat">
                <a:noFill/>
                <a:miter lim="400000"/>
              </a:ln>
              <a:effectLst/>
            </p:spPr>
          </p:pic>
          <p:pic>
            <p:nvPicPr>
              <p:cNvPr id="251" name="LifeWay-760x210.png"/>
              <p:cNvPicPr/>
              <p:nvPr/>
            </p:nvPicPr>
            <p:blipFill>
              <a:blip r:embed="rId68">
                <a:extLst/>
              </a:blip>
              <a:stretch>
                <a:fillRect/>
              </a:stretch>
            </p:blipFill>
            <p:spPr>
              <a:xfrm>
                <a:off x="9166430" y="3017119"/>
                <a:ext cx="1043780" cy="287040"/>
              </a:xfrm>
              <a:prstGeom prst="rect">
                <a:avLst/>
              </a:prstGeom>
              <a:ln w="12700" cap="flat">
                <a:noFill/>
                <a:miter lim="400000"/>
              </a:ln>
              <a:effectLst/>
            </p:spPr>
          </p:pic>
          <p:pic>
            <p:nvPicPr>
              <p:cNvPr id="252" name="Deutscher_Olympischer_Sportbund-1024x417.png"/>
              <p:cNvPicPr/>
              <p:nvPr/>
            </p:nvPicPr>
            <p:blipFill>
              <a:blip r:embed="rId69">
                <a:extLst/>
              </a:blip>
              <a:stretch>
                <a:fillRect/>
              </a:stretch>
            </p:blipFill>
            <p:spPr>
              <a:xfrm>
                <a:off x="9205334" y="4070915"/>
                <a:ext cx="965972" cy="391989"/>
              </a:xfrm>
              <a:prstGeom prst="rect">
                <a:avLst/>
              </a:prstGeom>
              <a:ln w="12700" cap="flat">
                <a:noFill/>
                <a:miter lim="400000"/>
              </a:ln>
              <a:effectLst/>
            </p:spPr>
          </p:pic>
          <p:pic>
            <p:nvPicPr>
              <p:cNvPr id="253" name="Didacti-443x106.png"/>
              <p:cNvPicPr/>
              <p:nvPr/>
            </p:nvPicPr>
            <p:blipFill>
              <a:blip r:embed="rId60">
                <a:extLst/>
              </a:blip>
              <a:stretch>
                <a:fillRect/>
              </a:stretch>
            </p:blipFill>
            <p:spPr>
              <a:xfrm>
                <a:off x="9220452" y="4618472"/>
                <a:ext cx="935737" cy="220621"/>
              </a:xfrm>
              <a:prstGeom prst="rect">
                <a:avLst/>
              </a:prstGeom>
              <a:ln w="12700" cap="flat">
                <a:noFill/>
                <a:miter lim="400000"/>
              </a:ln>
              <a:effectLst/>
            </p:spPr>
          </p:pic>
          <p:pic>
            <p:nvPicPr>
              <p:cNvPr id="256" name="droppedImage.png"/>
              <p:cNvPicPr/>
              <p:nvPr/>
            </p:nvPicPr>
            <p:blipFill>
              <a:blip r:embed="rId70">
                <a:extLst/>
              </a:blip>
              <a:stretch>
                <a:fillRect/>
              </a:stretch>
            </p:blipFill>
            <p:spPr>
              <a:xfrm>
                <a:off x="9274805" y="2024391"/>
                <a:ext cx="827027" cy="320139"/>
              </a:xfrm>
              <a:prstGeom prst="rect">
                <a:avLst/>
              </a:prstGeom>
              <a:ln w="12700" cap="flat">
                <a:noFill/>
                <a:miter lim="400000"/>
              </a:ln>
              <a:effectLst/>
            </p:spPr>
          </p:pic>
        </p:grpSp>
        <p:sp>
          <p:nvSpPr>
            <p:cNvPr id="259" name="TextBox 258"/>
            <p:cNvSpPr txBox="1"/>
            <p:nvPr/>
          </p:nvSpPr>
          <p:spPr>
            <a:xfrm>
              <a:off x="10661141" y="1107540"/>
              <a:ext cx="1530859" cy="612000"/>
            </a:xfrm>
            <a:prstGeom prst="rect">
              <a:avLst/>
            </a:prstGeom>
            <a:solidFill>
              <a:srgbClr val="00B0F0"/>
            </a:solidFill>
          </p:spPr>
          <p:txBody>
            <a:bodyPr wrap="square" tIns="0" bIns="0" rtlCol="0" anchor="ctr">
              <a:noAutofit/>
            </a:bodyPr>
            <a:lstStyle/>
            <a:p>
              <a:pPr algn="ctr">
                <a:lnSpc>
                  <a:spcPct val="90000"/>
                </a:lnSpc>
              </a:pPr>
              <a:r>
                <a:rPr lang="en-US" sz="1400" b="1" dirty="0">
                  <a:solidFill>
                    <a:schemeClr val="bg1"/>
                  </a:solidFill>
                  <a:latin typeface="微软雅黑" panose="020B0503020204020204" pitchFamily="34" charset="-122"/>
                  <a:ea typeface="微软雅黑" panose="020B0503020204020204" pitchFamily="34" charset="-122"/>
                  <a:cs typeface="Helvetica Neue"/>
                </a:rPr>
                <a:t>GEO</a:t>
              </a:r>
            </a:p>
          </p:txBody>
        </p:sp>
        <p:grpSp>
          <p:nvGrpSpPr>
            <p:cNvPr id="12" name="组合 11"/>
            <p:cNvGrpSpPr/>
            <p:nvPr/>
          </p:nvGrpSpPr>
          <p:grpSpPr>
            <a:xfrm>
              <a:off x="10643545" y="2086457"/>
              <a:ext cx="1533514" cy="3622496"/>
              <a:chOff x="10260565" y="2043643"/>
              <a:chExt cx="1707756" cy="3622496"/>
            </a:xfrm>
          </p:grpSpPr>
          <p:pic>
            <p:nvPicPr>
              <p:cNvPr id="260" name="DingLicom-183x61.png"/>
              <p:cNvPicPr/>
              <p:nvPr/>
            </p:nvPicPr>
            <p:blipFill>
              <a:blip r:embed="rId71">
                <a:extLst/>
              </a:blip>
              <a:stretch>
                <a:fillRect/>
              </a:stretch>
            </p:blipFill>
            <p:spPr>
              <a:xfrm>
                <a:off x="10558089" y="3723827"/>
                <a:ext cx="1204595" cy="398819"/>
              </a:xfrm>
              <a:prstGeom prst="rect">
                <a:avLst/>
              </a:prstGeom>
              <a:ln w="12700" cap="flat">
                <a:noFill/>
                <a:miter lim="400000"/>
              </a:ln>
              <a:effectLst/>
            </p:spPr>
          </p:pic>
          <p:pic>
            <p:nvPicPr>
              <p:cNvPr id="261" name="classmates-140x40-black.png"/>
              <p:cNvPicPr/>
              <p:nvPr/>
            </p:nvPicPr>
            <p:blipFill>
              <a:blip r:embed="rId25">
                <a:extLst/>
              </a:blip>
              <a:stretch>
                <a:fillRect/>
              </a:stretch>
            </p:blipFill>
            <p:spPr>
              <a:xfrm>
                <a:off x="10376158" y="2801641"/>
                <a:ext cx="1568460" cy="448132"/>
              </a:xfrm>
              <a:prstGeom prst="rect">
                <a:avLst/>
              </a:prstGeom>
              <a:ln w="12700" cap="flat">
                <a:noFill/>
                <a:miter lim="400000"/>
              </a:ln>
              <a:effectLst/>
            </p:spPr>
          </p:pic>
          <p:pic>
            <p:nvPicPr>
              <p:cNvPr id="263" name="Down-241x63-dark.png"/>
              <p:cNvPicPr/>
              <p:nvPr/>
            </p:nvPicPr>
            <p:blipFill>
              <a:blip r:embed="rId27">
                <a:extLst/>
              </a:blip>
              <a:stretch>
                <a:fillRect/>
              </a:stretch>
            </p:blipFill>
            <p:spPr>
              <a:xfrm>
                <a:off x="10663901" y="4603440"/>
                <a:ext cx="992975" cy="260453"/>
              </a:xfrm>
              <a:prstGeom prst="rect">
                <a:avLst/>
              </a:prstGeom>
              <a:ln w="12700" cap="flat">
                <a:noFill/>
                <a:miter lim="400000"/>
              </a:ln>
              <a:effectLst/>
            </p:spPr>
          </p:pic>
          <p:pic>
            <p:nvPicPr>
              <p:cNvPr id="264" name="SNCF-908x474.gif"/>
              <p:cNvPicPr/>
              <p:nvPr/>
            </p:nvPicPr>
            <p:blipFill>
              <a:blip r:embed="rId72">
                <a:extLst/>
              </a:blip>
              <a:stretch>
                <a:fillRect/>
              </a:stretch>
            </p:blipFill>
            <p:spPr>
              <a:xfrm>
                <a:off x="11277675" y="2418536"/>
                <a:ext cx="567444" cy="297233"/>
              </a:xfrm>
              <a:prstGeom prst="rect">
                <a:avLst/>
              </a:prstGeom>
              <a:ln w="12700" cap="flat">
                <a:noFill/>
                <a:miter lim="400000"/>
              </a:ln>
              <a:effectLst/>
            </p:spPr>
          </p:pic>
          <p:pic>
            <p:nvPicPr>
              <p:cNvPr id="265" name="TomTom-1831x317.png"/>
              <p:cNvPicPr/>
              <p:nvPr/>
            </p:nvPicPr>
            <p:blipFill>
              <a:blip r:embed="rId73">
                <a:extLst/>
              </a:blip>
              <a:stretch>
                <a:fillRect/>
              </a:stretch>
            </p:blipFill>
            <p:spPr>
              <a:xfrm>
                <a:off x="10361614" y="2043643"/>
                <a:ext cx="1538831" cy="264488"/>
              </a:xfrm>
              <a:prstGeom prst="rect">
                <a:avLst/>
              </a:prstGeom>
              <a:ln w="12700" cap="flat">
                <a:noFill/>
                <a:miter lim="400000"/>
              </a:ln>
              <a:effectLst/>
            </p:spPr>
          </p:pic>
          <p:pic>
            <p:nvPicPr>
              <p:cNvPr id="266" name="ebay_now-649x400.png"/>
              <p:cNvPicPr/>
              <p:nvPr/>
            </p:nvPicPr>
            <p:blipFill>
              <a:blip r:embed="rId74">
                <a:extLst/>
              </a:blip>
              <a:stretch>
                <a:fillRect/>
              </a:stretch>
            </p:blipFill>
            <p:spPr>
              <a:xfrm>
                <a:off x="10260565" y="2329236"/>
                <a:ext cx="930799" cy="569193"/>
              </a:xfrm>
              <a:prstGeom prst="rect">
                <a:avLst/>
              </a:prstGeom>
              <a:ln w="12700" cap="flat">
                <a:noFill/>
                <a:miter lim="400000"/>
              </a:ln>
              <a:effectLst/>
            </p:spPr>
          </p:pic>
          <p:pic>
            <p:nvPicPr>
              <p:cNvPr id="267" name="KiwiRail-464x100.png"/>
              <p:cNvPicPr/>
              <p:nvPr/>
            </p:nvPicPr>
            <p:blipFill>
              <a:blip r:embed="rId75">
                <a:extLst/>
              </a:blip>
              <a:stretch>
                <a:fillRect/>
              </a:stretch>
            </p:blipFill>
            <p:spPr>
              <a:xfrm>
                <a:off x="10473817" y="3357756"/>
                <a:ext cx="1373143" cy="295937"/>
              </a:xfrm>
              <a:prstGeom prst="rect">
                <a:avLst/>
              </a:prstGeom>
              <a:ln w="12700" cap="flat">
                <a:noFill/>
                <a:miter lim="400000"/>
              </a:ln>
              <a:effectLst/>
            </p:spPr>
          </p:pic>
          <p:pic>
            <p:nvPicPr>
              <p:cNvPr id="268" name="Perigree-267x78.png"/>
              <p:cNvPicPr/>
              <p:nvPr/>
            </p:nvPicPr>
            <p:blipFill>
              <a:blip r:embed="rId76">
                <a:extLst/>
              </a:blip>
              <a:stretch>
                <a:fillRect/>
              </a:stretch>
            </p:blipFill>
            <p:spPr>
              <a:xfrm>
                <a:off x="10612905" y="4192780"/>
                <a:ext cx="1094963" cy="319877"/>
              </a:xfrm>
              <a:prstGeom prst="rect">
                <a:avLst/>
              </a:prstGeom>
              <a:ln w="12700" cap="flat">
                <a:noFill/>
                <a:miter lim="400000"/>
              </a:ln>
              <a:effectLst/>
            </p:spPr>
          </p:pic>
          <p:pic>
            <p:nvPicPr>
              <p:cNvPr id="269" name="pasted-image.png"/>
              <p:cNvPicPr/>
              <p:nvPr/>
            </p:nvPicPr>
            <p:blipFill>
              <a:blip r:embed="rId77">
                <a:extLst/>
              </a:blip>
              <a:stretch>
                <a:fillRect/>
              </a:stretch>
            </p:blipFill>
            <p:spPr>
              <a:xfrm>
                <a:off x="10352452" y="4985649"/>
                <a:ext cx="1615869" cy="240457"/>
              </a:xfrm>
              <a:prstGeom prst="rect">
                <a:avLst/>
              </a:prstGeom>
              <a:ln w="12700" cap="flat">
                <a:noFill/>
                <a:miter lim="400000"/>
              </a:ln>
              <a:effectLst/>
            </p:spPr>
          </p:pic>
          <p:pic>
            <p:nvPicPr>
              <p:cNvPr id="270" name="droppedImage.png"/>
              <p:cNvPicPr/>
              <p:nvPr/>
            </p:nvPicPr>
            <p:blipFill>
              <a:blip r:embed="rId78">
                <a:extLst/>
              </a:blip>
              <a:stretch>
                <a:fillRect/>
              </a:stretch>
            </p:blipFill>
            <p:spPr>
              <a:xfrm>
                <a:off x="10488909" y="5347864"/>
                <a:ext cx="1342959" cy="318275"/>
              </a:xfrm>
              <a:prstGeom prst="rect">
                <a:avLst/>
              </a:prstGeom>
              <a:ln w="12700" cap="flat">
                <a:noFill/>
                <a:miter lim="400000"/>
              </a:ln>
              <a:effectLst/>
            </p:spPr>
          </p:pic>
        </p:grpSp>
        <p:sp>
          <p:nvSpPr>
            <p:cNvPr id="102" name="Rectangle 3"/>
            <p:cNvSpPr/>
            <p:nvPr/>
          </p:nvSpPr>
          <p:spPr bwMode="auto">
            <a:xfrm>
              <a:off x="2746586" y="1107540"/>
              <a:ext cx="1390416" cy="612000"/>
            </a:xfrm>
            <a:prstGeom prst="rect">
              <a:avLst/>
            </a:prstGeom>
            <a:solidFill>
              <a:srgbClr val="3BBEB4"/>
            </a:solidFill>
            <a:ln w="9525" cap="flat" cmpd="sng" algn="ctr">
              <a:noFill/>
              <a:prstDash val="solid"/>
              <a:headEnd type="none" w="med" len="med"/>
              <a:tailEnd type="none" w="med" len="med"/>
            </a:ln>
            <a:effectLst/>
          </p:spPr>
          <p:txBody>
            <a:bodyPr vert="horz" wrap="square" lIns="243840" tIns="60960" rIns="121920" bIns="60960" numCol="1" rtlCol="0" anchor="ctr" anchorCtr="0" compatLnSpc="1">
              <a:prstTxWarp prst="textNoShape">
                <a:avLst/>
              </a:prstTxWarp>
            </a:bodyPr>
            <a:lstStyle/>
            <a:p>
              <a:pPr lvl="0" algn="ctr" defTabSz="913960">
                <a:lnSpc>
                  <a:spcPct val="90000"/>
                </a:lnSpc>
                <a:buSzPct val="90000"/>
                <a:defRPr/>
              </a:pPr>
              <a:r>
                <a:rPr lang="zh-CN" altLang="en-US" sz="1400" b="1" kern="0" dirty="0">
                  <a:solidFill>
                    <a:schemeClr val="bg1"/>
                  </a:solidFill>
                  <a:latin typeface="微软雅黑" panose="020B0503020204020204" pitchFamily="34" charset="-122"/>
                  <a:ea typeface="微软雅黑" panose="020B0503020204020204" pitchFamily="34" charset="-122"/>
                  <a:cs typeface="Segoe UI" pitchFamily="34" charset="0"/>
                </a:rPr>
                <a:t>推荐</a:t>
              </a:r>
            </a:p>
          </p:txBody>
        </p:sp>
        <p:cxnSp>
          <p:nvCxnSpPr>
            <p:cNvPr id="136" name="直接连接符 11"/>
            <p:cNvCxnSpPr/>
            <p:nvPr/>
          </p:nvCxnSpPr>
          <p:spPr>
            <a:xfrm>
              <a:off x="2741415" y="1718937"/>
              <a:ext cx="0" cy="5128026"/>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7" name="直接连接符 11"/>
            <p:cNvCxnSpPr/>
            <p:nvPr/>
          </p:nvCxnSpPr>
          <p:spPr>
            <a:xfrm>
              <a:off x="4137003" y="1718937"/>
              <a:ext cx="0" cy="5128026"/>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1" name="直接连接符 11"/>
            <p:cNvCxnSpPr/>
            <p:nvPr/>
          </p:nvCxnSpPr>
          <p:spPr>
            <a:xfrm>
              <a:off x="5617691" y="1718937"/>
              <a:ext cx="0" cy="5128026"/>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2" name="直接连接符 11"/>
            <p:cNvCxnSpPr/>
            <p:nvPr/>
          </p:nvCxnSpPr>
          <p:spPr>
            <a:xfrm>
              <a:off x="7390792" y="1718937"/>
              <a:ext cx="0" cy="5128026"/>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4" name="直接连接符 11"/>
            <p:cNvCxnSpPr/>
            <p:nvPr/>
          </p:nvCxnSpPr>
          <p:spPr>
            <a:xfrm>
              <a:off x="9300438" y="1718937"/>
              <a:ext cx="0" cy="5128026"/>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5" name="直接连接符 11"/>
            <p:cNvCxnSpPr/>
            <p:nvPr/>
          </p:nvCxnSpPr>
          <p:spPr>
            <a:xfrm>
              <a:off x="10655654" y="1718937"/>
              <a:ext cx="0" cy="5128026"/>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13" name="Title 1"/>
          <p:cNvSpPr txBox="1">
            <a:spLocks/>
          </p:cNvSpPr>
          <p:nvPr/>
        </p:nvSpPr>
        <p:spPr>
          <a:xfrm>
            <a:off x="0" y="841670"/>
            <a:ext cx="1737794" cy="405958"/>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1800" b="1" dirty="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更多成功案例</a:t>
            </a:r>
          </a:p>
        </p:txBody>
      </p:sp>
    </p:spTree>
    <p:extLst>
      <p:ext uri="{BB962C8B-B14F-4D97-AF65-F5344CB8AC3E}">
        <p14:creationId xmlns:p14="http://schemas.microsoft.com/office/powerpoint/2010/main" val="3601144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矩形 111"/>
          <p:cNvSpPr/>
          <p:nvPr/>
        </p:nvSpPr>
        <p:spPr>
          <a:xfrm>
            <a:off x="8546199" y="2066220"/>
            <a:ext cx="1700272" cy="3227752"/>
          </a:xfrm>
          <a:prstGeom prst="rect">
            <a:avLst/>
          </a:prstGeom>
          <a:solidFill>
            <a:srgbClr val="D7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10" name="矩形 109"/>
          <p:cNvSpPr/>
          <p:nvPr/>
        </p:nvSpPr>
        <p:spPr>
          <a:xfrm>
            <a:off x="5098302" y="2056043"/>
            <a:ext cx="1700272" cy="3227752"/>
          </a:xfrm>
          <a:prstGeom prst="rect">
            <a:avLst/>
          </a:prstGeom>
          <a:solidFill>
            <a:srgbClr val="D7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09" name="矩形 108"/>
          <p:cNvSpPr/>
          <p:nvPr/>
        </p:nvSpPr>
        <p:spPr>
          <a:xfrm>
            <a:off x="1801106" y="2066546"/>
            <a:ext cx="1700272" cy="3227752"/>
          </a:xfrm>
          <a:prstGeom prst="rect">
            <a:avLst/>
          </a:prstGeom>
          <a:solidFill>
            <a:srgbClr val="D7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08" name="矩形 107"/>
          <p:cNvSpPr/>
          <p:nvPr/>
        </p:nvSpPr>
        <p:spPr>
          <a:xfrm>
            <a:off x="9309439" y="5719853"/>
            <a:ext cx="2882561" cy="900039"/>
          </a:xfrm>
          <a:prstGeom prst="rect">
            <a:avLst/>
          </a:prstGeom>
          <a:solidFill>
            <a:srgbClr val="D7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8" name="矩形 7"/>
          <p:cNvSpPr/>
          <p:nvPr/>
        </p:nvSpPr>
        <p:spPr>
          <a:xfrm>
            <a:off x="3464832" y="5707127"/>
            <a:ext cx="2747194" cy="900039"/>
          </a:xfrm>
          <a:prstGeom prst="rect">
            <a:avLst/>
          </a:prstGeom>
          <a:solidFill>
            <a:srgbClr val="D7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98" name="Rectangle 97"/>
          <p:cNvSpPr/>
          <p:nvPr/>
        </p:nvSpPr>
        <p:spPr>
          <a:xfrm>
            <a:off x="0" y="5261861"/>
            <a:ext cx="12192000" cy="457992"/>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微软雅黑" panose="020B0503020204020204" pitchFamily="34" charset="-122"/>
              <a:ea typeface="微软雅黑" panose="020B0503020204020204" pitchFamily="34" charset="-122"/>
              <a:cs typeface="Helvetica Neue"/>
            </a:endParaRPr>
          </a:p>
        </p:txBody>
      </p:sp>
      <p:sp>
        <p:nvSpPr>
          <p:cNvPr id="21" name="Rectangle 20"/>
          <p:cNvSpPr/>
          <p:nvPr/>
        </p:nvSpPr>
        <p:spPr>
          <a:xfrm>
            <a:off x="0" y="1376725"/>
            <a:ext cx="12192000" cy="701252"/>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accent1"/>
              </a:solidFill>
              <a:latin typeface="微软雅黑" panose="020B0503020204020204" pitchFamily="34" charset="-122"/>
              <a:ea typeface="微软雅黑" panose="020B0503020204020204" pitchFamily="34" charset="-122"/>
              <a:cs typeface="Helvetica Neue"/>
            </a:endParaRPr>
          </a:p>
        </p:txBody>
      </p:sp>
      <p:pic>
        <p:nvPicPr>
          <p:cNvPr id="141" name="die_Bayerische-1024x201.png"/>
          <p:cNvPicPr/>
          <p:nvPr/>
        </p:nvPicPr>
        <p:blipFill>
          <a:blip r:embed="rId3">
            <a:extLst/>
          </a:blip>
          <a:stretch>
            <a:fillRect/>
          </a:stretch>
        </p:blipFill>
        <p:spPr>
          <a:xfrm>
            <a:off x="445495" y="4386473"/>
            <a:ext cx="1244668" cy="271596"/>
          </a:xfrm>
          <a:prstGeom prst="rect">
            <a:avLst/>
          </a:prstGeom>
          <a:ln w="12700" cap="flat">
            <a:noFill/>
            <a:miter lim="400000"/>
          </a:ln>
          <a:effectLst/>
        </p:spPr>
      </p:pic>
      <p:pic>
        <p:nvPicPr>
          <p:cNvPr id="144" name="HP-600x600.png"/>
          <p:cNvPicPr/>
          <p:nvPr/>
        </p:nvPicPr>
        <p:blipFill>
          <a:blip r:embed="rId4">
            <a:extLst/>
          </a:blip>
          <a:stretch>
            <a:fillRect/>
          </a:stretch>
        </p:blipFill>
        <p:spPr>
          <a:xfrm>
            <a:off x="2025661" y="2635592"/>
            <a:ext cx="694832" cy="651753"/>
          </a:xfrm>
          <a:prstGeom prst="rect">
            <a:avLst/>
          </a:prstGeom>
          <a:ln w="12700" cap="flat">
            <a:noFill/>
            <a:miter lim="400000"/>
          </a:ln>
          <a:effectLst/>
        </p:spPr>
      </p:pic>
      <p:pic>
        <p:nvPicPr>
          <p:cNvPr id="145" name="SFR-1772x1772.png"/>
          <p:cNvPicPr/>
          <p:nvPr/>
        </p:nvPicPr>
        <p:blipFill>
          <a:blip r:embed="rId5">
            <a:extLst/>
          </a:blip>
          <a:stretch>
            <a:fillRect/>
          </a:stretch>
        </p:blipFill>
        <p:spPr>
          <a:xfrm>
            <a:off x="2744859" y="2767377"/>
            <a:ext cx="434965" cy="407997"/>
          </a:xfrm>
          <a:prstGeom prst="rect">
            <a:avLst/>
          </a:prstGeom>
          <a:ln w="12700" cap="flat">
            <a:noFill/>
            <a:miter lim="400000"/>
          </a:ln>
          <a:effectLst/>
        </p:spPr>
      </p:pic>
      <p:pic>
        <p:nvPicPr>
          <p:cNvPr id="147" name="ice-694x668.png"/>
          <p:cNvPicPr/>
          <p:nvPr/>
        </p:nvPicPr>
        <p:blipFill>
          <a:blip r:embed="rId6">
            <a:extLst/>
          </a:blip>
          <a:stretch>
            <a:fillRect/>
          </a:stretch>
        </p:blipFill>
        <p:spPr>
          <a:xfrm>
            <a:off x="835929" y="4751148"/>
            <a:ext cx="411352" cy="372988"/>
          </a:xfrm>
          <a:prstGeom prst="rect">
            <a:avLst/>
          </a:prstGeom>
          <a:ln w="12700" cap="flat">
            <a:noFill/>
            <a:miter lim="400000"/>
          </a:ln>
          <a:effectLst/>
        </p:spPr>
      </p:pic>
      <p:pic>
        <p:nvPicPr>
          <p:cNvPr id="161" name="maaii-185x80.png"/>
          <p:cNvPicPr/>
          <p:nvPr/>
        </p:nvPicPr>
        <p:blipFill>
          <a:blip r:embed="rId7" cstate="print">
            <a:extLst>
              <a:ext uri="{28A0092B-C50C-407E-A947-70E740481C1C}">
                <a14:useLocalDpi xmlns:a14="http://schemas.microsoft.com/office/drawing/2010/main"/>
              </a:ext>
            </a:extLst>
          </a:blip>
          <a:stretch>
            <a:fillRect/>
          </a:stretch>
        </p:blipFill>
        <p:spPr>
          <a:xfrm>
            <a:off x="2116064" y="4229054"/>
            <a:ext cx="1079467" cy="437856"/>
          </a:xfrm>
          <a:prstGeom prst="rect">
            <a:avLst/>
          </a:prstGeom>
          <a:ln w="12700" cap="flat">
            <a:noFill/>
            <a:miter lim="400000"/>
          </a:ln>
          <a:effectLst/>
        </p:spPr>
      </p:pic>
      <p:pic>
        <p:nvPicPr>
          <p:cNvPr id="184" name="telenor-672x301.png"/>
          <p:cNvPicPr/>
          <p:nvPr/>
        </p:nvPicPr>
        <p:blipFill>
          <a:blip r:embed="rId8">
            <a:extLst/>
          </a:blip>
          <a:stretch>
            <a:fillRect/>
          </a:stretch>
        </p:blipFill>
        <p:spPr>
          <a:xfrm>
            <a:off x="2085305" y="3655912"/>
            <a:ext cx="1137600" cy="477044"/>
          </a:xfrm>
          <a:prstGeom prst="rect">
            <a:avLst/>
          </a:prstGeom>
          <a:ln w="12700" cap="flat">
            <a:noFill/>
            <a:miter lim="400000"/>
          </a:ln>
          <a:effectLst/>
        </p:spPr>
      </p:pic>
      <p:pic>
        <p:nvPicPr>
          <p:cNvPr id="185" name="janssen-534x322.png"/>
          <p:cNvPicPr/>
          <p:nvPr/>
        </p:nvPicPr>
        <p:blipFill rotWithShape="1">
          <a:blip r:embed="rId9">
            <a:extLst/>
          </a:blip>
          <a:srcRect t="12613" b="-1"/>
          <a:stretch/>
        </p:blipFill>
        <p:spPr>
          <a:xfrm>
            <a:off x="3797417" y="2731205"/>
            <a:ext cx="1191291" cy="514073"/>
          </a:xfrm>
          <a:prstGeom prst="rect">
            <a:avLst/>
          </a:prstGeom>
          <a:ln w="12700" cap="flat">
            <a:noFill/>
            <a:miter lim="400000"/>
          </a:ln>
          <a:effectLst/>
        </p:spPr>
      </p:pic>
      <p:pic>
        <p:nvPicPr>
          <p:cNvPr id="187" name="GoodStart_Genetics-468x181.png"/>
          <p:cNvPicPr/>
          <p:nvPr/>
        </p:nvPicPr>
        <p:blipFill>
          <a:blip r:embed="rId10">
            <a:extLst/>
          </a:blip>
          <a:stretch>
            <a:fillRect/>
          </a:stretch>
        </p:blipFill>
        <p:spPr>
          <a:xfrm>
            <a:off x="3812414" y="2303786"/>
            <a:ext cx="1136931" cy="358672"/>
          </a:xfrm>
          <a:prstGeom prst="rect">
            <a:avLst/>
          </a:prstGeom>
          <a:ln w="12700" cap="flat">
            <a:noFill/>
            <a:miter lim="400000"/>
          </a:ln>
          <a:effectLst/>
        </p:spPr>
      </p:pic>
      <p:pic>
        <p:nvPicPr>
          <p:cNvPr id="188" name="Hinge-172x55.png"/>
          <p:cNvPicPr/>
          <p:nvPr/>
        </p:nvPicPr>
        <p:blipFill>
          <a:blip r:embed="rId11">
            <a:extLst/>
          </a:blip>
          <a:stretch>
            <a:fillRect/>
          </a:stretch>
        </p:blipFill>
        <p:spPr>
          <a:xfrm>
            <a:off x="8762199" y="3315945"/>
            <a:ext cx="1046231" cy="350685"/>
          </a:xfrm>
          <a:prstGeom prst="rect">
            <a:avLst/>
          </a:prstGeom>
          <a:ln w="12700" cap="flat">
            <a:noFill/>
            <a:miter lim="400000"/>
          </a:ln>
          <a:effectLst/>
        </p:spPr>
      </p:pic>
      <p:pic>
        <p:nvPicPr>
          <p:cNvPr id="189" name="SHRM-157x91.png"/>
          <p:cNvPicPr/>
          <p:nvPr/>
        </p:nvPicPr>
        <p:blipFill>
          <a:blip r:embed="rId12">
            <a:extLst/>
          </a:blip>
          <a:stretch>
            <a:fillRect/>
          </a:stretch>
        </p:blipFill>
        <p:spPr>
          <a:xfrm>
            <a:off x="5689557" y="4158077"/>
            <a:ext cx="757367" cy="459620"/>
          </a:xfrm>
          <a:prstGeom prst="rect">
            <a:avLst/>
          </a:prstGeom>
          <a:ln w="12700" cap="flat">
            <a:noFill/>
            <a:miter lim="400000"/>
          </a:ln>
          <a:effectLst/>
        </p:spPr>
      </p:pic>
      <p:pic>
        <p:nvPicPr>
          <p:cNvPr id="190" name="InfoJobs-285x74.png"/>
          <p:cNvPicPr/>
          <p:nvPr/>
        </p:nvPicPr>
        <p:blipFill>
          <a:blip r:embed="rId13">
            <a:extLst/>
          </a:blip>
          <a:stretch>
            <a:fillRect/>
          </a:stretch>
        </p:blipFill>
        <p:spPr>
          <a:xfrm>
            <a:off x="5393259" y="2853506"/>
            <a:ext cx="1237976" cy="336695"/>
          </a:xfrm>
          <a:prstGeom prst="rect">
            <a:avLst/>
          </a:prstGeom>
          <a:ln w="12700" cap="flat">
            <a:noFill/>
            <a:miter lim="400000"/>
          </a:ln>
          <a:effectLst/>
        </p:spPr>
      </p:pic>
      <p:pic>
        <p:nvPicPr>
          <p:cNvPr id="194" name="meetic-755x253.png"/>
          <p:cNvPicPr/>
          <p:nvPr/>
        </p:nvPicPr>
        <p:blipFill>
          <a:blip r:embed="rId14">
            <a:extLst/>
          </a:blip>
          <a:stretch>
            <a:fillRect/>
          </a:stretch>
        </p:blipFill>
        <p:spPr>
          <a:xfrm>
            <a:off x="8858319" y="3874364"/>
            <a:ext cx="837575" cy="295837"/>
          </a:xfrm>
          <a:prstGeom prst="rect">
            <a:avLst/>
          </a:prstGeom>
          <a:ln w="12700" cap="flat">
            <a:noFill/>
            <a:miter lim="400000"/>
          </a:ln>
          <a:effectLst/>
        </p:spPr>
      </p:pic>
      <p:pic>
        <p:nvPicPr>
          <p:cNvPr id="196" name="classmates-140x40-black.png"/>
          <p:cNvPicPr/>
          <p:nvPr/>
        </p:nvPicPr>
        <p:blipFill>
          <a:blip r:embed="rId15">
            <a:extLst/>
          </a:blip>
          <a:stretch>
            <a:fillRect/>
          </a:stretch>
        </p:blipFill>
        <p:spPr>
          <a:xfrm>
            <a:off x="8661926" y="2180950"/>
            <a:ext cx="1289541" cy="386209"/>
          </a:xfrm>
          <a:prstGeom prst="rect">
            <a:avLst/>
          </a:prstGeom>
          <a:ln w="12700" cap="flat">
            <a:noFill/>
            <a:miter lim="400000"/>
          </a:ln>
          <a:effectLst/>
        </p:spPr>
      </p:pic>
      <p:pic>
        <p:nvPicPr>
          <p:cNvPr id="199" name="careerbuilder-1000x194.png"/>
          <p:cNvPicPr/>
          <p:nvPr/>
        </p:nvPicPr>
        <p:blipFill>
          <a:blip r:embed="rId16">
            <a:extLst/>
          </a:blip>
          <a:stretch>
            <a:fillRect/>
          </a:stretch>
        </p:blipFill>
        <p:spPr>
          <a:xfrm>
            <a:off x="5386567" y="2243175"/>
            <a:ext cx="1251360" cy="252523"/>
          </a:xfrm>
          <a:prstGeom prst="rect">
            <a:avLst/>
          </a:prstGeom>
          <a:ln w="12700" cap="flat">
            <a:noFill/>
            <a:miter lim="400000"/>
          </a:ln>
          <a:effectLst/>
        </p:spPr>
      </p:pic>
      <p:pic>
        <p:nvPicPr>
          <p:cNvPr id="200" name="TechCrunch-581x83.png"/>
          <p:cNvPicPr/>
          <p:nvPr/>
        </p:nvPicPr>
        <p:blipFill>
          <a:blip r:embed="rId17">
            <a:extLst/>
          </a:blip>
          <a:stretch>
            <a:fillRect/>
          </a:stretch>
        </p:blipFill>
        <p:spPr>
          <a:xfrm>
            <a:off x="6914039" y="4625601"/>
            <a:ext cx="1532415" cy="294156"/>
          </a:xfrm>
          <a:prstGeom prst="rect">
            <a:avLst/>
          </a:prstGeom>
          <a:ln w="12700" cap="flat">
            <a:noFill/>
            <a:miter lim="400000"/>
          </a:ln>
          <a:effectLst/>
        </p:spPr>
      </p:pic>
      <p:pic>
        <p:nvPicPr>
          <p:cNvPr id="201" name="LifeChurch-1850x200-dark.png"/>
          <p:cNvPicPr/>
          <p:nvPr/>
        </p:nvPicPr>
        <p:blipFill>
          <a:blip r:embed="rId18">
            <a:extLst/>
          </a:blip>
          <a:stretch>
            <a:fillRect/>
          </a:stretch>
        </p:blipFill>
        <p:spPr>
          <a:xfrm>
            <a:off x="6931317" y="2896050"/>
            <a:ext cx="1465496" cy="168349"/>
          </a:xfrm>
          <a:prstGeom prst="rect">
            <a:avLst/>
          </a:prstGeom>
          <a:ln w="12700" cap="flat">
            <a:noFill/>
            <a:miter lim="400000"/>
          </a:ln>
          <a:effectLst/>
        </p:spPr>
      </p:pic>
      <p:pic>
        <p:nvPicPr>
          <p:cNvPr id="202" name="National_Geographic-727x220.png"/>
          <p:cNvPicPr/>
          <p:nvPr/>
        </p:nvPicPr>
        <p:blipFill>
          <a:blip r:embed="rId19">
            <a:extLst/>
          </a:blip>
          <a:stretch>
            <a:fillRect/>
          </a:stretch>
        </p:blipFill>
        <p:spPr>
          <a:xfrm>
            <a:off x="6931318" y="2300393"/>
            <a:ext cx="1335431" cy="400097"/>
          </a:xfrm>
          <a:prstGeom prst="rect">
            <a:avLst/>
          </a:prstGeom>
          <a:ln w="12700" cap="flat">
            <a:noFill/>
            <a:miter lim="400000"/>
          </a:ln>
          <a:effectLst/>
        </p:spPr>
      </p:pic>
      <p:pic>
        <p:nvPicPr>
          <p:cNvPr id="203" name="livestation-179x26.png"/>
          <p:cNvPicPr/>
          <p:nvPr/>
        </p:nvPicPr>
        <p:blipFill>
          <a:blip r:embed="rId20">
            <a:extLst/>
          </a:blip>
          <a:stretch>
            <a:fillRect/>
          </a:stretch>
        </p:blipFill>
        <p:spPr>
          <a:xfrm>
            <a:off x="6994659" y="3722070"/>
            <a:ext cx="1342575" cy="204115"/>
          </a:xfrm>
          <a:prstGeom prst="rect">
            <a:avLst/>
          </a:prstGeom>
          <a:ln w="12700" cap="flat">
            <a:noFill/>
            <a:miter lim="400000"/>
          </a:ln>
          <a:effectLst/>
        </p:spPr>
      </p:pic>
      <p:pic>
        <p:nvPicPr>
          <p:cNvPr id="212" name="SNCF-908x474.gif"/>
          <p:cNvPicPr/>
          <p:nvPr/>
        </p:nvPicPr>
        <p:blipFill>
          <a:blip r:embed="rId21">
            <a:extLst/>
          </a:blip>
          <a:stretch>
            <a:fillRect/>
          </a:stretch>
        </p:blipFill>
        <p:spPr>
          <a:xfrm>
            <a:off x="10628621" y="3446742"/>
            <a:ext cx="746131" cy="409680"/>
          </a:xfrm>
          <a:prstGeom prst="rect">
            <a:avLst/>
          </a:prstGeom>
          <a:ln w="12700" cap="flat">
            <a:noFill/>
            <a:miter lim="400000"/>
          </a:ln>
          <a:effectLst/>
        </p:spPr>
      </p:pic>
      <p:pic>
        <p:nvPicPr>
          <p:cNvPr id="214" name="ebay_now-649x400.png"/>
          <p:cNvPicPr/>
          <p:nvPr/>
        </p:nvPicPr>
        <p:blipFill>
          <a:blip r:embed="rId22">
            <a:extLst/>
          </a:blip>
          <a:stretch>
            <a:fillRect/>
          </a:stretch>
        </p:blipFill>
        <p:spPr>
          <a:xfrm>
            <a:off x="10542527" y="2120038"/>
            <a:ext cx="930153" cy="596231"/>
          </a:xfrm>
          <a:prstGeom prst="rect">
            <a:avLst/>
          </a:prstGeom>
          <a:ln w="12700" cap="flat">
            <a:noFill/>
            <a:miter lim="400000"/>
          </a:ln>
          <a:effectLst/>
        </p:spPr>
      </p:pic>
      <p:pic>
        <p:nvPicPr>
          <p:cNvPr id="216" name="KiwiRail-464x100.png"/>
          <p:cNvPicPr/>
          <p:nvPr/>
        </p:nvPicPr>
        <p:blipFill>
          <a:blip r:embed="rId23" cstate="print">
            <a:extLst>
              <a:ext uri="{28A0092B-C50C-407E-A947-70E740481C1C}">
                <a14:useLocalDpi xmlns:a14="http://schemas.microsoft.com/office/drawing/2010/main"/>
              </a:ext>
            </a:extLst>
          </a:blip>
          <a:stretch>
            <a:fillRect/>
          </a:stretch>
        </p:blipFill>
        <p:spPr>
          <a:xfrm>
            <a:off x="10362253" y="4035172"/>
            <a:ext cx="1329756" cy="300407"/>
          </a:xfrm>
          <a:prstGeom prst="rect">
            <a:avLst/>
          </a:prstGeom>
          <a:ln w="12700" cap="flat">
            <a:noFill/>
            <a:miter lim="400000"/>
          </a:ln>
          <a:effectLst/>
        </p:spPr>
      </p:pic>
      <p:pic>
        <p:nvPicPr>
          <p:cNvPr id="221" name="Perigree-267x78.png"/>
          <p:cNvPicPr/>
          <p:nvPr/>
        </p:nvPicPr>
        <p:blipFill>
          <a:blip r:embed="rId24" cstate="print">
            <a:extLst>
              <a:ext uri="{28A0092B-C50C-407E-A947-70E740481C1C}">
                <a14:useLocalDpi xmlns:a14="http://schemas.microsoft.com/office/drawing/2010/main"/>
              </a:ext>
            </a:extLst>
          </a:blip>
          <a:stretch>
            <a:fillRect/>
          </a:stretch>
        </p:blipFill>
        <p:spPr>
          <a:xfrm>
            <a:off x="7205430" y="4121745"/>
            <a:ext cx="1006765" cy="308296"/>
          </a:xfrm>
          <a:prstGeom prst="rect">
            <a:avLst/>
          </a:prstGeom>
          <a:ln w="12700" cap="flat">
            <a:noFill/>
            <a:miter lim="400000"/>
          </a:ln>
          <a:effectLst/>
        </p:spPr>
      </p:pic>
      <p:pic>
        <p:nvPicPr>
          <p:cNvPr id="224" name="cobrain-390x121.png"/>
          <p:cNvPicPr/>
          <p:nvPr/>
        </p:nvPicPr>
        <p:blipFill>
          <a:blip r:embed="rId25">
            <a:extLst/>
          </a:blip>
          <a:stretch>
            <a:fillRect/>
          </a:stretch>
        </p:blipFill>
        <p:spPr>
          <a:xfrm>
            <a:off x="4250533" y="6100503"/>
            <a:ext cx="1092129" cy="357244"/>
          </a:xfrm>
          <a:prstGeom prst="rect">
            <a:avLst/>
          </a:prstGeom>
          <a:ln w="12700" cap="flat">
            <a:noFill/>
            <a:miter lim="400000"/>
          </a:ln>
          <a:effectLst/>
        </p:spPr>
      </p:pic>
      <p:pic>
        <p:nvPicPr>
          <p:cNvPr id="228" name="codex-2500x562.png"/>
          <p:cNvPicPr/>
          <p:nvPr/>
        </p:nvPicPr>
        <p:blipFill>
          <a:blip r:embed="rId26">
            <a:extLst/>
          </a:blip>
          <a:stretch>
            <a:fillRect/>
          </a:stretch>
        </p:blipFill>
        <p:spPr>
          <a:xfrm>
            <a:off x="7111447" y="3259959"/>
            <a:ext cx="1137600" cy="266551"/>
          </a:xfrm>
          <a:prstGeom prst="rect">
            <a:avLst/>
          </a:prstGeom>
          <a:ln w="12700" cap="flat">
            <a:noFill/>
            <a:miter lim="400000"/>
          </a:ln>
          <a:effectLst/>
        </p:spPr>
      </p:pic>
      <p:pic>
        <p:nvPicPr>
          <p:cNvPr id="248" name="pasted-image.png"/>
          <p:cNvPicPr/>
          <p:nvPr/>
        </p:nvPicPr>
        <p:blipFill>
          <a:blip r:embed="rId27" cstate="print">
            <a:extLst>
              <a:ext uri="{28A0092B-C50C-407E-A947-70E740481C1C}">
                <a14:useLocalDpi xmlns:a14="http://schemas.microsoft.com/office/drawing/2010/main"/>
              </a:ext>
            </a:extLst>
          </a:blip>
          <a:stretch>
            <a:fillRect/>
          </a:stretch>
        </p:blipFill>
        <p:spPr>
          <a:xfrm>
            <a:off x="2108324" y="3396070"/>
            <a:ext cx="1085384" cy="170531"/>
          </a:xfrm>
          <a:prstGeom prst="rect">
            <a:avLst/>
          </a:prstGeom>
          <a:ln w="12700" cap="flat">
            <a:noFill/>
            <a:miter lim="400000"/>
          </a:ln>
          <a:effectLst/>
        </p:spPr>
      </p:pic>
      <p:pic>
        <p:nvPicPr>
          <p:cNvPr id="255" name="pasted-image.png"/>
          <p:cNvPicPr/>
          <p:nvPr/>
        </p:nvPicPr>
        <p:blipFill>
          <a:blip r:embed="rId28" cstate="print">
            <a:extLst>
              <a:ext uri="{28A0092B-C50C-407E-A947-70E740481C1C}">
                <a14:useLocalDpi xmlns:a14="http://schemas.microsoft.com/office/drawing/2010/main"/>
              </a:ext>
            </a:extLst>
          </a:blip>
          <a:stretch>
            <a:fillRect/>
          </a:stretch>
        </p:blipFill>
        <p:spPr>
          <a:xfrm>
            <a:off x="613076" y="3458313"/>
            <a:ext cx="930155" cy="252116"/>
          </a:xfrm>
          <a:prstGeom prst="rect">
            <a:avLst/>
          </a:prstGeom>
          <a:ln w="12700" cap="flat">
            <a:noFill/>
            <a:miter lim="400000"/>
          </a:ln>
          <a:effectLst/>
        </p:spPr>
      </p:pic>
      <p:pic>
        <p:nvPicPr>
          <p:cNvPr id="257" name="droppedImage.png"/>
          <p:cNvPicPr/>
          <p:nvPr/>
        </p:nvPicPr>
        <p:blipFill>
          <a:blip r:embed="rId29">
            <a:extLst/>
          </a:blip>
          <a:stretch>
            <a:fillRect/>
          </a:stretch>
        </p:blipFill>
        <p:spPr>
          <a:xfrm>
            <a:off x="553180" y="2143151"/>
            <a:ext cx="1049947" cy="381233"/>
          </a:xfrm>
          <a:prstGeom prst="rect">
            <a:avLst/>
          </a:prstGeom>
          <a:ln w="12700" cap="flat">
            <a:noFill/>
            <a:miter lim="400000"/>
          </a:ln>
          <a:effectLst/>
        </p:spPr>
      </p:pic>
      <p:grpSp>
        <p:nvGrpSpPr>
          <p:cNvPr id="12" name="Group 11"/>
          <p:cNvGrpSpPr/>
          <p:nvPr/>
        </p:nvGrpSpPr>
        <p:grpSpPr>
          <a:xfrm>
            <a:off x="419972" y="3054595"/>
            <a:ext cx="1374917" cy="274091"/>
            <a:chOff x="2515728" y="2067214"/>
            <a:chExt cx="819265" cy="163321"/>
          </a:xfrm>
        </p:grpSpPr>
        <p:pic>
          <p:nvPicPr>
            <p:cNvPr id="247" name="pasted-image.png"/>
            <p:cNvPicPr/>
            <p:nvPr/>
          </p:nvPicPr>
          <p:blipFill>
            <a:blip r:embed="rId30" cstate="print">
              <a:extLst>
                <a:ext uri="{28A0092B-C50C-407E-A947-70E740481C1C}">
                  <a14:useLocalDpi xmlns:a14="http://schemas.microsoft.com/office/drawing/2010/main"/>
                </a:ext>
              </a:extLst>
            </a:blip>
            <a:stretch>
              <a:fillRect/>
            </a:stretch>
          </p:blipFill>
          <p:spPr>
            <a:xfrm>
              <a:off x="2515728" y="2070329"/>
              <a:ext cx="304856" cy="155004"/>
            </a:xfrm>
            <a:prstGeom prst="rect">
              <a:avLst/>
            </a:prstGeom>
            <a:ln w="12700" cap="flat">
              <a:noFill/>
              <a:miter lim="400000"/>
            </a:ln>
            <a:effectLst/>
          </p:spPr>
        </p:pic>
        <p:pic>
          <p:nvPicPr>
            <p:cNvPr id="258" name="droppedImage.png"/>
            <p:cNvPicPr/>
            <p:nvPr/>
          </p:nvPicPr>
          <p:blipFill>
            <a:blip r:embed="rId31" cstate="print">
              <a:extLst>
                <a:ext uri="{28A0092B-C50C-407E-A947-70E740481C1C}">
                  <a14:useLocalDpi xmlns:a14="http://schemas.microsoft.com/office/drawing/2010/main"/>
                </a:ext>
              </a:extLst>
            </a:blip>
            <a:stretch>
              <a:fillRect/>
            </a:stretch>
          </p:blipFill>
          <p:spPr>
            <a:xfrm>
              <a:off x="2832157" y="2067214"/>
              <a:ext cx="502836" cy="163321"/>
            </a:xfrm>
            <a:prstGeom prst="rect">
              <a:avLst/>
            </a:prstGeom>
            <a:ln w="12700" cap="flat">
              <a:noFill/>
              <a:miter lim="400000"/>
            </a:ln>
            <a:effectLst/>
          </p:spPr>
        </p:pic>
      </p:grpSp>
      <p:pic>
        <p:nvPicPr>
          <p:cNvPr id="4" name="Picture 3"/>
          <p:cNvPicPr>
            <a:picLocks noChangeAspect="1"/>
          </p:cNvPicPr>
          <p:nvPr/>
        </p:nvPicPr>
        <p:blipFill rotWithShape="1">
          <a:blip r:embed="rId32"/>
          <a:srcRect t="17370" b="10762"/>
          <a:stretch/>
        </p:blipFill>
        <p:spPr>
          <a:xfrm>
            <a:off x="441981" y="3766967"/>
            <a:ext cx="1272344" cy="557395"/>
          </a:xfrm>
          <a:prstGeom prst="rect">
            <a:avLst/>
          </a:prstGeom>
        </p:spPr>
      </p:pic>
      <p:pic>
        <p:nvPicPr>
          <p:cNvPr id="5" name="Picture 4"/>
          <p:cNvPicPr>
            <a:picLocks noChangeAspect="1"/>
          </p:cNvPicPr>
          <p:nvPr/>
        </p:nvPicPr>
        <p:blipFill>
          <a:blip r:embed="rId33"/>
          <a:stretch>
            <a:fillRect/>
          </a:stretch>
        </p:blipFill>
        <p:spPr>
          <a:xfrm>
            <a:off x="10365133" y="2770569"/>
            <a:ext cx="1203725" cy="498417"/>
          </a:xfrm>
          <a:prstGeom prst="rect">
            <a:avLst/>
          </a:prstGeom>
        </p:spPr>
      </p:pic>
      <p:pic>
        <p:nvPicPr>
          <p:cNvPr id="6" name="Picture 5"/>
          <p:cNvPicPr>
            <a:picLocks noChangeAspect="1"/>
          </p:cNvPicPr>
          <p:nvPr/>
        </p:nvPicPr>
        <p:blipFill rotWithShape="1">
          <a:blip r:embed="rId34"/>
          <a:srcRect t="14032" b="15925"/>
          <a:stretch/>
        </p:blipFill>
        <p:spPr>
          <a:xfrm>
            <a:off x="456481" y="2617467"/>
            <a:ext cx="1243348" cy="344047"/>
          </a:xfrm>
          <a:prstGeom prst="rect">
            <a:avLst/>
          </a:prstGeom>
        </p:spPr>
      </p:pic>
      <p:pic>
        <p:nvPicPr>
          <p:cNvPr id="13" name="Picture 12"/>
          <p:cNvPicPr>
            <a:picLocks noChangeAspect="1"/>
          </p:cNvPicPr>
          <p:nvPr/>
        </p:nvPicPr>
        <p:blipFill>
          <a:blip r:embed="rId35"/>
          <a:stretch>
            <a:fillRect/>
          </a:stretch>
        </p:blipFill>
        <p:spPr>
          <a:xfrm>
            <a:off x="8828104" y="4329835"/>
            <a:ext cx="980325" cy="584300"/>
          </a:xfrm>
          <a:prstGeom prst="rect">
            <a:avLst/>
          </a:prstGeom>
        </p:spPr>
      </p:pic>
      <p:pic>
        <p:nvPicPr>
          <p:cNvPr id="14" name="Picture 13"/>
          <p:cNvPicPr>
            <a:picLocks noChangeAspect="1"/>
          </p:cNvPicPr>
          <p:nvPr/>
        </p:nvPicPr>
        <p:blipFill>
          <a:blip r:embed="rId36"/>
          <a:stretch>
            <a:fillRect/>
          </a:stretch>
        </p:blipFill>
        <p:spPr>
          <a:xfrm>
            <a:off x="8698850" y="2852205"/>
            <a:ext cx="1187365" cy="251995"/>
          </a:xfrm>
          <a:prstGeom prst="rect">
            <a:avLst/>
          </a:prstGeom>
        </p:spPr>
      </p:pic>
      <p:pic>
        <p:nvPicPr>
          <p:cNvPr id="15" name="Picture 14"/>
          <p:cNvPicPr>
            <a:picLocks noChangeAspect="1"/>
          </p:cNvPicPr>
          <p:nvPr/>
        </p:nvPicPr>
        <p:blipFill>
          <a:blip r:embed="rId37"/>
          <a:stretch>
            <a:fillRect/>
          </a:stretch>
        </p:blipFill>
        <p:spPr>
          <a:xfrm>
            <a:off x="5285246" y="3546436"/>
            <a:ext cx="1454004" cy="256051"/>
          </a:xfrm>
          <a:prstGeom prst="rect">
            <a:avLst/>
          </a:prstGeom>
        </p:spPr>
      </p:pic>
      <p:sp>
        <p:nvSpPr>
          <p:cNvPr id="7" name="TextBox 6"/>
          <p:cNvSpPr txBox="1"/>
          <p:nvPr/>
        </p:nvSpPr>
        <p:spPr>
          <a:xfrm>
            <a:off x="347183" y="1464536"/>
            <a:ext cx="1413212" cy="521852"/>
          </a:xfrm>
          <a:prstGeom prst="rect">
            <a:avLst/>
          </a:prstGeom>
          <a:solidFill>
            <a:schemeClr val="accent6">
              <a:lumMod val="75000"/>
            </a:schemeClr>
          </a:solidFill>
        </p:spPr>
        <p:txBody>
          <a:bodyPr wrap="square" tIns="0" bIns="0" rtlCol="0" anchor="ctr">
            <a:noAutofit/>
          </a:bodyPr>
          <a:lstStyle/>
          <a:p>
            <a:pPr algn="ctr">
              <a:lnSpc>
                <a:spcPct val="90000"/>
              </a:lnSpc>
            </a:pPr>
            <a:r>
              <a:rPr lang="zh-CN" altLang="en-US" sz="1400" b="1" dirty="0">
                <a:solidFill>
                  <a:schemeClr val="bg1"/>
                </a:solidFill>
                <a:latin typeface="微软雅黑" panose="020B0503020204020204" pitchFamily="34" charset="-122"/>
                <a:ea typeface="微软雅黑" panose="020B0503020204020204" pitchFamily="34" charset="-122"/>
                <a:cs typeface="Helvetica Neue"/>
              </a:rPr>
              <a:t>金融服务</a:t>
            </a:r>
            <a:endParaRPr lang="en-US" sz="1400" b="1" dirty="0">
              <a:solidFill>
                <a:schemeClr val="bg1"/>
              </a:solidFill>
              <a:latin typeface="微软雅黑" panose="020B0503020204020204" pitchFamily="34" charset="-122"/>
              <a:ea typeface="微软雅黑" panose="020B0503020204020204" pitchFamily="34" charset="-122"/>
              <a:cs typeface="Helvetica Neue"/>
            </a:endParaRPr>
          </a:p>
        </p:txBody>
      </p:sp>
      <p:sp>
        <p:nvSpPr>
          <p:cNvPr id="90" name="TextBox 89"/>
          <p:cNvSpPr txBox="1"/>
          <p:nvPr/>
        </p:nvSpPr>
        <p:spPr>
          <a:xfrm>
            <a:off x="1625936" y="1464536"/>
            <a:ext cx="1946633" cy="521852"/>
          </a:xfrm>
          <a:prstGeom prst="rect">
            <a:avLst/>
          </a:prstGeom>
          <a:solidFill>
            <a:schemeClr val="accent6">
              <a:lumMod val="75000"/>
            </a:schemeClr>
          </a:solidFill>
        </p:spPr>
        <p:txBody>
          <a:bodyPr wrap="square" tIns="0" bIns="0" rtlCol="0" anchor="ctr">
            <a:noAutofit/>
          </a:bodyPr>
          <a:lstStyle/>
          <a:p>
            <a:pPr algn="ctr">
              <a:lnSpc>
                <a:spcPct val="90000"/>
              </a:lnSpc>
            </a:pPr>
            <a:r>
              <a:rPr lang="zh-CN" altLang="en-US" sz="1400" b="1" dirty="0">
                <a:solidFill>
                  <a:schemeClr val="bg1"/>
                </a:solidFill>
                <a:latin typeface="微软雅黑" panose="020B0503020204020204" pitchFamily="34" charset="-122"/>
                <a:ea typeface="微软雅黑" panose="020B0503020204020204" pitchFamily="34" charset="-122"/>
                <a:cs typeface="Helvetica Neue"/>
              </a:rPr>
              <a:t>通讯</a:t>
            </a:r>
            <a:endParaRPr lang="en-US" sz="1400" b="1" dirty="0">
              <a:solidFill>
                <a:schemeClr val="bg1"/>
              </a:solidFill>
              <a:latin typeface="微软雅黑" panose="020B0503020204020204" pitchFamily="34" charset="-122"/>
              <a:ea typeface="微软雅黑" panose="020B0503020204020204" pitchFamily="34" charset="-122"/>
              <a:cs typeface="Helvetica Neue"/>
            </a:endParaRPr>
          </a:p>
        </p:txBody>
      </p:sp>
      <p:sp>
        <p:nvSpPr>
          <p:cNvPr id="91" name="TextBox 90"/>
          <p:cNvSpPr txBox="1"/>
          <p:nvPr/>
        </p:nvSpPr>
        <p:spPr>
          <a:xfrm>
            <a:off x="3493911" y="1464536"/>
            <a:ext cx="1780880" cy="521852"/>
          </a:xfrm>
          <a:prstGeom prst="rect">
            <a:avLst/>
          </a:prstGeom>
          <a:solidFill>
            <a:schemeClr val="accent6">
              <a:lumMod val="75000"/>
            </a:schemeClr>
          </a:solidFill>
        </p:spPr>
        <p:txBody>
          <a:bodyPr wrap="square" tIns="0" bIns="0" rtlCol="0" anchor="ctr">
            <a:noAutofit/>
          </a:bodyPr>
          <a:lstStyle/>
          <a:p>
            <a:pPr algn="ctr">
              <a:lnSpc>
                <a:spcPct val="90000"/>
              </a:lnSpc>
            </a:pPr>
            <a:r>
              <a:rPr lang="zh-CN" altLang="en-US" sz="1400" b="1" dirty="0">
                <a:solidFill>
                  <a:schemeClr val="bg1"/>
                </a:solidFill>
                <a:latin typeface="微软雅黑" panose="020B0503020204020204" pitchFamily="34" charset="-122"/>
                <a:ea typeface="微软雅黑" panose="020B0503020204020204" pitchFamily="34" charset="-122"/>
                <a:cs typeface="Helvetica Neue"/>
              </a:rPr>
              <a:t>健康和生命科学</a:t>
            </a:r>
            <a:endParaRPr lang="en-US" sz="1400" b="1" dirty="0">
              <a:solidFill>
                <a:schemeClr val="bg1"/>
              </a:solidFill>
              <a:latin typeface="微软雅黑" panose="020B0503020204020204" pitchFamily="34" charset="-122"/>
              <a:ea typeface="微软雅黑" panose="020B0503020204020204" pitchFamily="34" charset="-122"/>
              <a:cs typeface="Helvetica Neue"/>
            </a:endParaRPr>
          </a:p>
        </p:txBody>
      </p:sp>
      <p:sp>
        <p:nvSpPr>
          <p:cNvPr id="92" name="TextBox 91"/>
          <p:cNvSpPr txBox="1"/>
          <p:nvPr/>
        </p:nvSpPr>
        <p:spPr>
          <a:xfrm>
            <a:off x="5211997" y="1464536"/>
            <a:ext cx="1530859" cy="521852"/>
          </a:xfrm>
          <a:prstGeom prst="rect">
            <a:avLst/>
          </a:prstGeom>
          <a:solidFill>
            <a:schemeClr val="accent6">
              <a:lumMod val="75000"/>
            </a:schemeClr>
          </a:solidFill>
        </p:spPr>
        <p:txBody>
          <a:bodyPr wrap="square" tIns="0" bIns="0" rtlCol="0" anchor="ctr">
            <a:noAutofit/>
          </a:bodyPr>
          <a:lstStyle/>
          <a:p>
            <a:pPr algn="ctr">
              <a:lnSpc>
                <a:spcPct val="90000"/>
              </a:lnSpc>
            </a:pPr>
            <a:r>
              <a:rPr lang="en-US" sz="1400" b="1" dirty="0">
                <a:solidFill>
                  <a:schemeClr val="bg1"/>
                </a:solidFill>
                <a:latin typeface="微软雅黑" panose="020B0503020204020204" pitchFamily="34" charset="-122"/>
                <a:ea typeface="微软雅黑" panose="020B0503020204020204" pitchFamily="34" charset="-122"/>
                <a:cs typeface="Helvetica Neue"/>
              </a:rPr>
              <a:t>HR</a:t>
            </a:r>
            <a:r>
              <a:rPr lang="zh-CN" altLang="en-US" sz="1400" b="1" dirty="0">
                <a:solidFill>
                  <a:schemeClr val="bg1"/>
                </a:solidFill>
                <a:latin typeface="微软雅黑" panose="020B0503020204020204" pitchFamily="34" charset="-122"/>
                <a:ea typeface="微软雅黑" panose="020B0503020204020204" pitchFamily="34" charset="-122"/>
                <a:cs typeface="Helvetica Neue"/>
              </a:rPr>
              <a:t>和招聘</a:t>
            </a:r>
            <a:endParaRPr lang="en-US" sz="1400" b="1" dirty="0">
              <a:solidFill>
                <a:schemeClr val="bg1"/>
              </a:solidFill>
              <a:latin typeface="微软雅黑" panose="020B0503020204020204" pitchFamily="34" charset="-122"/>
              <a:ea typeface="微软雅黑" panose="020B0503020204020204" pitchFamily="34" charset="-122"/>
              <a:cs typeface="Helvetica Neue"/>
            </a:endParaRPr>
          </a:p>
        </p:txBody>
      </p:sp>
      <p:sp>
        <p:nvSpPr>
          <p:cNvPr id="93" name="TextBox 92"/>
          <p:cNvSpPr txBox="1"/>
          <p:nvPr/>
        </p:nvSpPr>
        <p:spPr>
          <a:xfrm>
            <a:off x="6877101" y="1464536"/>
            <a:ext cx="1530859" cy="521852"/>
          </a:xfrm>
          <a:prstGeom prst="rect">
            <a:avLst/>
          </a:prstGeom>
          <a:solidFill>
            <a:schemeClr val="accent6">
              <a:lumMod val="75000"/>
            </a:schemeClr>
          </a:solidFill>
        </p:spPr>
        <p:txBody>
          <a:bodyPr wrap="square" tIns="0" bIns="0" rtlCol="0" anchor="ctr">
            <a:noAutofit/>
          </a:bodyPr>
          <a:lstStyle/>
          <a:p>
            <a:pPr algn="ctr">
              <a:lnSpc>
                <a:spcPct val="90000"/>
              </a:lnSpc>
            </a:pPr>
            <a:r>
              <a:rPr lang="zh-CN" altLang="en-US" sz="1400" b="1" dirty="0">
                <a:solidFill>
                  <a:schemeClr val="bg1"/>
                </a:solidFill>
                <a:latin typeface="微软雅黑" panose="020B0503020204020204" pitchFamily="34" charset="-122"/>
                <a:ea typeface="微软雅黑" panose="020B0503020204020204" pitchFamily="34" charset="-122"/>
                <a:cs typeface="Helvetica Neue"/>
              </a:rPr>
              <a:t>媒体和出版</a:t>
            </a:r>
            <a:endParaRPr lang="en-US" sz="1400" b="1" dirty="0">
              <a:solidFill>
                <a:schemeClr val="bg1"/>
              </a:solidFill>
              <a:latin typeface="微软雅黑" panose="020B0503020204020204" pitchFamily="34" charset="-122"/>
              <a:ea typeface="微软雅黑" panose="020B0503020204020204" pitchFamily="34" charset="-122"/>
              <a:cs typeface="Helvetica Neue"/>
            </a:endParaRPr>
          </a:p>
        </p:txBody>
      </p:sp>
      <p:sp>
        <p:nvSpPr>
          <p:cNvPr id="94" name="TextBox 93"/>
          <p:cNvSpPr txBox="1"/>
          <p:nvPr/>
        </p:nvSpPr>
        <p:spPr>
          <a:xfrm>
            <a:off x="8470004" y="1464536"/>
            <a:ext cx="1530859" cy="521852"/>
          </a:xfrm>
          <a:prstGeom prst="rect">
            <a:avLst/>
          </a:prstGeom>
          <a:solidFill>
            <a:schemeClr val="accent6">
              <a:lumMod val="75000"/>
            </a:schemeClr>
          </a:solidFill>
        </p:spPr>
        <p:txBody>
          <a:bodyPr wrap="square" tIns="0" bIns="0" rtlCol="0" anchor="ctr">
            <a:noAutofit/>
          </a:bodyPr>
          <a:lstStyle/>
          <a:p>
            <a:pPr algn="ctr">
              <a:lnSpc>
                <a:spcPct val="90000"/>
              </a:lnSpc>
            </a:pPr>
            <a:r>
              <a:rPr lang="zh-CN" altLang="en-US" sz="1400" b="1" dirty="0">
                <a:solidFill>
                  <a:schemeClr val="bg1"/>
                </a:solidFill>
                <a:latin typeface="微软雅黑" panose="020B0503020204020204" pitchFamily="34" charset="-122"/>
                <a:ea typeface="微软雅黑" panose="020B0503020204020204" pitchFamily="34" charset="-122"/>
                <a:cs typeface="Helvetica Neue"/>
              </a:rPr>
              <a:t>社交网</a:t>
            </a:r>
            <a:endParaRPr lang="en-US" sz="1400" b="1" dirty="0">
              <a:solidFill>
                <a:schemeClr val="bg1"/>
              </a:solidFill>
              <a:latin typeface="微软雅黑" panose="020B0503020204020204" pitchFamily="34" charset="-122"/>
              <a:ea typeface="微软雅黑" panose="020B0503020204020204" pitchFamily="34" charset="-122"/>
              <a:cs typeface="Helvetica Neue"/>
            </a:endParaRPr>
          </a:p>
        </p:txBody>
      </p:sp>
      <p:sp>
        <p:nvSpPr>
          <p:cNvPr id="95" name="TextBox 94"/>
          <p:cNvSpPr txBox="1"/>
          <p:nvPr/>
        </p:nvSpPr>
        <p:spPr>
          <a:xfrm>
            <a:off x="10000864" y="1464536"/>
            <a:ext cx="1792147" cy="521852"/>
          </a:xfrm>
          <a:prstGeom prst="rect">
            <a:avLst/>
          </a:prstGeom>
          <a:solidFill>
            <a:schemeClr val="accent6">
              <a:lumMod val="75000"/>
            </a:schemeClr>
          </a:solidFill>
        </p:spPr>
        <p:txBody>
          <a:bodyPr wrap="square" tIns="0" bIns="0" rtlCol="0" anchor="ctr">
            <a:noAutofit/>
          </a:bodyPr>
          <a:lstStyle/>
          <a:p>
            <a:pPr algn="ctr">
              <a:lnSpc>
                <a:spcPct val="90000"/>
              </a:lnSpc>
            </a:pPr>
            <a:r>
              <a:rPr lang="zh-CN" altLang="en-US" sz="1400" b="1" dirty="0">
                <a:solidFill>
                  <a:schemeClr val="bg1"/>
                </a:solidFill>
                <a:latin typeface="微软雅黑" panose="020B0503020204020204" pitchFamily="34" charset="-122"/>
                <a:ea typeface="微软雅黑" panose="020B0503020204020204" pitchFamily="34" charset="-122"/>
                <a:cs typeface="Helvetica Neue"/>
              </a:rPr>
              <a:t>工业和物流</a:t>
            </a:r>
            <a:endParaRPr lang="en-US" sz="1400" b="1" dirty="0">
              <a:solidFill>
                <a:schemeClr val="bg1"/>
              </a:solidFill>
              <a:latin typeface="微软雅黑" panose="020B0503020204020204" pitchFamily="34" charset="-122"/>
              <a:ea typeface="微软雅黑" panose="020B0503020204020204" pitchFamily="34" charset="-122"/>
              <a:cs typeface="Helvetica Neue"/>
            </a:endParaRPr>
          </a:p>
        </p:txBody>
      </p:sp>
      <p:pic>
        <p:nvPicPr>
          <p:cNvPr id="18" name="Picture 17"/>
          <p:cNvPicPr>
            <a:picLocks noChangeAspect="1"/>
          </p:cNvPicPr>
          <p:nvPr/>
        </p:nvPicPr>
        <p:blipFill>
          <a:blip r:embed="rId38"/>
          <a:stretch>
            <a:fillRect/>
          </a:stretch>
        </p:blipFill>
        <p:spPr>
          <a:xfrm>
            <a:off x="2298804" y="2102090"/>
            <a:ext cx="658232" cy="454219"/>
          </a:xfrm>
          <a:prstGeom prst="rect">
            <a:avLst/>
          </a:prstGeom>
        </p:spPr>
      </p:pic>
      <p:pic>
        <p:nvPicPr>
          <p:cNvPr id="19" name="Picture 18"/>
          <p:cNvPicPr>
            <a:picLocks noChangeAspect="1"/>
          </p:cNvPicPr>
          <p:nvPr/>
        </p:nvPicPr>
        <p:blipFill>
          <a:blip r:embed="rId39"/>
          <a:stretch>
            <a:fillRect/>
          </a:stretch>
        </p:blipFill>
        <p:spPr>
          <a:xfrm>
            <a:off x="1811997" y="4836387"/>
            <a:ext cx="1623572" cy="283636"/>
          </a:xfrm>
          <a:prstGeom prst="rect">
            <a:avLst/>
          </a:prstGeom>
        </p:spPr>
      </p:pic>
      <p:pic>
        <p:nvPicPr>
          <p:cNvPr id="73" name="Juice_Plus-610x270.png"/>
          <p:cNvPicPr/>
          <p:nvPr/>
        </p:nvPicPr>
        <p:blipFill>
          <a:blip r:embed="rId40">
            <a:extLst/>
          </a:blip>
          <a:stretch>
            <a:fillRect/>
          </a:stretch>
        </p:blipFill>
        <p:spPr>
          <a:xfrm>
            <a:off x="5119070" y="5780122"/>
            <a:ext cx="717601" cy="334315"/>
          </a:xfrm>
          <a:prstGeom prst="rect">
            <a:avLst/>
          </a:prstGeom>
          <a:ln w="12700" cap="flat">
            <a:noFill/>
            <a:miter lim="400000"/>
          </a:ln>
          <a:effectLst/>
        </p:spPr>
      </p:pic>
      <p:pic>
        <p:nvPicPr>
          <p:cNvPr id="74" name="Walmart-1313x384.png"/>
          <p:cNvPicPr/>
          <p:nvPr/>
        </p:nvPicPr>
        <p:blipFill>
          <a:blip r:embed="rId41">
            <a:extLst/>
          </a:blip>
          <a:stretch>
            <a:fillRect/>
          </a:stretch>
        </p:blipFill>
        <p:spPr>
          <a:xfrm>
            <a:off x="3610868" y="5720834"/>
            <a:ext cx="1425347" cy="434899"/>
          </a:xfrm>
          <a:prstGeom prst="rect">
            <a:avLst/>
          </a:prstGeom>
          <a:ln w="12700" cap="flat">
            <a:noFill/>
            <a:miter lim="400000"/>
          </a:ln>
          <a:effectLst/>
        </p:spPr>
      </p:pic>
      <p:pic>
        <p:nvPicPr>
          <p:cNvPr id="75" name="Lufthansa_Systems-1311x198.png"/>
          <p:cNvPicPr/>
          <p:nvPr/>
        </p:nvPicPr>
        <p:blipFill>
          <a:blip r:embed="rId42">
            <a:extLst/>
          </a:blip>
          <a:stretch>
            <a:fillRect/>
          </a:stretch>
        </p:blipFill>
        <p:spPr>
          <a:xfrm>
            <a:off x="9535743" y="6034023"/>
            <a:ext cx="2127980" cy="336695"/>
          </a:xfrm>
          <a:prstGeom prst="rect">
            <a:avLst/>
          </a:prstGeom>
          <a:ln w="12700" cap="flat">
            <a:noFill/>
            <a:miter lim="400000"/>
          </a:ln>
          <a:effectLst/>
        </p:spPr>
      </p:pic>
      <p:pic>
        <p:nvPicPr>
          <p:cNvPr id="76" name="Bally-432x251.png"/>
          <p:cNvPicPr/>
          <p:nvPr/>
        </p:nvPicPr>
        <p:blipFill>
          <a:blip r:embed="rId43">
            <a:extLst/>
          </a:blip>
          <a:stretch>
            <a:fillRect/>
          </a:stretch>
        </p:blipFill>
        <p:spPr>
          <a:xfrm>
            <a:off x="582100" y="5727023"/>
            <a:ext cx="699197" cy="424320"/>
          </a:xfrm>
          <a:prstGeom prst="rect">
            <a:avLst/>
          </a:prstGeom>
          <a:ln w="12700" cap="flat">
            <a:noFill/>
            <a:miter lim="400000"/>
          </a:ln>
          <a:effectLst/>
        </p:spPr>
      </p:pic>
      <p:sp>
        <p:nvSpPr>
          <p:cNvPr id="78" name="TextBox 77"/>
          <p:cNvSpPr txBox="1"/>
          <p:nvPr/>
        </p:nvSpPr>
        <p:spPr>
          <a:xfrm>
            <a:off x="363552" y="5354567"/>
            <a:ext cx="2979088" cy="272579"/>
          </a:xfrm>
          <a:prstGeom prst="rect">
            <a:avLst/>
          </a:prstGeom>
          <a:solidFill>
            <a:schemeClr val="accent6">
              <a:lumMod val="75000"/>
            </a:schemeClr>
          </a:solidFill>
        </p:spPr>
        <p:txBody>
          <a:bodyPr wrap="square" tIns="0" bIns="0" rtlCol="0" anchor="ctr">
            <a:noAutofit/>
          </a:bodyPr>
          <a:lstStyle/>
          <a:p>
            <a:pPr algn="ctr">
              <a:lnSpc>
                <a:spcPct val="90000"/>
              </a:lnSpc>
            </a:pPr>
            <a:r>
              <a:rPr lang="zh-CN" altLang="en-US" sz="1400" b="1" dirty="0">
                <a:solidFill>
                  <a:schemeClr val="bg1"/>
                </a:solidFill>
                <a:latin typeface="微软雅黑" panose="020B0503020204020204" pitchFamily="34" charset="-122"/>
                <a:ea typeface="微软雅黑" panose="020B0503020204020204" pitchFamily="34" charset="-122"/>
                <a:cs typeface="Helvetica Neue"/>
              </a:rPr>
              <a:t>游戏娱乐</a:t>
            </a:r>
            <a:endParaRPr lang="en-US" sz="1400" b="1" dirty="0">
              <a:solidFill>
                <a:schemeClr val="bg1"/>
              </a:solidFill>
              <a:latin typeface="微软雅黑" panose="020B0503020204020204" pitchFamily="34" charset="-122"/>
              <a:ea typeface="微软雅黑" panose="020B0503020204020204" pitchFamily="34" charset="-122"/>
              <a:cs typeface="Helvetica Neue"/>
            </a:endParaRPr>
          </a:p>
        </p:txBody>
      </p:sp>
      <p:pic>
        <p:nvPicPr>
          <p:cNvPr id="79" name="gamesys-298x72.png"/>
          <p:cNvPicPr/>
          <p:nvPr/>
        </p:nvPicPr>
        <p:blipFill>
          <a:blip r:embed="rId44">
            <a:extLst/>
          </a:blip>
          <a:stretch>
            <a:fillRect/>
          </a:stretch>
        </p:blipFill>
        <p:spPr>
          <a:xfrm>
            <a:off x="2039472" y="5805007"/>
            <a:ext cx="1057299" cy="266551"/>
          </a:xfrm>
          <a:prstGeom prst="rect">
            <a:avLst/>
          </a:prstGeom>
          <a:ln w="12700" cap="flat">
            <a:noFill/>
            <a:miter lim="400000"/>
          </a:ln>
          <a:effectLst/>
        </p:spPr>
      </p:pic>
      <p:pic>
        <p:nvPicPr>
          <p:cNvPr id="80" name="bwinparty-305x48.png"/>
          <p:cNvPicPr/>
          <p:nvPr/>
        </p:nvPicPr>
        <p:blipFill rotWithShape="1">
          <a:blip r:embed="rId45">
            <a:extLst/>
          </a:blip>
          <a:srcRect t="1" r="28279" b="462"/>
          <a:stretch/>
        </p:blipFill>
        <p:spPr>
          <a:xfrm>
            <a:off x="415767" y="6151344"/>
            <a:ext cx="1082639" cy="247753"/>
          </a:xfrm>
          <a:prstGeom prst="rect">
            <a:avLst/>
          </a:prstGeom>
          <a:ln w="12700" cap="flat">
            <a:noFill/>
            <a:miter lim="400000"/>
          </a:ln>
          <a:effectLst/>
        </p:spPr>
      </p:pic>
      <p:sp>
        <p:nvSpPr>
          <p:cNvPr id="81" name="TextBox 80"/>
          <p:cNvSpPr txBox="1"/>
          <p:nvPr/>
        </p:nvSpPr>
        <p:spPr>
          <a:xfrm>
            <a:off x="3685971" y="5354567"/>
            <a:ext cx="2230724" cy="272579"/>
          </a:xfrm>
          <a:prstGeom prst="rect">
            <a:avLst/>
          </a:prstGeom>
          <a:solidFill>
            <a:schemeClr val="accent6">
              <a:lumMod val="75000"/>
            </a:schemeClr>
          </a:solidFill>
        </p:spPr>
        <p:txBody>
          <a:bodyPr wrap="square" tIns="0" bIns="0" rtlCol="0" anchor="ctr">
            <a:noAutofit/>
          </a:bodyPr>
          <a:lstStyle/>
          <a:p>
            <a:pPr algn="ctr">
              <a:lnSpc>
                <a:spcPct val="90000"/>
              </a:lnSpc>
            </a:pPr>
            <a:r>
              <a:rPr lang="zh-CN" altLang="en-US" sz="1400" b="1" dirty="0">
                <a:solidFill>
                  <a:schemeClr val="bg1"/>
                </a:solidFill>
                <a:latin typeface="微软雅黑" panose="020B0503020204020204" pitchFamily="34" charset="-122"/>
                <a:ea typeface="微软雅黑" panose="020B0503020204020204" pitchFamily="34" charset="-122"/>
                <a:cs typeface="Helvetica Neue"/>
              </a:rPr>
              <a:t>消费品零售</a:t>
            </a:r>
            <a:endParaRPr lang="en-US" sz="1400" b="1" dirty="0">
              <a:solidFill>
                <a:schemeClr val="bg1"/>
              </a:solidFill>
              <a:latin typeface="微软雅黑" panose="020B0503020204020204" pitchFamily="34" charset="-122"/>
              <a:ea typeface="微软雅黑" panose="020B0503020204020204" pitchFamily="34" charset="-122"/>
              <a:cs typeface="Helvetica Neue"/>
            </a:endParaRPr>
          </a:p>
        </p:txBody>
      </p:sp>
      <p:pic>
        <p:nvPicPr>
          <p:cNvPr id="83" name="Zephyr_Health-175x51.png"/>
          <p:cNvPicPr/>
          <p:nvPr/>
        </p:nvPicPr>
        <p:blipFill>
          <a:blip r:embed="rId46" cstate="print">
            <a:extLst>
              <a:ext uri="{28A0092B-C50C-407E-A947-70E740481C1C}">
                <a14:useLocalDpi xmlns:a14="http://schemas.microsoft.com/office/drawing/2010/main"/>
              </a:ext>
            </a:extLst>
          </a:blip>
          <a:stretch>
            <a:fillRect/>
          </a:stretch>
        </p:blipFill>
        <p:spPr>
          <a:xfrm>
            <a:off x="3902149" y="3371957"/>
            <a:ext cx="888080" cy="212285"/>
          </a:xfrm>
          <a:prstGeom prst="rect">
            <a:avLst/>
          </a:prstGeom>
          <a:ln w="12700" cap="flat">
            <a:noFill/>
            <a:miter lim="400000"/>
          </a:ln>
          <a:effectLst/>
        </p:spPr>
      </p:pic>
      <p:pic>
        <p:nvPicPr>
          <p:cNvPr id="84" name="doximity-1461x356.png"/>
          <p:cNvPicPr/>
          <p:nvPr/>
        </p:nvPicPr>
        <p:blipFill>
          <a:blip r:embed="rId47">
            <a:extLst/>
          </a:blip>
          <a:stretch>
            <a:fillRect/>
          </a:stretch>
        </p:blipFill>
        <p:spPr>
          <a:xfrm>
            <a:off x="3847654" y="4241696"/>
            <a:ext cx="997073" cy="248716"/>
          </a:xfrm>
          <a:prstGeom prst="rect">
            <a:avLst/>
          </a:prstGeom>
          <a:ln w="12700" cap="flat">
            <a:noFill/>
            <a:miter lim="400000"/>
          </a:ln>
          <a:effectLst/>
        </p:spPr>
      </p:pic>
      <p:pic>
        <p:nvPicPr>
          <p:cNvPr id="85" name="curaspan-330x106.png"/>
          <p:cNvPicPr/>
          <p:nvPr/>
        </p:nvPicPr>
        <p:blipFill>
          <a:blip r:embed="rId48">
            <a:extLst/>
          </a:blip>
          <a:stretch>
            <a:fillRect/>
          </a:stretch>
        </p:blipFill>
        <p:spPr>
          <a:xfrm>
            <a:off x="3717847" y="3720990"/>
            <a:ext cx="1256683" cy="384437"/>
          </a:xfrm>
          <a:prstGeom prst="rect">
            <a:avLst/>
          </a:prstGeom>
          <a:ln w="12700" cap="flat">
            <a:noFill/>
            <a:miter lim="400000"/>
          </a:ln>
          <a:effectLst/>
        </p:spPr>
      </p:pic>
      <p:pic>
        <p:nvPicPr>
          <p:cNvPr id="89" name="droppedImage.png"/>
          <p:cNvPicPr/>
          <p:nvPr/>
        </p:nvPicPr>
        <p:blipFill>
          <a:blip r:embed="rId49">
            <a:extLst/>
          </a:blip>
          <a:stretch>
            <a:fillRect/>
          </a:stretch>
        </p:blipFill>
        <p:spPr>
          <a:xfrm>
            <a:off x="2028437" y="6178232"/>
            <a:ext cx="1104141" cy="274296"/>
          </a:xfrm>
          <a:prstGeom prst="rect">
            <a:avLst/>
          </a:prstGeom>
          <a:ln w="12700" cap="flat">
            <a:noFill/>
            <a:miter lim="400000"/>
          </a:ln>
          <a:effectLst/>
        </p:spPr>
      </p:pic>
      <p:pic>
        <p:nvPicPr>
          <p:cNvPr id="96" name="z4_poker-800x800-white.png"/>
          <p:cNvPicPr/>
          <p:nvPr/>
        </p:nvPicPr>
        <p:blipFill>
          <a:blip r:embed="rId50">
            <a:extLst/>
          </a:blip>
          <a:stretch>
            <a:fillRect/>
          </a:stretch>
        </p:blipFill>
        <p:spPr>
          <a:xfrm>
            <a:off x="1429485" y="5761648"/>
            <a:ext cx="718809" cy="565105"/>
          </a:xfrm>
          <a:prstGeom prst="rect">
            <a:avLst/>
          </a:prstGeom>
          <a:ln w="12700" cap="flat">
            <a:noFill/>
            <a:miter lim="400000"/>
          </a:ln>
          <a:effectLst/>
        </p:spPr>
      </p:pic>
      <p:sp>
        <p:nvSpPr>
          <p:cNvPr id="97" name="TextBox 96"/>
          <p:cNvSpPr txBox="1"/>
          <p:nvPr/>
        </p:nvSpPr>
        <p:spPr>
          <a:xfrm>
            <a:off x="9396335" y="5364891"/>
            <a:ext cx="2504280" cy="272579"/>
          </a:xfrm>
          <a:prstGeom prst="rect">
            <a:avLst/>
          </a:prstGeom>
          <a:solidFill>
            <a:schemeClr val="accent6">
              <a:lumMod val="75000"/>
            </a:schemeClr>
          </a:solidFill>
        </p:spPr>
        <p:txBody>
          <a:bodyPr wrap="square" tIns="0" bIns="0" rtlCol="0" anchor="ctr">
            <a:noAutofit/>
          </a:bodyPr>
          <a:lstStyle/>
          <a:p>
            <a:pPr algn="ctr">
              <a:lnSpc>
                <a:spcPct val="90000"/>
              </a:lnSpc>
            </a:pPr>
            <a:r>
              <a:rPr lang="zh-CN" altLang="en-US" sz="1400" b="1" dirty="0">
                <a:solidFill>
                  <a:schemeClr val="bg1"/>
                </a:solidFill>
                <a:latin typeface="微软雅黑" panose="020B0503020204020204" pitchFamily="34" charset="-122"/>
                <a:ea typeface="微软雅黑" panose="020B0503020204020204" pitchFamily="34" charset="-122"/>
                <a:cs typeface="Helvetica Neue"/>
              </a:rPr>
              <a:t>信息服务</a:t>
            </a:r>
            <a:endParaRPr lang="en-US" sz="1400" b="1" dirty="0">
              <a:solidFill>
                <a:schemeClr val="bg1"/>
              </a:solidFill>
              <a:latin typeface="微软雅黑" panose="020B0503020204020204" pitchFamily="34" charset="-122"/>
              <a:ea typeface="微软雅黑" panose="020B0503020204020204" pitchFamily="34" charset="-122"/>
              <a:cs typeface="Helvetica Neue"/>
            </a:endParaRPr>
          </a:p>
        </p:txBody>
      </p:sp>
      <p:pic>
        <p:nvPicPr>
          <p:cNvPr id="72" name="Conoco_Phillips-1000x225.png"/>
          <p:cNvPicPr/>
          <p:nvPr/>
        </p:nvPicPr>
        <p:blipFill>
          <a:blip r:embed="rId51">
            <a:extLst/>
          </a:blip>
          <a:stretch>
            <a:fillRect/>
          </a:stretch>
        </p:blipFill>
        <p:spPr>
          <a:xfrm>
            <a:off x="10305266" y="4413960"/>
            <a:ext cx="1304893" cy="308639"/>
          </a:xfrm>
          <a:prstGeom prst="rect">
            <a:avLst/>
          </a:prstGeom>
          <a:ln w="12700" cap="flat">
            <a:noFill/>
            <a:miter lim="400000"/>
          </a:ln>
          <a:effectLst/>
        </p:spPr>
      </p:pic>
      <p:pic>
        <p:nvPicPr>
          <p:cNvPr id="82" name="Impact_Technologies-1426x239.png"/>
          <p:cNvPicPr/>
          <p:nvPr/>
        </p:nvPicPr>
        <p:blipFill>
          <a:blip r:embed="rId52">
            <a:extLst/>
          </a:blip>
          <a:stretch>
            <a:fillRect/>
          </a:stretch>
        </p:blipFill>
        <p:spPr>
          <a:xfrm>
            <a:off x="10344704" y="4878448"/>
            <a:ext cx="1231284" cy="217449"/>
          </a:xfrm>
          <a:prstGeom prst="rect">
            <a:avLst/>
          </a:prstGeom>
          <a:ln w="12700" cap="flat">
            <a:noFill/>
            <a:miter lim="400000"/>
          </a:ln>
          <a:effectLst/>
        </p:spPr>
      </p:pic>
      <p:pic>
        <p:nvPicPr>
          <p:cNvPr id="87" name="Picture 86"/>
          <p:cNvPicPr>
            <a:picLocks noChangeAspect="1"/>
          </p:cNvPicPr>
          <p:nvPr/>
        </p:nvPicPr>
        <p:blipFill>
          <a:blip r:embed="rId53"/>
          <a:stretch>
            <a:fillRect/>
          </a:stretch>
        </p:blipFill>
        <p:spPr>
          <a:xfrm>
            <a:off x="3692563" y="4595701"/>
            <a:ext cx="1246457" cy="353956"/>
          </a:xfrm>
          <a:prstGeom prst="rect">
            <a:avLst/>
          </a:prstGeom>
        </p:spPr>
      </p:pic>
      <p:pic>
        <p:nvPicPr>
          <p:cNvPr id="99" name="Cerved_Group-260x44.png"/>
          <p:cNvPicPr/>
          <p:nvPr/>
        </p:nvPicPr>
        <p:blipFill>
          <a:blip r:embed="rId54" cstate="print">
            <a:extLst>
              <a:ext uri="{28A0092B-C50C-407E-A947-70E740481C1C}">
                <a14:useLocalDpi xmlns:a14="http://schemas.microsoft.com/office/drawing/2010/main"/>
              </a:ext>
            </a:extLst>
          </a:blip>
          <a:stretch>
            <a:fillRect/>
          </a:stretch>
        </p:blipFill>
        <p:spPr>
          <a:xfrm>
            <a:off x="6377006" y="6140846"/>
            <a:ext cx="1473792" cy="268748"/>
          </a:xfrm>
          <a:prstGeom prst="rect">
            <a:avLst/>
          </a:prstGeom>
          <a:ln w="12700" cap="flat">
            <a:noFill/>
            <a:miter lim="400000"/>
          </a:ln>
          <a:effectLst/>
        </p:spPr>
      </p:pic>
      <p:pic>
        <p:nvPicPr>
          <p:cNvPr id="100" name="research_now-591x215.png"/>
          <p:cNvPicPr/>
          <p:nvPr/>
        </p:nvPicPr>
        <p:blipFill>
          <a:blip r:embed="rId55">
            <a:extLst/>
          </a:blip>
          <a:stretch>
            <a:fillRect/>
          </a:stretch>
        </p:blipFill>
        <p:spPr>
          <a:xfrm>
            <a:off x="8125146" y="6051289"/>
            <a:ext cx="818092" cy="299884"/>
          </a:xfrm>
          <a:prstGeom prst="rect">
            <a:avLst/>
          </a:prstGeom>
          <a:ln w="12700" cap="flat">
            <a:noFill/>
            <a:miter lim="400000"/>
          </a:ln>
          <a:effectLst/>
        </p:spPr>
      </p:pic>
      <p:pic>
        <p:nvPicPr>
          <p:cNvPr id="101" name="compete-470x179-black.png"/>
          <p:cNvPicPr/>
          <p:nvPr/>
        </p:nvPicPr>
        <p:blipFill>
          <a:blip r:embed="rId56" cstate="print">
            <a:extLst>
              <a:ext uri="{28A0092B-C50C-407E-A947-70E740481C1C}">
                <a14:useLocalDpi xmlns:a14="http://schemas.microsoft.com/office/drawing/2010/main"/>
              </a:ext>
            </a:extLst>
          </a:blip>
          <a:srcRect/>
          <a:stretch>
            <a:fillRect/>
          </a:stretch>
        </p:blipFill>
        <p:spPr>
          <a:xfrm>
            <a:off x="6377006" y="5817073"/>
            <a:ext cx="1160713" cy="238315"/>
          </a:xfrm>
          <a:prstGeom prst="rect">
            <a:avLst/>
          </a:prstGeom>
          <a:ln w="12700" cap="flat">
            <a:noFill/>
            <a:miter lim="400000"/>
          </a:ln>
          <a:effectLst/>
        </p:spPr>
      </p:pic>
      <p:pic>
        <p:nvPicPr>
          <p:cNvPr id="102" name="Picture 101"/>
          <p:cNvPicPr>
            <a:picLocks noChangeAspect="1"/>
          </p:cNvPicPr>
          <p:nvPr/>
        </p:nvPicPr>
        <p:blipFill>
          <a:blip r:embed="rId57"/>
          <a:stretch>
            <a:fillRect/>
          </a:stretch>
        </p:blipFill>
        <p:spPr>
          <a:xfrm>
            <a:off x="7792892" y="5761794"/>
            <a:ext cx="1345269" cy="293593"/>
          </a:xfrm>
          <a:prstGeom prst="rect">
            <a:avLst/>
          </a:prstGeom>
        </p:spPr>
      </p:pic>
      <p:pic>
        <p:nvPicPr>
          <p:cNvPr id="10" name="Picture 9"/>
          <p:cNvPicPr>
            <a:picLocks noChangeAspect="1"/>
          </p:cNvPicPr>
          <p:nvPr/>
        </p:nvPicPr>
        <p:blipFill>
          <a:blip r:embed="rId58"/>
          <a:stretch>
            <a:fillRect/>
          </a:stretch>
        </p:blipFill>
        <p:spPr>
          <a:xfrm>
            <a:off x="9695822" y="5712027"/>
            <a:ext cx="2093973" cy="388475"/>
          </a:xfrm>
          <a:prstGeom prst="rect">
            <a:avLst/>
          </a:prstGeom>
        </p:spPr>
      </p:pic>
      <p:sp>
        <p:nvSpPr>
          <p:cNvPr id="103" name="TextBox 102"/>
          <p:cNvSpPr txBox="1"/>
          <p:nvPr/>
        </p:nvSpPr>
        <p:spPr>
          <a:xfrm>
            <a:off x="6438957" y="5354567"/>
            <a:ext cx="2504280" cy="272579"/>
          </a:xfrm>
          <a:prstGeom prst="rect">
            <a:avLst/>
          </a:prstGeom>
          <a:solidFill>
            <a:schemeClr val="accent6">
              <a:lumMod val="75000"/>
            </a:schemeClr>
          </a:solidFill>
        </p:spPr>
        <p:txBody>
          <a:bodyPr wrap="square" tIns="0" bIns="0" rtlCol="0" anchor="ctr">
            <a:noAutofit/>
          </a:bodyPr>
          <a:lstStyle/>
          <a:p>
            <a:pPr algn="ctr">
              <a:lnSpc>
                <a:spcPct val="90000"/>
              </a:lnSpc>
            </a:pPr>
            <a:r>
              <a:rPr lang="zh-CN" altLang="en-US" sz="1400" b="1" dirty="0">
                <a:solidFill>
                  <a:schemeClr val="bg1"/>
                </a:solidFill>
                <a:latin typeface="微软雅黑" panose="020B0503020204020204" pitchFamily="34" charset="-122"/>
                <a:ea typeface="微软雅黑" panose="020B0503020204020204" pitchFamily="34" charset="-122"/>
                <a:cs typeface="Helvetica Neue"/>
              </a:rPr>
              <a:t>商业服务</a:t>
            </a:r>
            <a:endParaRPr lang="en-US" sz="1400" b="1" dirty="0">
              <a:solidFill>
                <a:schemeClr val="bg1"/>
              </a:solidFill>
              <a:latin typeface="微软雅黑" panose="020B0503020204020204" pitchFamily="34" charset="-122"/>
              <a:ea typeface="微软雅黑" panose="020B0503020204020204" pitchFamily="34" charset="-122"/>
              <a:cs typeface="Helvetica Neue"/>
            </a:endParaRPr>
          </a:p>
        </p:txBody>
      </p:sp>
      <p:sp>
        <p:nvSpPr>
          <p:cNvPr id="88" name="Title 1"/>
          <p:cNvSpPr txBox="1">
            <a:spLocks/>
          </p:cNvSpPr>
          <p:nvPr/>
        </p:nvSpPr>
        <p:spPr>
          <a:xfrm>
            <a:off x="0" y="841670"/>
            <a:ext cx="1737794" cy="405958"/>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1800" b="1" dirty="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垂直应用精选</a:t>
            </a:r>
          </a:p>
        </p:txBody>
      </p:sp>
    </p:spTree>
    <p:extLst>
      <p:ext uri="{BB962C8B-B14F-4D97-AF65-F5344CB8AC3E}">
        <p14:creationId xmlns:p14="http://schemas.microsoft.com/office/powerpoint/2010/main" val="1160057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3525" y="1051691"/>
            <a:ext cx="2764066" cy="49207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1685" y="1051691"/>
            <a:ext cx="2764066" cy="49207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矩形 3"/>
          <p:cNvSpPr/>
          <p:nvPr/>
        </p:nvSpPr>
        <p:spPr>
          <a:xfrm flipV="1">
            <a:off x="0" y="5972420"/>
            <a:ext cx="12191999" cy="1235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itle 1"/>
          <p:cNvSpPr txBox="1">
            <a:spLocks/>
          </p:cNvSpPr>
          <p:nvPr/>
        </p:nvSpPr>
        <p:spPr>
          <a:xfrm>
            <a:off x="0" y="841670"/>
            <a:ext cx="1737794" cy="405958"/>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1800" b="1" dirty="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国内案例</a:t>
            </a:r>
            <a:r>
              <a:rPr lang="en-US" altLang="zh-CN" sz="1800" b="1" dirty="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 </a:t>
            </a:r>
            <a:r>
              <a:rPr lang="zh-CN" altLang="en-US" sz="1800" b="1" dirty="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征信</a:t>
            </a:r>
          </a:p>
        </p:txBody>
      </p:sp>
    </p:spTree>
    <p:extLst>
      <p:ext uri="{BB962C8B-B14F-4D97-AF65-F5344CB8AC3E}">
        <p14:creationId xmlns:p14="http://schemas.microsoft.com/office/powerpoint/2010/main" val="1620238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518282" y="1564637"/>
            <a:ext cx="9281172" cy="5027077"/>
            <a:chOff x="1110919" y="1032003"/>
            <a:chExt cx="10352552" cy="5607382"/>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0919" y="1107250"/>
              <a:ext cx="4762499" cy="2559843"/>
            </a:xfrm>
            <a:prstGeom prst="rect">
              <a:avLst/>
            </a:prstGeom>
            <a:ln>
              <a:noFill/>
            </a:ln>
            <a:effectLst>
              <a:outerShdw blurRad="292100" dist="139700" dir="2700000" algn="tl" rotWithShape="0">
                <a:srgbClr val="333333">
                  <a:alpha val="65000"/>
                </a:srgbClr>
              </a:outerShdw>
            </a:effectLst>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5394" y="1032003"/>
              <a:ext cx="5028077" cy="2702592"/>
            </a:xfrm>
            <a:prstGeom prst="rect">
              <a:avLst/>
            </a:prstGeom>
            <a:ln>
              <a:noFill/>
            </a:ln>
            <a:effectLst>
              <a:outerShdw blurRad="292100" dist="139700" dir="2700000" algn="tl" rotWithShape="0">
                <a:srgbClr val="333333">
                  <a:alpha val="65000"/>
                </a:srgbClr>
              </a:outerShdw>
            </a:effectLst>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0869" y="3896876"/>
              <a:ext cx="5102341" cy="2742509"/>
            </a:xfrm>
            <a:prstGeom prst="rect">
              <a:avLst/>
            </a:prstGeom>
            <a:ln>
              <a:noFill/>
            </a:ln>
            <a:effectLst>
              <a:outerShdw blurRad="292100" dist="139700" dir="2700000" algn="tl" rotWithShape="0">
                <a:srgbClr val="333333">
                  <a:alpha val="65000"/>
                </a:srgbClr>
              </a:outerShdw>
            </a:effectLst>
          </p:spPr>
        </p:pic>
      </p:grpSp>
      <p:sp>
        <p:nvSpPr>
          <p:cNvPr id="8" name="Title 1"/>
          <p:cNvSpPr txBox="1">
            <a:spLocks/>
          </p:cNvSpPr>
          <p:nvPr/>
        </p:nvSpPr>
        <p:spPr>
          <a:xfrm>
            <a:off x="0" y="841670"/>
            <a:ext cx="1737794" cy="405958"/>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1800" b="1" dirty="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国内案例</a:t>
            </a:r>
            <a:r>
              <a:rPr lang="en-US" altLang="zh-CN" sz="1800" b="1" dirty="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 </a:t>
            </a:r>
            <a:r>
              <a:rPr lang="zh-CN" altLang="en-US" sz="1800" b="1" dirty="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股票</a:t>
            </a:r>
          </a:p>
        </p:txBody>
      </p:sp>
    </p:spTree>
    <p:extLst>
      <p:ext uri="{BB962C8B-B14F-4D97-AF65-F5344CB8AC3E}">
        <p14:creationId xmlns:p14="http://schemas.microsoft.com/office/powerpoint/2010/main" val="1707460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4294967295"/>
          </p:nvPr>
        </p:nvSpPr>
        <p:spPr>
          <a:xfrm>
            <a:off x="0" y="1176338"/>
            <a:ext cx="11152188" cy="442912"/>
          </a:xfrm>
        </p:spPr>
        <p:txBody>
          <a:bodyPr>
            <a:normAutofit fontScale="92500" lnSpcReduction="20000"/>
          </a:bodyPr>
          <a:lstStyle/>
          <a:p>
            <a:pPr marL="0" indent="0">
              <a:buNone/>
            </a:pPr>
            <a:r>
              <a:rPr lang="en-US" sz="3200" b="1" dirty="0" smtClean="0"/>
              <a:t>Agenda</a:t>
            </a:r>
            <a:endParaRPr lang="en-US" sz="3200" b="1" dirty="0"/>
          </a:p>
        </p:txBody>
      </p:sp>
      <p:sp>
        <p:nvSpPr>
          <p:cNvPr id="3" name="Rectangle 2"/>
          <p:cNvSpPr/>
          <p:nvPr/>
        </p:nvSpPr>
        <p:spPr bwMode="auto">
          <a:xfrm>
            <a:off x="3345889" y="2204813"/>
            <a:ext cx="2672192" cy="2671496"/>
          </a:xfrm>
          <a:prstGeom prst="rect">
            <a:avLst/>
          </a:prstGeom>
          <a:solidFill>
            <a:schemeClr val="bg1">
              <a:lumMod val="75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24" tIns="45713" rIns="91424" bIns="45713" numCol="1" rtlCol="0" anchor="b" anchorCtr="0" compatLnSpc="1">
            <a:prstTxWarp prst="textNoShape">
              <a:avLst/>
            </a:prstTxWarp>
          </a:bodyPr>
          <a:lstStyle/>
          <a:p>
            <a:pPr defTabSz="913970" fontAlgn="base">
              <a:spcBef>
                <a:spcPct val="0"/>
              </a:spcBef>
              <a:spcAft>
                <a:spcPct val="0"/>
              </a:spcAft>
            </a:pPr>
            <a:r>
              <a:rPr lang="zh-CN" altLang="en-US" sz="2000" b="1"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图数据库</a:t>
            </a:r>
          </a:p>
          <a:p>
            <a:pPr marL="0" lvl="1" defTabSz="1022350">
              <a:lnSpc>
                <a:spcPct val="90000"/>
              </a:lnSpc>
              <a:spcBef>
                <a:spcPct val="0"/>
              </a:spcBef>
              <a:spcAft>
                <a:spcPct val="15000"/>
              </a:spcAft>
            </a:pPr>
            <a:r>
              <a:rPr lang="zh-CN" altLang="en-US" b="1" dirty="0">
                <a:latin typeface="微软雅黑" panose="020B0503020204020204" pitchFamily="34" charset="-122"/>
                <a:ea typeface="微软雅黑" panose="020B0503020204020204" pitchFamily="34" charset="-122"/>
              </a:rPr>
              <a:t>大数据时代的新利器</a:t>
            </a:r>
          </a:p>
        </p:txBody>
      </p:sp>
      <p:sp>
        <p:nvSpPr>
          <p:cNvPr id="4" name="Rectangle 3"/>
          <p:cNvSpPr/>
          <p:nvPr/>
        </p:nvSpPr>
        <p:spPr bwMode="auto">
          <a:xfrm>
            <a:off x="6167851" y="2204813"/>
            <a:ext cx="2672192" cy="2671496"/>
          </a:xfrm>
          <a:prstGeom prst="rect">
            <a:avLst/>
          </a:prstGeom>
          <a:solidFill>
            <a:schemeClr val="bg1">
              <a:lumMod val="75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24" tIns="45713" rIns="91424" bIns="45713" numCol="1" rtlCol="0" anchor="b" anchorCtr="0" compatLnSpc="1">
            <a:prstTxWarp prst="textNoShape">
              <a:avLst/>
            </a:prstTxWarp>
          </a:bodyPr>
          <a:lstStyle/>
          <a:p>
            <a:pPr lvl="0" defTabSz="1333500">
              <a:lnSpc>
                <a:spcPct val="90000"/>
              </a:lnSpc>
              <a:spcBef>
                <a:spcPct val="0"/>
              </a:spcBef>
            </a:pPr>
            <a:r>
              <a:rPr lang="en-US" altLang="zh-CN" sz="2000" b="1" dirty="0" smtClean="0">
                <a:latin typeface="微软雅黑" panose="020B0503020204020204" pitchFamily="34" charset="-122"/>
                <a:ea typeface="微软雅黑" panose="020B0503020204020204" pitchFamily="34" charset="-122"/>
              </a:rPr>
              <a:t>Neo4j</a:t>
            </a:r>
          </a:p>
          <a:p>
            <a:pPr lvl="0" defTabSz="1333500">
              <a:lnSpc>
                <a:spcPct val="90000"/>
              </a:lnSpc>
              <a:spcBef>
                <a:spcPct val="0"/>
              </a:spcBef>
              <a:spcAft>
                <a:spcPct val="35000"/>
              </a:spcAft>
            </a:pPr>
            <a:r>
              <a:rPr lang="zh-CN" altLang="en-US" b="1" dirty="0" smtClean="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世界</a:t>
            </a:r>
            <a:r>
              <a:rPr lang="zh-CN" altLang="en-US" b="1"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领先的图数据库</a:t>
            </a:r>
          </a:p>
        </p:txBody>
      </p:sp>
      <p:sp>
        <p:nvSpPr>
          <p:cNvPr id="5" name="Rectangle 4"/>
          <p:cNvSpPr/>
          <p:nvPr/>
        </p:nvSpPr>
        <p:spPr bwMode="auto">
          <a:xfrm>
            <a:off x="8989812" y="2210963"/>
            <a:ext cx="2703905" cy="2671496"/>
          </a:xfrm>
          <a:prstGeom prst="rect">
            <a:avLst/>
          </a:prstGeom>
          <a:solidFill>
            <a:schemeClr val="accent2"/>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24" tIns="45713" rIns="91424" bIns="45713" numCol="1" rtlCol="0" anchor="b" anchorCtr="0" compatLnSpc="1">
            <a:prstTxWarp prst="textNoShape">
              <a:avLst/>
            </a:prstTxWarp>
          </a:bodyPr>
          <a:lstStyle/>
          <a:p>
            <a:pPr lvl="0" defTabSz="913970" fontAlgn="base">
              <a:spcBef>
                <a:spcPct val="0"/>
              </a:spcBef>
              <a:spcAft>
                <a:spcPct val="0"/>
              </a:spcAft>
            </a:pPr>
            <a:r>
              <a:rPr lang="en-US" altLang="zh-CN" sz="2000" b="1" dirty="0" err="1" smtClean="0">
                <a:latin typeface="微软雅黑" panose="020B0503020204020204" pitchFamily="34" charset="-122"/>
                <a:ea typeface="微软雅黑" panose="020B0503020204020204" pitchFamily="34" charset="-122"/>
              </a:rPr>
              <a:t>OpenPower</a:t>
            </a:r>
            <a:endParaRPr lang="en-US" sz="2000" b="1" dirty="0" smtClean="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a:p>
            <a:pPr marL="0" lvl="1" defTabSz="1022350">
              <a:lnSpc>
                <a:spcPct val="90000"/>
              </a:lnSpc>
              <a:spcBef>
                <a:spcPct val="0"/>
              </a:spcBef>
              <a:spcAft>
                <a:spcPct val="15000"/>
              </a:spcAft>
            </a:pPr>
            <a:r>
              <a:rPr lang="zh-CN" altLang="en-US" b="1" dirty="0">
                <a:latin typeface="微软雅黑" panose="020B0503020204020204" pitchFamily="34" charset="-122"/>
                <a:ea typeface="微软雅黑" panose="020B0503020204020204" pitchFamily="34" charset="-122"/>
              </a:rPr>
              <a:t>搭载</a:t>
            </a:r>
            <a:r>
              <a:rPr lang="en-US" altLang="zh-CN" b="1" dirty="0">
                <a:latin typeface="微软雅黑" panose="020B0503020204020204" pitchFamily="34" charset="-122"/>
                <a:ea typeface="微软雅黑" panose="020B0503020204020204" pitchFamily="34" charset="-122"/>
              </a:rPr>
              <a:t>Neo4j</a:t>
            </a:r>
            <a:r>
              <a:rPr lang="zh-CN" altLang="en-US" b="1" dirty="0">
                <a:latin typeface="微软雅黑" panose="020B0503020204020204" pitchFamily="34" charset="-122"/>
                <a:ea typeface="微软雅黑" panose="020B0503020204020204" pitchFamily="34" charset="-122"/>
              </a:rPr>
              <a:t>的最佳服务器</a:t>
            </a:r>
          </a:p>
        </p:txBody>
      </p:sp>
      <p:sp>
        <p:nvSpPr>
          <p:cNvPr id="9" name="Rectangle 8"/>
          <p:cNvSpPr/>
          <p:nvPr/>
        </p:nvSpPr>
        <p:spPr bwMode="auto">
          <a:xfrm>
            <a:off x="511947" y="2210963"/>
            <a:ext cx="2672192" cy="2671496"/>
          </a:xfrm>
          <a:prstGeom prst="rect">
            <a:avLst/>
          </a:prstGeom>
          <a:solidFill>
            <a:schemeClr val="bg1">
              <a:lumMod val="75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24" tIns="45713" rIns="91424" bIns="45713" numCol="1" rtlCol="0" anchor="b" anchorCtr="0" compatLnSpc="1">
            <a:prstTxWarp prst="textNoShape">
              <a:avLst/>
            </a:prstTxWarp>
          </a:bodyPr>
          <a:lstStyle/>
          <a:p>
            <a:pPr defTabSz="913970" fontAlgn="base">
              <a:spcBef>
                <a:spcPct val="0"/>
              </a:spcBef>
              <a:spcAft>
                <a:spcPct val="0"/>
              </a:spcAft>
            </a:pPr>
            <a:r>
              <a:rPr lang="zh-CN" altLang="en-US" sz="2000" b="1" dirty="0" smtClean="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微云数聚</a:t>
            </a:r>
            <a:endParaRPr lang="en-US" altLang="zh-CN" sz="2000" b="1" dirty="0" smtClean="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a:p>
            <a:pPr defTabSz="913970" fontAlgn="base">
              <a:spcBef>
                <a:spcPct val="0"/>
              </a:spcBef>
              <a:spcAft>
                <a:spcPct val="0"/>
              </a:spcAft>
            </a:pPr>
            <a:r>
              <a:rPr lang="zh-CN" altLang="en-US" b="1" dirty="0" smtClean="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中国</a:t>
            </a:r>
            <a:r>
              <a:rPr lang="zh-CN" altLang="en-US" b="1"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图数据库的先导者</a:t>
            </a:r>
          </a:p>
        </p:txBody>
      </p:sp>
      <p:sp>
        <p:nvSpPr>
          <p:cNvPr id="17" name="圆角矩形 16"/>
          <p:cNvSpPr/>
          <p:nvPr/>
        </p:nvSpPr>
        <p:spPr>
          <a:xfrm>
            <a:off x="1286197" y="2702253"/>
            <a:ext cx="1147652" cy="1148402"/>
          </a:xfrm>
          <a:prstGeom prst="roundRect">
            <a:avLst>
              <a:gd name="adj" fmla="val 16425"/>
            </a:avLst>
          </a:prstGeom>
          <a:blipFill dpi="0" rotWithShape="1">
            <a:blip r:embed="rId3" cstate="print">
              <a:extLst>
                <a:ext uri="{BEBA8EAE-BF5A-486C-A8C5-ECC9F3942E4B}">
                  <a14:imgProps xmlns:a14="http://schemas.microsoft.com/office/drawing/2010/main">
                    <a14:imgLayer r:embed="rId4">
                      <a14:imgEffect>
                        <a14:backgroundRemoval t="0" b="89493" l="1087" r="100000">
                          <a14:foregroundMark x1="52536" y1="38768" x2="52536" y2="38768"/>
                          <a14:foregroundMark x1="80072" y1="36232" x2="80072" y2="36232"/>
                        </a14:backgroundRemoval>
                      </a14:imgEffect>
                    </a14:imgLayer>
                  </a14:imgProps>
                </a:ext>
                <a:ext uri="{28A0092B-C50C-407E-A947-70E740481C1C}">
                  <a14:useLocalDpi xmlns:a14="http://schemas.microsoft.com/office/drawing/2010/main" val="0"/>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5" name="圆角矩形 24"/>
          <p:cNvSpPr/>
          <p:nvPr/>
        </p:nvSpPr>
        <p:spPr>
          <a:xfrm>
            <a:off x="4066511" y="2783670"/>
            <a:ext cx="1147652" cy="985567"/>
          </a:xfrm>
          <a:prstGeom prst="roundRect">
            <a:avLst>
              <a:gd name="adj" fmla="val 10000"/>
            </a:avLst>
          </a:prstGeom>
          <a:blipFill dpi="0" rotWithShape="1">
            <a:blip r:embed="rId5">
              <a:extLst>
                <a:ext uri="{BEBA8EAE-BF5A-486C-A8C5-ECC9F3942E4B}">
                  <a14:imgProps xmlns:a14="http://schemas.microsoft.com/office/drawing/2010/main">
                    <a14:imgLayer r:embed="rId6">
                      <a14:imgEffect>
                        <a14:backgroundRemoval t="9677" b="94009" l="9649" r="94298"/>
                      </a14:imgEffect>
                    </a14:imgLayer>
                  </a14:imgProps>
                </a:ext>
                <a:ext uri="{28A0092B-C50C-407E-A947-70E740481C1C}">
                  <a14:useLocalDpi xmlns:a14="http://schemas.microsoft.com/office/drawing/2010/main" val="0"/>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圆角矩形 12"/>
          <p:cNvSpPr/>
          <p:nvPr/>
        </p:nvSpPr>
        <p:spPr>
          <a:xfrm>
            <a:off x="7038242" y="2653084"/>
            <a:ext cx="960769" cy="871993"/>
          </a:xfrm>
          <a:prstGeom prst="roundRect">
            <a:avLst>
              <a:gd name="adj" fmla="val 0"/>
            </a:avLst>
          </a:prstGeom>
          <a:blipFill dpi="0" rotWithShape="1">
            <a:blip r:embed="rId7"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5" name="圆角矩形 14"/>
          <p:cNvSpPr/>
          <p:nvPr/>
        </p:nvSpPr>
        <p:spPr>
          <a:xfrm>
            <a:off x="9905994" y="2765117"/>
            <a:ext cx="860116" cy="860678"/>
          </a:xfrm>
          <a:prstGeom prst="roundRect">
            <a:avLst>
              <a:gd name="adj" fmla="val 10000"/>
            </a:avLst>
          </a:prstGeom>
          <a:blipFill dpi="0" rotWithShape="1">
            <a:blip r:embed="rId8">
              <a:extLst>
                <a:ext uri="{BEBA8EAE-BF5A-486C-A8C5-ECC9F3942E4B}">
                  <a14:imgProps xmlns:a14="http://schemas.microsoft.com/office/drawing/2010/main">
                    <a14:imgLayer r:embed="rId9">
                      <a14:imgEffect>
                        <a14:backgroundRemoval t="2500" b="97000" l="5500" r="965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4011582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bwMode="auto">
          <a:xfrm>
            <a:off x="4247666" y="2766557"/>
            <a:ext cx="3759385" cy="1084639"/>
          </a:xfrm>
          <a:prstGeom prst="round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anchor="ctr"/>
          <a:lstStyle/>
          <a:p>
            <a:pPr algn="ctr" eaLnBrk="0" hangingPunct="0">
              <a:defRPr/>
            </a:pPr>
            <a:endParaRPr lang="en-US" sz="2000" dirty="0">
              <a:latin typeface="微软雅黑" panose="020B0503020204020204" pitchFamily="34" charset="-122"/>
              <a:ea typeface="微软雅黑" panose="020B0503020204020204" pitchFamily="34" charset="-122"/>
            </a:endParaRPr>
          </a:p>
        </p:txBody>
      </p:sp>
      <p:sp>
        <p:nvSpPr>
          <p:cNvPr id="35" name="Rounded Rectangle 34"/>
          <p:cNvSpPr/>
          <p:nvPr/>
        </p:nvSpPr>
        <p:spPr bwMode="auto">
          <a:xfrm>
            <a:off x="8103087" y="2766557"/>
            <a:ext cx="3759775" cy="1084639"/>
          </a:xfrm>
          <a:prstGeom prst="round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anchor="ctr"/>
          <a:lstStyle/>
          <a:p>
            <a:pPr algn="ctr" eaLnBrk="0" hangingPunct="0">
              <a:defRPr/>
            </a:pPr>
            <a:endParaRPr lang="en-US" sz="2000" dirty="0">
              <a:latin typeface="微软雅黑" panose="020B0503020204020204" pitchFamily="34" charset="-122"/>
              <a:ea typeface="微软雅黑" panose="020B0503020204020204" pitchFamily="34" charset="-122"/>
            </a:endParaRPr>
          </a:p>
        </p:txBody>
      </p:sp>
      <p:sp>
        <p:nvSpPr>
          <p:cNvPr id="36" name="Rounded Rectangle 35"/>
          <p:cNvSpPr/>
          <p:nvPr/>
        </p:nvSpPr>
        <p:spPr bwMode="auto">
          <a:xfrm>
            <a:off x="389046" y="2766321"/>
            <a:ext cx="3759385" cy="1084319"/>
          </a:xfrm>
          <a:prstGeom prst="round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anchor="ctr"/>
          <a:lstStyle/>
          <a:p>
            <a:pPr algn="ctr" eaLnBrk="0" hangingPunct="0">
              <a:defRPr/>
            </a:pPr>
            <a:endParaRPr lang="en-US" sz="2000" dirty="0">
              <a:latin typeface="微软雅黑" panose="020B0503020204020204" pitchFamily="34" charset="-122"/>
              <a:ea typeface="微软雅黑" panose="020B0503020204020204" pitchFamily="34" charset="-122"/>
            </a:endParaRPr>
          </a:p>
        </p:txBody>
      </p:sp>
      <p:sp>
        <p:nvSpPr>
          <p:cNvPr id="39" name="Rectangle 5"/>
          <p:cNvSpPr>
            <a:spLocks noChangeArrowheads="1"/>
          </p:cNvSpPr>
          <p:nvPr/>
        </p:nvSpPr>
        <p:spPr bwMode="auto">
          <a:xfrm>
            <a:off x="623839" y="2837772"/>
            <a:ext cx="3325108" cy="929475"/>
          </a:xfrm>
          <a:prstGeom prst="rect">
            <a:avLst/>
          </a:prstGeom>
          <a:noFill/>
          <a:ln w="9525">
            <a:noFill/>
            <a:miter lim="800000"/>
            <a:headEnd/>
            <a:tailEnd/>
          </a:ln>
        </p:spPr>
        <p:txBody>
          <a:bodyPr lIns="121909" tIns="60955" rIns="121909" bIns="60955">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cs typeface="ヒラギノ角ゴ Pro W3"/>
              </a:rPr>
              <a:t>处理器</a:t>
            </a:r>
            <a:endParaRPr lang="en-US" altLang="en-US" sz="2000" dirty="0">
              <a:solidFill>
                <a:schemeClr val="bg1"/>
              </a:solidFill>
              <a:latin typeface="微软雅黑" panose="020B0503020204020204" pitchFamily="34" charset="-122"/>
              <a:ea typeface="微软雅黑" panose="020B0503020204020204" pitchFamily="34" charset="-122"/>
              <a:cs typeface="ヒラギノ角ゴ Pro W3"/>
            </a:endParaRPr>
          </a:p>
          <a:p>
            <a:pPr algn="ctr">
              <a:lnSpc>
                <a:spcPct val="90000"/>
              </a:lnSpc>
            </a:pPr>
            <a:r>
              <a:rPr lang="en-US" altLang="en-US" dirty="0">
                <a:solidFill>
                  <a:schemeClr val="bg1"/>
                </a:solidFill>
                <a:latin typeface="微软雅黑" panose="020B0503020204020204" pitchFamily="34" charset="-122"/>
                <a:ea typeface="微软雅黑" panose="020B0503020204020204" pitchFamily="34" charset="-122"/>
                <a:cs typeface="ヒラギノ角ゴ Pro W3"/>
              </a:rPr>
              <a:t>flexible, fast execution of analytics algorithms</a:t>
            </a:r>
            <a:endParaRPr lang="en-US" altLang="ja-JP" dirty="0">
              <a:solidFill>
                <a:schemeClr val="bg1"/>
              </a:solidFill>
              <a:latin typeface="微软雅黑" panose="020B0503020204020204" pitchFamily="34" charset="-122"/>
              <a:ea typeface="微软雅黑" panose="020B0503020204020204" pitchFamily="34" charset="-122"/>
              <a:cs typeface="ヒラギノ角ゴ Pro W3"/>
            </a:endParaRPr>
          </a:p>
        </p:txBody>
      </p:sp>
      <p:sp>
        <p:nvSpPr>
          <p:cNvPr id="41" name="Rectangle 6"/>
          <p:cNvSpPr>
            <a:spLocks noChangeArrowheads="1"/>
          </p:cNvSpPr>
          <p:nvPr/>
        </p:nvSpPr>
        <p:spPr bwMode="auto">
          <a:xfrm>
            <a:off x="4365115" y="2806776"/>
            <a:ext cx="3556000" cy="929475"/>
          </a:xfrm>
          <a:prstGeom prst="rect">
            <a:avLst/>
          </a:prstGeom>
          <a:noFill/>
          <a:ln w="9525">
            <a:noFill/>
            <a:miter lim="800000"/>
            <a:headEnd/>
            <a:tailEnd/>
          </a:ln>
        </p:spPr>
        <p:txBody>
          <a:bodyPr lIns="121909" tIns="60955" rIns="121909" bIns="60955">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cs typeface="ヒラギノ角ゴ Pro W3"/>
              </a:rPr>
              <a:t>内存</a:t>
            </a:r>
            <a:endParaRPr lang="en-US" altLang="en-US" sz="2000" dirty="0">
              <a:solidFill>
                <a:schemeClr val="bg1"/>
              </a:solidFill>
              <a:latin typeface="微软雅黑" panose="020B0503020204020204" pitchFamily="34" charset="-122"/>
              <a:ea typeface="微软雅黑" panose="020B0503020204020204" pitchFamily="34" charset="-122"/>
              <a:cs typeface="ヒラギノ角ゴ Pro W3"/>
            </a:endParaRPr>
          </a:p>
          <a:p>
            <a:pPr algn="ctr">
              <a:lnSpc>
                <a:spcPct val="90000"/>
              </a:lnSpc>
            </a:pPr>
            <a:r>
              <a:rPr lang="en-US" altLang="en-US" dirty="0">
                <a:solidFill>
                  <a:schemeClr val="bg1"/>
                </a:solidFill>
                <a:latin typeface="微软雅黑" panose="020B0503020204020204" pitchFamily="34" charset="-122"/>
                <a:ea typeface="微软雅黑" panose="020B0503020204020204" pitchFamily="34" charset="-122"/>
                <a:cs typeface="ヒラギノ角ゴ Pro W3"/>
              </a:rPr>
              <a:t>large, fast </a:t>
            </a:r>
            <a:r>
              <a:rPr lang="en-US" altLang="ja-JP" dirty="0">
                <a:solidFill>
                  <a:schemeClr val="bg1"/>
                </a:solidFill>
                <a:latin typeface="微软雅黑" panose="020B0503020204020204" pitchFamily="34" charset="-122"/>
                <a:ea typeface="微软雅黑" panose="020B0503020204020204" pitchFamily="34" charset="-122"/>
                <a:cs typeface="ヒラギノ角ゴ Pro W3"/>
              </a:rPr>
              <a:t>workspace </a:t>
            </a:r>
            <a:br>
              <a:rPr lang="en-US" altLang="ja-JP" dirty="0">
                <a:solidFill>
                  <a:schemeClr val="bg1"/>
                </a:solidFill>
                <a:latin typeface="微软雅黑" panose="020B0503020204020204" pitchFamily="34" charset="-122"/>
                <a:ea typeface="微软雅黑" panose="020B0503020204020204" pitchFamily="34" charset="-122"/>
                <a:cs typeface="ヒラギノ角ゴ Pro W3"/>
              </a:rPr>
            </a:br>
            <a:r>
              <a:rPr lang="en-US" altLang="ja-JP" dirty="0">
                <a:solidFill>
                  <a:schemeClr val="bg1"/>
                </a:solidFill>
                <a:latin typeface="微软雅黑" panose="020B0503020204020204" pitchFamily="34" charset="-122"/>
                <a:ea typeface="微软雅黑" panose="020B0503020204020204" pitchFamily="34" charset="-122"/>
                <a:cs typeface="ヒラギノ角ゴ Pro W3"/>
              </a:rPr>
              <a:t>to maximize business insight</a:t>
            </a:r>
            <a:endParaRPr lang="en-US" altLang="en-US" dirty="0">
              <a:solidFill>
                <a:schemeClr val="bg1"/>
              </a:solidFill>
              <a:latin typeface="微软雅黑" panose="020B0503020204020204" pitchFamily="34" charset="-122"/>
              <a:ea typeface="微软雅黑" panose="020B0503020204020204" pitchFamily="34" charset="-122"/>
              <a:cs typeface="ヒラギノ角ゴ Pro W3"/>
            </a:endParaRPr>
          </a:p>
        </p:txBody>
      </p:sp>
      <p:sp>
        <p:nvSpPr>
          <p:cNvPr id="42" name="Rectangle 7"/>
          <p:cNvSpPr>
            <a:spLocks noChangeArrowheads="1"/>
          </p:cNvSpPr>
          <p:nvPr/>
        </p:nvSpPr>
        <p:spPr bwMode="auto">
          <a:xfrm>
            <a:off x="8037256" y="2811856"/>
            <a:ext cx="3888317" cy="929475"/>
          </a:xfrm>
          <a:prstGeom prst="rect">
            <a:avLst/>
          </a:prstGeom>
          <a:noFill/>
          <a:ln w="9525">
            <a:noFill/>
            <a:miter lim="800000"/>
            <a:headEnd/>
            <a:tailEnd/>
          </a:ln>
        </p:spPr>
        <p:txBody>
          <a:bodyPr lIns="121909" tIns="60955" rIns="121909" bIns="60955">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cs typeface="ヒラギノ角ゴ Pro W3"/>
              </a:rPr>
              <a:t>高速缓存</a:t>
            </a:r>
            <a:endParaRPr lang="en-US" altLang="en-US" sz="2000" dirty="0">
              <a:solidFill>
                <a:schemeClr val="bg1"/>
              </a:solidFill>
              <a:latin typeface="微软雅黑" panose="020B0503020204020204" pitchFamily="34" charset="-122"/>
              <a:ea typeface="微软雅黑" panose="020B0503020204020204" pitchFamily="34" charset="-122"/>
              <a:cs typeface="ヒラギノ角ゴ Pro W3"/>
            </a:endParaRPr>
          </a:p>
          <a:p>
            <a:pPr algn="ctr">
              <a:lnSpc>
                <a:spcPct val="90000"/>
              </a:lnSpc>
            </a:pPr>
            <a:r>
              <a:rPr lang="en-US" altLang="en-US" dirty="0">
                <a:solidFill>
                  <a:schemeClr val="bg1"/>
                </a:solidFill>
                <a:latin typeface="微软雅黑" panose="020B0503020204020204" pitchFamily="34" charset="-122"/>
                <a:ea typeface="微软雅黑" panose="020B0503020204020204" pitchFamily="34" charset="-122"/>
                <a:cs typeface="ヒラギノ角ゴ Pro W3"/>
              </a:rPr>
              <a:t>ensure continuous data load </a:t>
            </a:r>
            <a:br>
              <a:rPr lang="en-US" altLang="en-US" dirty="0">
                <a:solidFill>
                  <a:schemeClr val="bg1"/>
                </a:solidFill>
                <a:latin typeface="微软雅黑" panose="020B0503020204020204" pitchFamily="34" charset="-122"/>
                <a:ea typeface="微软雅黑" panose="020B0503020204020204" pitchFamily="34" charset="-122"/>
                <a:cs typeface="ヒラギノ角ゴ Pro W3"/>
              </a:rPr>
            </a:br>
            <a:r>
              <a:rPr lang="en-US" altLang="en-US" dirty="0">
                <a:solidFill>
                  <a:schemeClr val="bg1"/>
                </a:solidFill>
                <a:latin typeface="微软雅黑" panose="020B0503020204020204" pitchFamily="34" charset="-122"/>
                <a:ea typeface="微软雅黑" panose="020B0503020204020204" pitchFamily="34" charset="-122"/>
                <a:cs typeface="ヒラギノ角ゴ Pro W3"/>
              </a:rPr>
              <a:t>for fast responses </a:t>
            </a:r>
          </a:p>
        </p:txBody>
      </p:sp>
      <p:sp>
        <p:nvSpPr>
          <p:cNvPr id="43" name="Rectangle 11"/>
          <p:cNvSpPr>
            <a:spLocks noChangeArrowheads="1"/>
          </p:cNvSpPr>
          <p:nvPr/>
        </p:nvSpPr>
        <p:spPr bwMode="auto">
          <a:xfrm>
            <a:off x="263109" y="1330519"/>
            <a:ext cx="3901440" cy="1323429"/>
          </a:xfrm>
          <a:prstGeom prst="rect">
            <a:avLst/>
          </a:prstGeom>
          <a:noFill/>
          <a:ln w="9525">
            <a:noFill/>
            <a:miter lim="800000"/>
            <a:headEnd/>
            <a:tailEnd/>
          </a:ln>
        </p:spPr>
        <p:txBody>
          <a:bodyPr wrap="square" lIns="121909" tIns="60955" rIns="121909" bIns="60955">
            <a:spAutoFit/>
          </a:bodyPr>
          <a:lstStyle/>
          <a:p>
            <a:pPr algn="ctr"/>
            <a:r>
              <a:rPr lang="en-US" sz="3600" b="1" i="1" dirty="0">
                <a:solidFill>
                  <a:schemeClr val="accent2"/>
                </a:solidFill>
                <a:latin typeface="微软雅黑" panose="020B0503020204020204" pitchFamily="34" charset="-122"/>
                <a:ea typeface="微软雅黑" panose="020B0503020204020204" pitchFamily="34" charset="-122"/>
                <a:cs typeface="ヒラギノ角ゴ Pro W3"/>
              </a:rPr>
              <a:t>4X</a:t>
            </a:r>
            <a:r>
              <a:rPr lang="en-US" sz="2000" i="1" dirty="0">
                <a:solidFill>
                  <a:srgbClr val="336699"/>
                </a:solidFill>
                <a:latin typeface="微软雅黑" panose="020B0503020204020204" pitchFamily="34" charset="-122"/>
                <a:ea typeface="微软雅黑" panose="020B0503020204020204" pitchFamily="34" charset="-122"/>
                <a:cs typeface="ヒラギノ角ゴ Pro W3"/>
              </a:rPr>
              <a:t> </a:t>
            </a:r>
          </a:p>
          <a:p>
            <a:pPr algn="ctr"/>
            <a:r>
              <a:rPr lang="zh-CN" altLang="en-US" sz="1400" dirty="0">
                <a:solidFill>
                  <a:srgbClr val="606060"/>
                </a:solidFill>
                <a:latin typeface="微软雅黑" panose="020B0503020204020204" pitchFamily="34" charset="-122"/>
                <a:ea typeface="微软雅黑" panose="020B0503020204020204" pitchFamily="34" charset="-122"/>
                <a:cs typeface="ヒラギノ角ゴ Pro W3"/>
              </a:rPr>
              <a:t>比</a:t>
            </a:r>
            <a:r>
              <a:rPr lang="en-US" altLang="zh-CN" sz="1400" dirty="0">
                <a:solidFill>
                  <a:srgbClr val="606060"/>
                </a:solidFill>
                <a:latin typeface="微软雅黑" panose="020B0503020204020204" pitchFamily="34" charset="-122"/>
                <a:ea typeface="微软雅黑" panose="020B0503020204020204" pitchFamily="34" charset="-122"/>
                <a:cs typeface="ヒラギノ角ゴ Pro W3"/>
              </a:rPr>
              <a:t>x86</a:t>
            </a:r>
            <a:r>
              <a:rPr lang="zh-CN" altLang="en-US" sz="1400" dirty="0">
                <a:solidFill>
                  <a:srgbClr val="606060"/>
                </a:solidFill>
                <a:latin typeface="微软雅黑" panose="020B0503020204020204" pitchFamily="34" charset="-122"/>
                <a:ea typeface="微软雅黑" panose="020B0503020204020204" pitchFamily="34" charset="-122"/>
                <a:cs typeface="ヒラギノ角ゴ Pro W3"/>
              </a:rPr>
              <a:t>更多的线程</a:t>
            </a:r>
            <a:endParaRPr lang="en-US" sz="1400" dirty="0">
              <a:solidFill>
                <a:srgbClr val="606060"/>
              </a:solidFill>
              <a:latin typeface="微软雅黑" panose="020B0503020204020204" pitchFamily="34" charset="-122"/>
              <a:ea typeface="微软雅黑" panose="020B0503020204020204" pitchFamily="34" charset="-122"/>
              <a:cs typeface="ヒラギノ角ゴ Pro W3"/>
            </a:endParaRPr>
          </a:p>
          <a:p>
            <a:pPr algn="ctr"/>
            <a:r>
              <a:rPr lang="en-US" sz="1400" dirty="0">
                <a:solidFill>
                  <a:srgbClr val="606060"/>
                </a:solidFill>
                <a:latin typeface="微软雅黑" panose="020B0503020204020204" pitchFamily="34" charset="-122"/>
                <a:ea typeface="微软雅黑" panose="020B0503020204020204" pitchFamily="34" charset="-122"/>
                <a:cs typeface="ヒラギノ角ゴ Pro W3"/>
              </a:rPr>
              <a:t>12 cores/socket, 8 threads/core</a:t>
            </a:r>
            <a:br>
              <a:rPr lang="en-US" sz="1400" dirty="0">
                <a:solidFill>
                  <a:srgbClr val="606060"/>
                </a:solidFill>
                <a:latin typeface="微软雅黑" panose="020B0503020204020204" pitchFamily="34" charset="-122"/>
                <a:ea typeface="微软雅黑" panose="020B0503020204020204" pitchFamily="34" charset="-122"/>
                <a:cs typeface="ヒラギノ角ゴ Pro W3"/>
              </a:rPr>
            </a:br>
            <a:r>
              <a:rPr lang="en-US" sz="1400" dirty="0">
                <a:solidFill>
                  <a:srgbClr val="606060"/>
                </a:solidFill>
                <a:latin typeface="微软雅黑" panose="020B0503020204020204" pitchFamily="34" charset="-122"/>
                <a:ea typeface="微软雅黑" panose="020B0503020204020204" pitchFamily="34" charset="-122"/>
                <a:cs typeface="ヒラギノ角ゴ Pro W3"/>
              </a:rPr>
              <a:t>96 threads/socket</a:t>
            </a:r>
          </a:p>
        </p:txBody>
      </p:sp>
      <p:sp>
        <p:nvSpPr>
          <p:cNvPr id="44" name="Rectangle 12"/>
          <p:cNvSpPr>
            <a:spLocks noChangeArrowheads="1"/>
          </p:cNvSpPr>
          <p:nvPr/>
        </p:nvSpPr>
        <p:spPr bwMode="auto">
          <a:xfrm>
            <a:off x="4174663" y="1332110"/>
            <a:ext cx="3901440" cy="1323429"/>
          </a:xfrm>
          <a:prstGeom prst="rect">
            <a:avLst/>
          </a:prstGeom>
          <a:noFill/>
          <a:ln w="9525">
            <a:noFill/>
            <a:miter lim="800000"/>
            <a:headEnd/>
            <a:tailEnd/>
          </a:ln>
        </p:spPr>
        <p:txBody>
          <a:bodyPr wrap="square" lIns="121909" tIns="60955" rIns="121909" bIns="60955">
            <a:spAutoFit/>
          </a:bodyPr>
          <a:lstStyle/>
          <a:p>
            <a:pPr algn="ctr"/>
            <a:r>
              <a:rPr lang="en-US" sz="3600" b="1" i="1" dirty="0">
                <a:solidFill>
                  <a:schemeClr val="accent1"/>
                </a:solidFill>
                <a:latin typeface="微软雅黑" panose="020B0503020204020204" pitchFamily="34" charset="-122"/>
                <a:ea typeface="微软雅黑" panose="020B0503020204020204" pitchFamily="34" charset="-122"/>
                <a:cs typeface="ヒラギノ角ゴ Pro W3"/>
              </a:rPr>
              <a:t>4X</a:t>
            </a:r>
            <a:endParaRPr lang="en-US" sz="3600" i="1" dirty="0">
              <a:solidFill>
                <a:schemeClr val="accent1"/>
              </a:solidFill>
              <a:latin typeface="微软雅黑" panose="020B0503020204020204" pitchFamily="34" charset="-122"/>
              <a:ea typeface="微软雅黑" panose="020B0503020204020204" pitchFamily="34" charset="-122"/>
              <a:cs typeface="ヒラギノ角ゴ Pro W3"/>
            </a:endParaRPr>
          </a:p>
          <a:p>
            <a:pPr algn="ctr"/>
            <a:r>
              <a:rPr lang="zh-CN" altLang="en-US" sz="1400" dirty="0">
                <a:solidFill>
                  <a:srgbClr val="606060"/>
                </a:solidFill>
                <a:latin typeface="微软雅黑" panose="020B0503020204020204" pitchFamily="34" charset="-122"/>
                <a:ea typeface="微软雅黑" panose="020B0503020204020204" pitchFamily="34" charset="-122"/>
                <a:cs typeface="ヒラギノ角ゴ Pro W3"/>
              </a:rPr>
              <a:t>比</a:t>
            </a:r>
            <a:r>
              <a:rPr lang="en-US" altLang="zh-CN" sz="1400" dirty="0">
                <a:solidFill>
                  <a:srgbClr val="606060"/>
                </a:solidFill>
                <a:latin typeface="微软雅黑" panose="020B0503020204020204" pitchFamily="34" charset="-122"/>
                <a:ea typeface="微软雅黑" panose="020B0503020204020204" pitchFamily="34" charset="-122"/>
                <a:cs typeface="ヒラギノ角ゴ Pro W3"/>
              </a:rPr>
              <a:t>x86</a:t>
            </a:r>
            <a:r>
              <a:rPr lang="zh-CN" altLang="en-US" sz="1400" dirty="0">
                <a:solidFill>
                  <a:srgbClr val="606060"/>
                </a:solidFill>
                <a:latin typeface="微软雅黑" panose="020B0503020204020204" pitchFamily="34" charset="-122"/>
                <a:ea typeface="微软雅黑" panose="020B0503020204020204" pitchFamily="34" charset="-122"/>
                <a:cs typeface="ヒラギノ角ゴ Pro W3"/>
              </a:rPr>
              <a:t>更多的内存带宽</a:t>
            </a:r>
            <a:r>
              <a:rPr lang="en-US" sz="1400" baseline="30000" dirty="0">
                <a:solidFill>
                  <a:srgbClr val="606060"/>
                </a:solidFill>
                <a:latin typeface="微软雅黑" panose="020B0503020204020204" pitchFamily="34" charset="-122"/>
                <a:ea typeface="微软雅黑" panose="020B0503020204020204" pitchFamily="34" charset="-122"/>
                <a:cs typeface="ヒラギノ角ゴ Pro W3"/>
              </a:rPr>
              <a:t>1</a:t>
            </a:r>
          </a:p>
          <a:p>
            <a:pPr algn="ctr"/>
            <a:r>
              <a:rPr lang="en-US" sz="1400" dirty="0">
                <a:solidFill>
                  <a:srgbClr val="606060"/>
                </a:solidFill>
                <a:latin typeface="微软雅黑" panose="020B0503020204020204" pitchFamily="34" charset="-122"/>
                <a:ea typeface="微软雅黑" panose="020B0503020204020204" pitchFamily="34" charset="-122"/>
                <a:cs typeface="ヒラギノ角ゴ Pro W3"/>
              </a:rPr>
              <a:t>Up to 1TB of memory for data operations</a:t>
            </a:r>
            <a:br>
              <a:rPr lang="en-US" sz="1400" dirty="0">
                <a:solidFill>
                  <a:srgbClr val="606060"/>
                </a:solidFill>
                <a:latin typeface="微软雅黑" panose="020B0503020204020204" pitchFamily="34" charset="-122"/>
                <a:ea typeface="微软雅黑" panose="020B0503020204020204" pitchFamily="34" charset="-122"/>
                <a:cs typeface="ヒラギノ角ゴ Pro W3"/>
              </a:rPr>
            </a:br>
            <a:r>
              <a:rPr lang="en-US" sz="1400" dirty="0">
                <a:solidFill>
                  <a:srgbClr val="606060"/>
                </a:solidFill>
                <a:latin typeface="微软雅黑" panose="020B0503020204020204" pitchFamily="34" charset="-122"/>
                <a:ea typeface="微软雅黑" panose="020B0503020204020204" pitchFamily="34" charset="-122"/>
                <a:cs typeface="ヒラギノ角ゴ Pro W3"/>
              </a:rPr>
              <a:t>Up to 192GB sustained memory per socket</a:t>
            </a:r>
          </a:p>
        </p:txBody>
      </p:sp>
      <p:sp>
        <p:nvSpPr>
          <p:cNvPr id="45" name="Rectangle 13"/>
          <p:cNvSpPr>
            <a:spLocks noChangeArrowheads="1"/>
          </p:cNvSpPr>
          <p:nvPr/>
        </p:nvSpPr>
        <p:spPr bwMode="auto">
          <a:xfrm>
            <a:off x="8038324" y="1333695"/>
            <a:ext cx="3901440" cy="1323429"/>
          </a:xfrm>
          <a:prstGeom prst="rect">
            <a:avLst/>
          </a:prstGeom>
          <a:noFill/>
          <a:ln w="9525">
            <a:noFill/>
            <a:miter lim="800000"/>
            <a:headEnd/>
            <a:tailEnd/>
          </a:ln>
        </p:spPr>
        <p:txBody>
          <a:bodyPr wrap="square" lIns="121909" tIns="60955" rIns="121909" bIns="60955">
            <a:spAutoFit/>
          </a:bodyPr>
          <a:lstStyle/>
          <a:p>
            <a:pPr algn="ctr" eaLnBrk="0" hangingPunct="0"/>
            <a:r>
              <a:rPr lang="en-US" sz="3600" b="1" i="1" dirty="0">
                <a:solidFill>
                  <a:schemeClr val="accent4">
                    <a:lumMod val="75000"/>
                  </a:schemeClr>
                </a:solidFill>
                <a:latin typeface="微软雅黑" panose="020B0503020204020204" pitchFamily="34" charset="-122"/>
                <a:ea typeface="微软雅黑" panose="020B0503020204020204" pitchFamily="34" charset="-122"/>
                <a:cs typeface="ヒラギノ角ゴ Pro W3"/>
              </a:rPr>
              <a:t>4X</a:t>
            </a:r>
          </a:p>
          <a:p>
            <a:pPr algn="ctr"/>
            <a:r>
              <a:rPr lang="zh-CN" altLang="en-US" sz="1400" dirty="0">
                <a:solidFill>
                  <a:srgbClr val="606060"/>
                </a:solidFill>
                <a:latin typeface="微软雅黑" panose="020B0503020204020204" pitchFamily="34" charset="-122"/>
                <a:ea typeface="微软雅黑" panose="020B0503020204020204" pitchFamily="34" charset="-122"/>
                <a:cs typeface="ヒラギノ角ゴ Pro W3"/>
              </a:rPr>
              <a:t>比</a:t>
            </a:r>
            <a:r>
              <a:rPr lang="en-US" altLang="zh-CN" sz="1400" dirty="0">
                <a:solidFill>
                  <a:srgbClr val="606060"/>
                </a:solidFill>
                <a:latin typeface="微软雅黑" panose="020B0503020204020204" pitchFamily="34" charset="-122"/>
                <a:ea typeface="微软雅黑" panose="020B0503020204020204" pitchFamily="34" charset="-122"/>
                <a:cs typeface="ヒラギノ角ゴ Pro W3"/>
              </a:rPr>
              <a:t>x86</a:t>
            </a:r>
            <a:r>
              <a:rPr lang="zh-CN" altLang="en-US" sz="1400" dirty="0">
                <a:solidFill>
                  <a:srgbClr val="606060"/>
                </a:solidFill>
                <a:latin typeface="微软雅黑" panose="020B0503020204020204" pitchFamily="34" charset="-122"/>
                <a:ea typeface="微软雅黑" panose="020B0503020204020204" pitchFamily="34" charset="-122"/>
                <a:cs typeface="ヒラギノ角ゴ Pro W3"/>
              </a:rPr>
              <a:t>更多的高速缓存</a:t>
            </a:r>
            <a:r>
              <a:rPr lang="en-US" sz="1400" baseline="30000" dirty="0">
                <a:solidFill>
                  <a:srgbClr val="606060"/>
                </a:solidFill>
                <a:latin typeface="微软雅黑" panose="020B0503020204020204" pitchFamily="34" charset="-122"/>
                <a:ea typeface="微软雅黑" panose="020B0503020204020204" pitchFamily="34" charset="-122"/>
                <a:cs typeface="ヒラギノ角ゴ Pro W3"/>
              </a:rPr>
              <a:t>2</a:t>
            </a:r>
            <a:r>
              <a:rPr lang="en-US" sz="1400" dirty="0">
                <a:solidFill>
                  <a:srgbClr val="606060"/>
                </a:solidFill>
                <a:latin typeface="微软雅黑" panose="020B0503020204020204" pitchFamily="34" charset="-122"/>
                <a:ea typeface="微软雅黑" panose="020B0503020204020204" pitchFamily="34" charset="-122"/>
                <a:cs typeface="ヒラギノ角ゴ Pro W3"/>
              </a:rPr>
              <a:t/>
            </a:r>
            <a:br>
              <a:rPr lang="en-US" sz="1400" dirty="0">
                <a:solidFill>
                  <a:srgbClr val="606060"/>
                </a:solidFill>
                <a:latin typeface="微软雅黑" panose="020B0503020204020204" pitchFamily="34" charset="-122"/>
                <a:ea typeface="微软雅黑" panose="020B0503020204020204" pitchFamily="34" charset="-122"/>
                <a:cs typeface="ヒラギノ角ゴ Pro W3"/>
              </a:rPr>
            </a:br>
            <a:r>
              <a:rPr lang="en-US" sz="1400" dirty="0">
                <a:solidFill>
                  <a:srgbClr val="606060"/>
                </a:solidFill>
                <a:latin typeface="微软雅黑" panose="020B0503020204020204" pitchFamily="34" charset="-122"/>
                <a:ea typeface="微软雅黑" panose="020B0503020204020204" pitchFamily="34" charset="-122"/>
                <a:cs typeface="ヒラギノ角ゴ Pro W3"/>
              </a:rPr>
              <a:t>(up to 800MB cache per socket)</a:t>
            </a:r>
            <a:br>
              <a:rPr lang="en-US" sz="1400" dirty="0">
                <a:solidFill>
                  <a:srgbClr val="606060"/>
                </a:solidFill>
                <a:latin typeface="微软雅黑" panose="020B0503020204020204" pitchFamily="34" charset="-122"/>
                <a:ea typeface="微软雅黑" panose="020B0503020204020204" pitchFamily="34" charset="-122"/>
                <a:cs typeface="ヒラギノ角ゴ Pro W3"/>
              </a:rPr>
            </a:br>
            <a:r>
              <a:rPr lang="en-US" sz="1400" dirty="0">
                <a:solidFill>
                  <a:srgbClr val="606060"/>
                </a:solidFill>
                <a:latin typeface="微软雅黑" panose="020B0503020204020204" pitchFamily="34" charset="-122"/>
                <a:ea typeface="微软雅黑" panose="020B0503020204020204" pitchFamily="34" charset="-122"/>
                <a:cs typeface="ヒラギノ角ゴ Pro W3"/>
              </a:rPr>
              <a:t>L1 and L2 private, L3 shared, L4 off-chip</a:t>
            </a:r>
          </a:p>
        </p:txBody>
      </p:sp>
      <p:graphicFrame>
        <p:nvGraphicFramePr>
          <p:cNvPr id="32" name="Table 31"/>
          <p:cNvGraphicFramePr>
            <a:graphicFrameLocks noGrp="1"/>
          </p:cNvGraphicFramePr>
          <p:nvPr>
            <p:extLst/>
          </p:nvPr>
        </p:nvGraphicFramePr>
        <p:xfrm>
          <a:off x="412125" y="5298617"/>
          <a:ext cx="11408400" cy="1301750"/>
        </p:xfrm>
        <a:graphic>
          <a:graphicData uri="http://schemas.openxmlformats.org/drawingml/2006/table">
            <a:tbl>
              <a:tblPr/>
              <a:tblGrid>
                <a:gridCol w="3802800">
                  <a:extLst>
                    <a:ext uri="{9D8B030D-6E8A-4147-A177-3AD203B41FA5}">
                      <a16:colId xmlns:a16="http://schemas.microsoft.com/office/drawing/2014/main" val="20000"/>
                    </a:ext>
                  </a:extLst>
                </a:gridCol>
                <a:gridCol w="3802800">
                  <a:extLst>
                    <a:ext uri="{9D8B030D-6E8A-4147-A177-3AD203B41FA5}">
                      <a16:colId xmlns:a16="http://schemas.microsoft.com/office/drawing/2014/main" val="20001"/>
                    </a:ext>
                  </a:extLst>
                </a:gridCol>
                <a:gridCol w="3802800">
                  <a:extLst>
                    <a:ext uri="{9D8B030D-6E8A-4147-A177-3AD203B41FA5}">
                      <a16:colId xmlns:a16="http://schemas.microsoft.com/office/drawing/2014/main" val="20002"/>
                    </a:ext>
                  </a:extLst>
                </a:gridCol>
              </a:tblGrid>
              <a:tr h="650875">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100" b="0" dirty="0" smtClean="0">
                          <a:solidFill>
                            <a:schemeClr val="bg1"/>
                          </a:solidFill>
                        </a:rPr>
                        <a:t>Optimized for a broad range of big data and analytics workloads</a:t>
                      </a:r>
                    </a:p>
                  </a:txBody>
                  <a:tcPr marL="121920" marR="12192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5">
                        <a:lumMod val="60000"/>
                        <a:lumOff val="40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bg1"/>
                        </a:solidFill>
                        <a:effectLst/>
                        <a:latin typeface="Calibri"/>
                        <a:ea typeface="ヒラギノ角ゴ Pro W3"/>
                        <a:cs typeface="Calibri"/>
                      </a:endParaRP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3366"/>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bg1"/>
                        </a:solidFill>
                        <a:effectLst/>
                        <a:latin typeface="Calibri"/>
                        <a:ea typeface="ヒラギノ角ゴ Pro W3"/>
                        <a:cs typeface="Calibri"/>
                      </a:endParaRP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3366"/>
                    </a:solidFill>
                  </a:tcPr>
                </a:tc>
                <a:extLst>
                  <a:ext uri="{0D108BD9-81ED-4DB2-BD59-A6C34878D82A}">
                    <a16:rowId xmlns:a16="http://schemas.microsoft.com/office/drawing/2014/main" val="10000"/>
                  </a:ext>
                </a:extLst>
              </a:tr>
              <a:tr h="6508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smtClean="0">
                          <a:ln>
                            <a:noFill/>
                          </a:ln>
                          <a:solidFill>
                            <a:schemeClr val="bg1"/>
                          </a:solidFill>
                          <a:effectLst/>
                          <a:latin typeface="Calibri"/>
                          <a:ea typeface="ヒラギノ角ゴ Pro W3"/>
                          <a:cs typeface="Calibri"/>
                        </a:rPr>
                        <a:t>UNSTRUCTURED</a:t>
                      </a:r>
                    </a:p>
                  </a:txBody>
                  <a:tcPr marL="121920" marR="12192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smtClean="0">
                          <a:ln>
                            <a:noFill/>
                          </a:ln>
                          <a:solidFill>
                            <a:schemeClr val="bg1"/>
                          </a:solidFill>
                          <a:effectLst/>
                          <a:latin typeface="Calibri"/>
                          <a:ea typeface="ヒラギノ角ゴ Pro W3"/>
                          <a:cs typeface="Calibri"/>
                        </a:rPr>
                        <a:t>IN-MEMORY</a:t>
                      </a:r>
                    </a:p>
                  </a:txBody>
                  <a:tcPr marL="121920" marR="12192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smtClean="0">
                          <a:ln>
                            <a:noFill/>
                          </a:ln>
                          <a:solidFill>
                            <a:schemeClr val="bg1"/>
                          </a:solidFill>
                          <a:effectLst/>
                          <a:latin typeface="Calibri"/>
                          <a:ea typeface="ヒラギノ角ゴ Pro W3"/>
                          <a:cs typeface="Calibri"/>
                        </a:rPr>
                        <a:t>STRUCTURED</a:t>
                      </a:r>
                    </a:p>
                  </a:txBody>
                  <a:tcPr marL="121920" marR="12192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5"/>
                    </a:solidFill>
                  </a:tcPr>
                </a:tc>
                <a:extLst>
                  <a:ext uri="{0D108BD9-81ED-4DB2-BD59-A6C34878D82A}">
                    <a16:rowId xmlns:a16="http://schemas.microsoft.com/office/drawing/2014/main" val="10001"/>
                  </a:ext>
                </a:extLst>
              </a:tr>
            </a:tbl>
          </a:graphicData>
        </a:graphic>
      </p:graphicFrame>
      <p:grpSp>
        <p:nvGrpSpPr>
          <p:cNvPr id="10" name="Group 9"/>
          <p:cNvGrpSpPr/>
          <p:nvPr/>
        </p:nvGrpSpPr>
        <p:grpSpPr>
          <a:xfrm>
            <a:off x="412125" y="3967584"/>
            <a:ext cx="11411651" cy="1216391"/>
            <a:chOff x="309094" y="2720911"/>
            <a:chExt cx="8558738" cy="912293"/>
          </a:xfrm>
        </p:grpSpPr>
        <p:sp>
          <p:nvSpPr>
            <p:cNvPr id="46" name="AutoShape 25"/>
            <p:cNvSpPr>
              <a:spLocks noChangeArrowheads="1"/>
            </p:cNvSpPr>
            <p:nvPr/>
          </p:nvSpPr>
          <p:spPr bwMode="auto">
            <a:xfrm>
              <a:off x="309094" y="2720911"/>
              <a:ext cx="8558738" cy="912293"/>
            </a:xfrm>
            <a:prstGeom prst="flowChartAlternateProcess">
              <a:avLst/>
            </a:prstGeom>
            <a:solidFill>
              <a:schemeClr val="accent5">
                <a:lumMod val="20000"/>
                <a:lumOff val="80000"/>
              </a:schemeClr>
            </a:solidFill>
            <a:ln w="19050">
              <a:noFill/>
              <a:miter lim="800000"/>
              <a:headEnd/>
              <a:tailEnd/>
            </a:ln>
            <a:effectLst>
              <a:outerShdw blurRad="50800" dist="38100" dir="2700000" algn="tl" rotWithShape="0">
                <a:prstClr val="black">
                  <a:alpha val="40000"/>
                </a:prstClr>
              </a:outerShdw>
            </a:effectLst>
          </p:spPr>
          <p:txBody>
            <a:bodyPr wrap="none" lIns="110525" tIns="55261" rIns="110525" bIns="55261"/>
            <a:lstStyle/>
            <a:p>
              <a:pPr defTabSz="548150">
                <a:spcBef>
                  <a:spcPct val="5000"/>
                </a:spcBef>
                <a:defRPr/>
              </a:pPr>
              <a:endParaRPr lang="en-US" dirty="0">
                <a:latin typeface="微软雅黑" panose="020B0503020204020204" pitchFamily="34" charset="-122"/>
                <a:ea typeface="微软雅黑" panose="020B0503020204020204" pitchFamily="34" charset="-122"/>
              </a:endParaRPr>
            </a:p>
          </p:txBody>
        </p:sp>
        <p:grpSp>
          <p:nvGrpSpPr>
            <p:cNvPr id="3" name="Group 8"/>
            <p:cNvGrpSpPr/>
            <p:nvPr/>
          </p:nvGrpSpPr>
          <p:grpSpPr>
            <a:xfrm>
              <a:off x="5562257" y="2815361"/>
              <a:ext cx="1371600" cy="736849"/>
              <a:chOff x="5607133" y="3551349"/>
              <a:chExt cx="1371600" cy="736849"/>
            </a:xfrm>
          </p:grpSpPr>
          <p:sp>
            <p:nvSpPr>
              <p:cNvPr id="58" name="Rectangle 17"/>
              <p:cNvSpPr>
                <a:spLocks noChangeArrowheads="1"/>
              </p:cNvSpPr>
              <p:nvPr/>
            </p:nvSpPr>
            <p:spPr bwMode="auto">
              <a:xfrm>
                <a:off x="5607133" y="3551349"/>
                <a:ext cx="1371600" cy="342900"/>
              </a:xfrm>
              <a:prstGeom prst="rect">
                <a:avLst/>
              </a:prstGeom>
              <a:noFill/>
              <a:ln w="9525">
                <a:noFill/>
                <a:miter lim="800000"/>
                <a:headEnd/>
                <a:tailEnd/>
              </a:ln>
            </p:spPr>
            <p:txBody>
              <a:bodyPr lIns="121904" tIns="60952" rIns="121904" bIns="60952" anchor="ctr"/>
              <a:lstStyle/>
              <a:p>
                <a:pPr algn="ctr" eaLnBrk="1" hangingPunct="1">
                  <a:lnSpc>
                    <a:spcPct val="90000"/>
                  </a:lnSpc>
                  <a:spcBef>
                    <a:spcPct val="20000"/>
                  </a:spcBef>
                  <a:buClr>
                    <a:srgbClr val="008ABF"/>
                  </a:buClr>
                  <a:buFont typeface="Arial" charset="0"/>
                  <a:buNone/>
                  <a:defRPr/>
                </a:pPr>
                <a:r>
                  <a:rPr lang="en-US" sz="1400" dirty="0">
                    <a:solidFill>
                      <a:srgbClr val="5F5F5F"/>
                    </a:solidFill>
                    <a:latin typeface="微软雅黑" panose="020B0503020204020204" pitchFamily="34" charset="-122"/>
                    <a:ea typeface="微软雅黑" panose="020B0503020204020204" pitchFamily="34" charset="-122"/>
                  </a:rPr>
                  <a:t>Flash for extreme performance</a:t>
                </a:r>
              </a:p>
            </p:txBody>
          </p:sp>
          <p:pic>
            <p:nvPicPr>
              <p:cNvPr id="59" name="Picture 69" descr="speedometer-256"/>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079567" y="3866000"/>
                <a:ext cx="399977" cy="422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 name="Group 9"/>
            <p:cNvGrpSpPr/>
            <p:nvPr/>
          </p:nvGrpSpPr>
          <p:grpSpPr>
            <a:xfrm>
              <a:off x="2278358" y="2834175"/>
              <a:ext cx="1097280" cy="647927"/>
              <a:chOff x="2167797" y="3505810"/>
              <a:chExt cx="1097280" cy="647927"/>
            </a:xfrm>
          </p:grpSpPr>
          <p:sp>
            <p:nvSpPr>
              <p:cNvPr id="53" name="Rectangle 17"/>
              <p:cNvSpPr>
                <a:spLocks noChangeArrowheads="1"/>
              </p:cNvSpPr>
              <p:nvPr/>
            </p:nvSpPr>
            <p:spPr bwMode="auto">
              <a:xfrm>
                <a:off x="2167797" y="3505810"/>
                <a:ext cx="1097280" cy="342900"/>
              </a:xfrm>
              <a:prstGeom prst="rect">
                <a:avLst/>
              </a:prstGeom>
              <a:noFill/>
              <a:ln w="9525">
                <a:noFill/>
                <a:miter lim="800000"/>
                <a:headEnd/>
                <a:tailEnd/>
              </a:ln>
            </p:spPr>
            <p:txBody>
              <a:bodyPr lIns="121904" tIns="60952" rIns="121904" bIns="60952" anchor="ctr"/>
              <a:lstStyle/>
              <a:p>
                <a:pPr algn="ctr" eaLnBrk="1" hangingPunct="1">
                  <a:lnSpc>
                    <a:spcPct val="90000"/>
                  </a:lnSpc>
                  <a:spcBef>
                    <a:spcPct val="20000"/>
                  </a:spcBef>
                  <a:buClr>
                    <a:srgbClr val="F04E37"/>
                  </a:buClr>
                  <a:defRPr/>
                </a:pPr>
                <a:r>
                  <a:rPr lang="en-US" sz="1400" dirty="0">
                    <a:solidFill>
                      <a:srgbClr val="5F5F5F"/>
                    </a:solidFill>
                    <a:latin typeface="微软雅黑" panose="020B0503020204020204" pitchFamily="34" charset="-122"/>
                    <a:ea typeface="微软雅黑" panose="020B0503020204020204" pitchFamily="34" charset="-122"/>
                  </a:rPr>
                  <a:t>Massive IO bandwidth</a:t>
                </a:r>
              </a:p>
            </p:txBody>
          </p:sp>
          <p:grpSp>
            <p:nvGrpSpPr>
              <p:cNvPr id="5" name="Group 95"/>
              <p:cNvGrpSpPr>
                <a:grpSpLocks/>
              </p:cNvGrpSpPr>
              <p:nvPr/>
            </p:nvGrpSpPr>
            <p:grpSpPr bwMode="auto">
              <a:xfrm>
                <a:off x="2345217" y="3925137"/>
                <a:ext cx="742164" cy="228600"/>
                <a:chOff x="3309520" y="2376709"/>
                <a:chExt cx="727318" cy="304478"/>
              </a:xfrm>
            </p:grpSpPr>
            <p:sp>
              <p:nvSpPr>
                <p:cNvPr id="55" name="Rectangle 8"/>
                <p:cNvSpPr/>
                <p:nvPr/>
              </p:nvSpPr>
              <p:spPr>
                <a:xfrm>
                  <a:off x="3309520" y="2376709"/>
                  <a:ext cx="376902" cy="304478"/>
                </a:xfrm>
                <a:custGeom>
                  <a:avLst/>
                  <a:gdLst>
                    <a:gd name="connsiteX0" fmla="*/ 0 w 377825"/>
                    <a:gd name="connsiteY0" fmla="*/ 0 h 149698"/>
                    <a:gd name="connsiteX1" fmla="*/ 377825 w 377825"/>
                    <a:gd name="connsiteY1" fmla="*/ 0 h 149698"/>
                    <a:gd name="connsiteX2" fmla="*/ 377825 w 377825"/>
                    <a:gd name="connsiteY2" fmla="*/ 149698 h 149698"/>
                    <a:gd name="connsiteX3" fmla="*/ 0 w 377825"/>
                    <a:gd name="connsiteY3" fmla="*/ 149698 h 149698"/>
                    <a:gd name="connsiteX4" fmla="*/ 0 w 377825"/>
                    <a:gd name="connsiteY4" fmla="*/ 0 h 149698"/>
                    <a:gd name="connsiteX0" fmla="*/ 0 w 377825"/>
                    <a:gd name="connsiteY0" fmla="*/ 0 h 149698"/>
                    <a:gd name="connsiteX1" fmla="*/ 377825 w 377825"/>
                    <a:gd name="connsiteY1" fmla="*/ 0 h 149698"/>
                    <a:gd name="connsiteX2" fmla="*/ 377825 w 377825"/>
                    <a:gd name="connsiteY2" fmla="*/ 149698 h 149698"/>
                    <a:gd name="connsiteX3" fmla="*/ 319881 w 377825"/>
                    <a:gd name="connsiteY3" fmla="*/ 148904 h 149698"/>
                    <a:gd name="connsiteX4" fmla="*/ 0 w 377825"/>
                    <a:gd name="connsiteY4" fmla="*/ 149698 h 149698"/>
                    <a:gd name="connsiteX5" fmla="*/ 0 w 377825"/>
                    <a:gd name="connsiteY5" fmla="*/ 0 h 149698"/>
                    <a:gd name="connsiteX0" fmla="*/ 0 w 377825"/>
                    <a:gd name="connsiteY0" fmla="*/ 3496 h 153194"/>
                    <a:gd name="connsiteX1" fmla="*/ 315119 w 377825"/>
                    <a:gd name="connsiteY1" fmla="*/ 0 h 153194"/>
                    <a:gd name="connsiteX2" fmla="*/ 377825 w 377825"/>
                    <a:gd name="connsiteY2" fmla="*/ 3496 h 153194"/>
                    <a:gd name="connsiteX3" fmla="*/ 377825 w 377825"/>
                    <a:gd name="connsiteY3" fmla="*/ 153194 h 153194"/>
                    <a:gd name="connsiteX4" fmla="*/ 319881 w 377825"/>
                    <a:gd name="connsiteY4" fmla="*/ 152400 h 153194"/>
                    <a:gd name="connsiteX5" fmla="*/ 0 w 377825"/>
                    <a:gd name="connsiteY5" fmla="*/ 153194 h 153194"/>
                    <a:gd name="connsiteX6" fmla="*/ 0 w 377825"/>
                    <a:gd name="connsiteY6" fmla="*/ 3496 h 153194"/>
                    <a:gd name="connsiteX0" fmla="*/ 0 w 377825"/>
                    <a:gd name="connsiteY0" fmla="*/ 3496 h 153194"/>
                    <a:gd name="connsiteX1" fmla="*/ 315119 w 377825"/>
                    <a:gd name="connsiteY1" fmla="*/ 0 h 153194"/>
                    <a:gd name="connsiteX2" fmla="*/ 360363 w 377825"/>
                    <a:gd name="connsiteY2" fmla="*/ 2381 h 153194"/>
                    <a:gd name="connsiteX3" fmla="*/ 377825 w 377825"/>
                    <a:gd name="connsiteY3" fmla="*/ 3496 h 153194"/>
                    <a:gd name="connsiteX4" fmla="*/ 377825 w 377825"/>
                    <a:gd name="connsiteY4" fmla="*/ 153194 h 153194"/>
                    <a:gd name="connsiteX5" fmla="*/ 319881 w 377825"/>
                    <a:gd name="connsiteY5" fmla="*/ 152400 h 153194"/>
                    <a:gd name="connsiteX6" fmla="*/ 0 w 377825"/>
                    <a:gd name="connsiteY6" fmla="*/ 153194 h 153194"/>
                    <a:gd name="connsiteX7" fmla="*/ 0 w 377825"/>
                    <a:gd name="connsiteY7" fmla="*/ 3496 h 153194"/>
                    <a:gd name="connsiteX0" fmla="*/ 0 w 377825"/>
                    <a:gd name="connsiteY0" fmla="*/ 63028 h 212726"/>
                    <a:gd name="connsiteX1" fmla="*/ 315119 w 377825"/>
                    <a:gd name="connsiteY1" fmla="*/ 59532 h 212726"/>
                    <a:gd name="connsiteX2" fmla="*/ 307976 w 377825"/>
                    <a:gd name="connsiteY2" fmla="*/ 0 h 212726"/>
                    <a:gd name="connsiteX3" fmla="*/ 377825 w 377825"/>
                    <a:gd name="connsiteY3" fmla="*/ 63028 h 212726"/>
                    <a:gd name="connsiteX4" fmla="*/ 377825 w 377825"/>
                    <a:gd name="connsiteY4" fmla="*/ 212726 h 212726"/>
                    <a:gd name="connsiteX5" fmla="*/ 319881 w 377825"/>
                    <a:gd name="connsiteY5" fmla="*/ 211932 h 212726"/>
                    <a:gd name="connsiteX6" fmla="*/ 0 w 377825"/>
                    <a:gd name="connsiteY6" fmla="*/ 212726 h 212726"/>
                    <a:gd name="connsiteX7" fmla="*/ 0 w 377825"/>
                    <a:gd name="connsiteY7" fmla="*/ 63028 h 212726"/>
                    <a:gd name="connsiteX0" fmla="*/ 0 w 377825"/>
                    <a:gd name="connsiteY0" fmla="*/ 39216 h 188914"/>
                    <a:gd name="connsiteX1" fmla="*/ 315119 w 377825"/>
                    <a:gd name="connsiteY1" fmla="*/ 35720 h 188914"/>
                    <a:gd name="connsiteX2" fmla="*/ 315120 w 377825"/>
                    <a:gd name="connsiteY2" fmla="*/ 0 h 188914"/>
                    <a:gd name="connsiteX3" fmla="*/ 377825 w 377825"/>
                    <a:gd name="connsiteY3" fmla="*/ 39216 h 188914"/>
                    <a:gd name="connsiteX4" fmla="*/ 377825 w 377825"/>
                    <a:gd name="connsiteY4" fmla="*/ 188914 h 188914"/>
                    <a:gd name="connsiteX5" fmla="*/ 319881 w 377825"/>
                    <a:gd name="connsiteY5" fmla="*/ 188120 h 188914"/>
                    <a:gd name="connsiteX6" fmla="*/ 0 w 377825"/>
                    <a:gd name="connsiteY6" fmla="*/ 188914 h 188914"/>
                    <a:gd name="connsiteX7" fmla="*/ 0 w 377825"/>
                    <a:gd name="connsiteY7" fmla="*/ 39216 h 188914"/>
                    <a:gd name="connsiteX0" fmla="*/ 0 w 377825"/>
                    <a:gd name="connsiteY0" fmla="*/ 39216 h 188914"/>
                    <a:gd name="connsiteX1" fmla="*/ 315119 w 377825"/>
                    <a:gd name="connsiteY1" fmla="*/ 35720 h 188914"/>
                    <a:gd name="connsiteX2" fmla="*/ 315120 w 377825"/>
                    <a:gd name="connsiteY2" fmla="*/ 0 h 188914"/>
                    <a:gd name="connsiteX3" fmla="*/ 353219 w 377825"/>
                    <a:gd name="connsiteY3" fmla="*/ 23814 h 188914"/>
                    <a:gd name="connsiteX4" fmla="*/ 377825 w 377825"/>
                    <a:gd name="connsiteY4" fmla="*/ 39216 h 188914"/>
                    <a:gd name="connsiteX5" fmla="*/ 377825 w 377825"/>
                    <a:gd name="connsiteY5" fmla="*/ 188914 h 188914"/>
                    <a:gd name="connsiteX6" fmla="*/ 319881 w 377825"/>
                    <a:gd name="connsiteY6" fmla="*/ 188120 h 188914"/>
                    <a:gd name="connsiteX7" fmla="*/ 0 w 377825"/>
                    <a:gd name="connsiteY7" fmla="*/ 188914 h 188914"/>
                    <a:gd name="connsiteX8" fmla="*/ 0 w 377825"/>
                    <a:gd name="connsiteY8" fmla="*/ 39216 h 188914"/>
                    <a:gd name="connsiteX0" fmla="*/ 0 w 377825"/>
                    <a:gd name="connsiteY0" fmla="*/ 39216 h 188914"/>
                    <a:gd name="connsiteX1" fmla="*/ 315119 w 377825"/>
                    <a:gd name="connsiteY1" fmla="*/ 35720 h 188914"/>
                    <a:gd name="connsiteX2" fmla="*/ 315120 w 377825"/>
                    <a:gd name="connsiteY2" fmla="*/ 0 h 188914"/>
                    <a:gd name="connsiteX3" fmla="*/ 377031 w 377825"/>
                    <a:gd name="connsiteY3" fmla="*/ 2 h 188914"/>
                    <a:gd name="connsiteX4" fmla="*/ 377825 w 377825"/>
                    <a:gd name="connsiteY4" fmla="*/ 39216 h 188914"/>
                    <a:gd name="connsiteX5" fmla="*/ 377825 w 377825"/>
                    <a:gd name="connsiteY5" fmla="*/ 188914 h 188914"/>
                    <a:gd name="connsiteX6" fmla="*/ 319881 w 377825"/>
                    <a:gd name="connsiteY6" fmla="*/ 188120 h 188914"/>
                    <a:gd name="connsiteX7" fmla="*/ 0 w 377825"/>
                    <a:gd name="connsiteY7" fmla="*/ 188914 h 188914"/>
                    <a:gd name="connsiteX8" fmla="*/ 0 w 377825"/>
                    <a:gd name="connsiteY8" fmla="*/ 39216 h 188914"/>
                    <a:gd name="connsiteX0" fmla="*/ 0 w 377825"/>
                    <a:gd name="connsiteY0" fmla="*/ 63026 h 212724"/>
                    <a:gd name="connsiteX1" fmla="*/ 315119 w 377825"/>
                    <a:gd name="connsiteY1" fmla="*/ 59530 h 212724"/>
                    <a:gd name="connsiteX2" fmla="*/ 315120 w 377825"/>
                    <a:gd name="connsiteY2" fmla="*/ 23810 h 212724"/>
                    <a:gd name="connsiteX3" fmla="*/ 377031 w 377825"/>
                    <a:gd name="connsiteY3" fmla="*/ 0 h 212724"/>
                    <a:gd name="connsiteX4" fmla="*/ 377825 w 377825"/>
                    <a:gd name="connsiteY4" fmla="*/ 63026 h 212724"/>
                    <a:gd name="connsiteX5" fmla="*/ 377825 w 377825"/>
                    <a:gd name="connsiteY5" fmla="*/ 212724 h 212724"/>
                    <a:gd name="connsiteX6" fmla="*/ 319881 w 377825"/>
                    <a:gd name="connsiteY6" fmla="*/ 211930 h 212724"/>
                    <a:gd name="connsiteX7" fmla="*/ 0 w 377825"/>
                    <a:gd name="connsiteY7" fmla="*/ 212724 h 212724"/>
                    <a:gd name="connsiteX8" fmla="*/ 0 w 377825"/>
                    <a:gd name="connsiteY8" fmla="*/ 63026 h 212724"/>
                    <a:gd name="connsiteX0" fmla="*/ 0 w 377825"/>
                    <a:gd name="connsiteY0" fmla="*/ 39216 h 188914"/>
                    <a:gd name="connsiteX1" fmla="*/ 315119 w 377825"/>
                    <a:gd name="connsiteY1" fmla="*/ 35720 h 188914"/>
                    <a:gd name="connsiteX2" fmla="*/ 315120 w 377825"/>
                    <a:gd name="connsiteY2" fmla="*/ 0 h 188914"/>
                    <a:gd name="connsiteX3" fmla="*/ 374650 w 377825"/>
                    <a:gd name="connsiteY3" fmla="*/ 2 h 188914"/>
                    <a:gd name="connsiteX4" fmla="*/ 377825 w 377825"/>
                    <a:gd name="connsiteY4" fmla="*/ 39216 h 188914"/>
                    <a:gd name="connsiteX5" fmla="*/ 377825 w 377825"/>
                    <a:gd name="connsiteY5" fmla="*/ 188914 h 188914"/>
                    <a:gd name="connsiteX6" fmla="*/ 319881 w 377825"/>
                    <a:gd name="connsiteY6" fmla="*/ 188120 h 188914"/>
                    <a:gd name="connsiteX7" fmla="*/ 0 w 377825"/>
                    <a:gd name="connsiteY7" fmla="*/ 188914 h 188914"/>
                    <a:gd name="connsiteX8" fmla="*/ 0 w 377825"/>
                    <a:gd name="connsiteY8" fmla="*/ 39216 h 188914"/>
                    <a:gd name="connsiteX0" fmla="*/ 0 w 381805"/>
                    <a:gd name="connsiteY0" fmla="*/ 39216 h 188914"/>
                    <a:gd name="connsiteX1" fmla="*/ 315119 w 381805"/>
                    <a:gd name="connsiteY1" fmla="*/ 35720 h 188914"/>
                    <a:gd name="connsiteX2" fmla="*/ 315120 w 381805"/>
                    <a:gd name="connsiteY2" fmla="*/ 0 h 188914"/>
                    <a:gd name="connsiteX3" fmla="*/ 381794 w 381805"/>
                    <a:gd name="connsiteY3" fmla="*/ 2 h 188914"/>
                    <a:gd name="connsiteX4" fmla="*/ 377825 w 381805"/>
                    <a:gd name="connsiteY4" fmla="*/ 39216 h 188914"/>
                    <a:gd name="connsiteX5" fmla="*/ 377825 w 381805"/>
                    <a:gd name="connsiteY5" fmla="*/ 188914 h 188914"/>
                    <a:gd name="connsiteX6" fmla="*/ 319881 w 381805"/>
                    <a:gd name="connsiteY6" fmla="*/ 188120 h 188914"/>
                    <a:gd name="connsiteX7" fmla="*/ 0 w 381805"/>
                    <a:gd name="connsiteY7" fmla="*/ 188914 h 188914"/>
                    <a:gd name="connsiteX8" fmla="*/ 0 w 381805"/>
                    <a:gd name="connsiteY8" fmla="*/ 39216 h 188914"/>
                    <a:gd name="connsiteX0" fmla="*/ 0 w 377825"/>
                    <a:gd name="connsiteY0" fmla="*/ 41595 h 191293"/>
                    <a:gd name="connsiteX1" fmla="*/ 315119 w 377825"/>
                    <a:gd name="connsiteY1" fmla="*/ 38099 h 191293"/>
                    <a:gd name="connsiteX2" fmla="*/ 315120 w 377825"/>
                    <a:gd name="connsiteY2" fmla="*/ 2379 h 191293"/>
                    <a:gd name="connsiteX3" fmla="*/ 377032 w 377825"/>
                    <a:gd name="connsiteY3" fmla="*/ 0 h 191293"/>
                    <a:gd name="connsiteX4" fmla="*/ 377825 w 377825"/>
                    <a:gd name="connsiteY4" fmla="*/ 41595 h 191293"/>
                    <a:gd name="connsiteX5" fmla="*/ 377825 w 377825"/>
                    <a:gd name="connsiteY5" fmla="*/ 191293 h 191293"/>
                    <a:gd name="connsiteX6" fmla="*/ 319881 w 377825"/>
                    <a:gd name="connsiteY6" fmla="*/ 190499 h 191293"/>
                    <a:gd name="connsiteX7" fmla="*/ 0 w 377825"/>
                    <a:gd name="connsiteY7" fmla="*/ 191293 h 191293"/>
                    <a:gd name="connsiteX8" fmla="*/ 0 w 377825"/>
                    <a:gd name="connsiteY8" fmla="*/ 41595 h 191293"/>
                    <a:gd name="connsiteX0" fmla="*/ 0 w 377825"/>
                    <a:gd name="connsiteY0" fmla="*/ 39216 h 188914"/>
                    <a:gd name="connsiteX1" fmla="*/ 315119 w 377825"/>
                    <a:gd name="connsiteY1" fmla="*/ 35720 h 188914"/>
                    <a:gd name="connsiteX2" fmla="*/ 315120 w 377825"/>
                    <a:gd name="connsiteY2" fmla="*/ 0 h 188914"/>
                    <a:gd name="connsiteX3" fmla="*/ 374650 w 377825"/>
                    <a:gd name="connsiteY3" fmla="*/ 2383 h 188914"/>
                    <a:gd name="connsiteX4" fmla="*/ 377825 w 377825"/>
                    <a:gd name="connsiteY4" fmla="*/ 39216 h 188914"/>
                    <a:gd name="connsiteX5" fmla="*/ 377825 w 377825"/>
                    <a:gd name="connsiteY5" fmla="*/ 188914 h 188914"/>
                    <a:gd name="connsiteX6" fmla="*/ 319881 w 377825"/>
                    <a:gd name="connsiteY6" fmla="*/ 188120 h 188914"/>
                    <a:gd name="connsiteX7" fmla="*/ 0 w 377825"/>
                    <a:gd name="connsiteY7" fmla="*/ 188914 h 188914"/>
                    <a:gd name="connsiteX8" fmla="*/ 0 w 377825"/>
                    <a:gd name="connsiteY8" fmla="*/ 39216 h 188914"/>
                    <a:gd name="connsiteX0" fmla="*/ 0 w 381804"/>
                    <a:gd name="connsiteY0" fmla="*/ 39216 h 188914"/>
                    <a:gd name="connsiteX1" fmla="*/ 315119 w 381804"/>
                    <a:gd name="connsiteY1" fmla="*/ 35720 h 188914"/>
                    <a:gd name="connsiteX2" fmla="*/ 315120 w 381804"/>
                    <a:gd name="connsiteY2" fmla="*/ 0 h 188914"/>
                    <a:gd name="connsiteX3" fmla="*/ 381793 w 381804"/>
                    <a:gd name="connsiteY3" fmla="*/ 2 h 188914"/>
                    <a:gd name="connsiteX4" fmla="*/ 377825 w 381804"/>
                    <a:gd name="connsiteY4" fmla="*/ 39216 h 188914"/>
                    <a:gd name="connsiteX5" fmla="*/ 377825 w 381804"/>
                    <a:gd name="connsiteY5" fmla="*/ 188914 h 188914"/>
                    <a:gd name="connsiteX6" fmla="*/ 319881 w 381804"/>
                    <a:gd name="connsiteY6" fmla="*/ 188120 h 188914"/>
                    <a:gd name="connsiteX7" fmla="*/ 0 w 381804"/>
                    <a:gd name="connsiteY7" fmla="*/ 188914 h 188914"/>
                    <a:gd name="connsiteX8" fmla="*/ 0 w 381804"/>
                    <a:gd name="connsiteY8" fmla="*/ 39216 h 188914"/>
                    <a:gd name="connsiteX0" fmla="*/ 0 w 377825"/>
                    <a:gd name="connsiteY0" fmla="*/ 39216 h 188914"/>
                    <a:gd name="connsiteX1" fmla="*/ 315119 w 377825"/>
                    <a:gd name="connsiteY1" fmla="*/ 35720 h 188914"/>
                    <a:gd name="connsiteX2" fmla="*/ 315120 w 377825"/>
                    <a:gd name="connsiteY2" fmla="*/ 0 h 188914"/>
                    <a:gd name="connsiteX3" fmla="*/ 369887 w 377825"/>
                    <a:gd name="connsiteY3" fmla="*/ 2384 h 188914"/>
                    <a:gd name="connsiteX4" fmla="*/ 377825 w 377825"/>
                    <a:gd name="connsiteY4" fmla="*/ 39216 h 188914"/>
                    <a:gd name="connsiteX5" fmla="*/ 377825 w 377825"/>
                    <a:gd name="connsiteY5" fmla="*/ 188914 h 188914"/>
                    <a:gd name="connsiteX6" fmla="*/ 319881 w 377825"/>
                    <a:gd name="connsiteY6" fmla="*/ 188120 h 188914"/>
                    <a:gd name="connsiteX7" fmla="*/ 0 w 377825"/>
                    <a:gd name="connsiteY7" fmla="*/ 188914 h 188914"/>
                    <a:gd name="connsiteX8" fmla="*/ 0 w 377825"/>
                    <a:gd name="connsiteY8" fmla="*/ 39216 h 188914"/>
                    <a:gd name="connsiteX0" fmla="*/ 0 w 377825"/>
                    <a:gd name="connsiteY0" fmla="*/ 39216 h 188914"/>
                    <a:gd name="connsiteX1" fmla="*/ 315119 w 377825"/>
                    <a:gd name="connsiteY1" fmla="*/ 35720 h 188914"/>
                    <a:gd name="connsiteX2" fmla="*/ 315120 w 377825"/>
                    <a:gd name="connsiteY2" fmla="*/ 0 h 188914"/>
                    <a:gd name="connsiteX3" fmla="*/ 377031 w 377825"/>
                    <a:gd name="connsiteY3" fmla="*/ 2384 h 188914"/>
                    <a:gd name="connsiteX4" fmla="*/ 377825 w 377825"/>
                    <a:gd name="connsiteY4" fmla="*/ 39216 h 188914"/>
                    <a:gd name="connsiteX5" fmla="*/ 377825 w 377825"/>
                    <a:gd name="connsiteY5" fmla="*/ 188914 h 188914"/>
                    <a:gd name="connsiteX6" fmla="*/ 319881 w 377825"/>
                    <a:gd name="connsiteY6" fmla="*/ 188120 h 188914"/>
                    <a:gd name="connsiteX7" fmla="*/ 0 w 377825"/>
                    <a:gd name="connsiteY7" fmla="*/ 188914 h 188914"/>
                    <a:gd name="connsiteX8" fmla="*/ 0 w 377825"/>
                    <a:gd name="connsiteY8" fmla="*/ 39216 h 188914"/>
                    <a:gd name="connsiteX0" fmla="*/ 0 w 377825"/>
                    <a:gd name="connsiteY0" fmla="*/ 39216 h 188914"/>
                    <a:gd name="connsiteX1" fmla="*/ 315119 w 377825"/>
                    <a:gd name="connsiteY1" fmla="*/ 35720 h 188914"/>
                    <a:gd name="connsiteX2" fmla="*/ 315120 w 377825"/>
                    <a:gd name="connsiteY2" fmla="*/ 0 h 188914"/>
                    <a:gd name="connsiteX3" fmla="*/ 377031 w 377825"/>
                    <a:gd name="connsiteY3" fmla="*/ 2384 h 188914"/>
                    <a:gd name="connsiteX4" fmla="*/ 377825 w 377825"/>
                    <a:gd name="connsiteY4" fmla="*/ 39216 h 188914"/>
                    <a:gd name="connsiteX5" fmla="*/ 377825 w 377825"/>
                    <a:gd name="connsiteY5" fmla="*/ 188914 h 188914"/>
                    <a:gd name="connsiteX6" fmla="*/ 341313 w 377825"/>
                    <a:gd name="connsiteY6" fmla="*/ 185739 h 188914"/>
                    <a:gd name="connsiteX7" fmla="*/ 319881 w 377825"/>
                    <a:gd name="connsiteY7" fmla="*/ 188120 h 188914"/>
                    <a:gd name="connsiteX8" fmla="*/ 0 w 377825"/>
                    <a:gd name="connsiteY8" fmla="*/ 188914 h 188914"/>
                    <a:gd name="connsiteX9" fmla="*/ 0 w 377825"/>
                    <a:gd name="connsiteY9" fmla="*/ 39216 h 188914"/>
                    <a:gd name="connsiteX0" fmla="*/ 0 w 377825"/>
                    <a:gd name="connsiteY0" fmla="*/ 39216 h 214314"/>
                    <a:gd name="connsiteX1" fmla="*/ 315119 w 377825"/>
                    <a:gd name="connsiteY1" fmla="*/ 35720 h 214314"/>
                    <a:gd name="connsiteX2" fmla="*/ 315120 w 377825"/>
                    <a:gd name="connsiteY2" fmla="*/ 0 h 214314"/>
                    <a:gd name="connsiteX3" fmla="*/ 377031 w 377825"/>
                    <a:gd name="connsiteY3" fmla="*/ 2384 h 214314"/>
                    <a:gd name="connsiteX4" fmla="*/ 377825 w 377825"/>
                    <a:gd name="connsiteY4" fmla="*/ 39216 h 214314"/>
                    <a:gd name="connsiteX5" fmla="*/ 377825 w 377825"/>
                    <a:gd name="connsiteY5" fmla="*/ 188914 h 214314"/>
                    <a:gd name="connsiteX6" fmla="*/ 317500 w 377825"/>
                    <a:gd name="connsiteY6" fmla="*/ 214314 h 214314"/>
                    <a:gd name="connsiteX7" fmla="*/ 319881 w 377825"/>
                    <a:gd name="connsiteY7" fmla="*/ 188120 h 214314"/>
                    <a:gd name="connsiteX8" fmla="*/ 0 w 377825"/>
                    <a:gd name="connsiteY8" fmla="*/ 188914 h 214314"/>
                    <a:gd name="connsiteX9" fmla="*/ 0 w 377825"/>
                    <a:gd name="connsiteY9" fmla="*/ 39216 h 214314"/>
                    <a:gd name="connsiteX0" fmla="*/ 0 w 377825"/>
                    <a:gd name="connsiteY0" fmla="*/ 39216 h 230983"/>
                    <a:gd name="connsiteX1" fmla="*/ 315119 w 377825"/>
                    <a:gd name="connsiteY1" fmla="*/ 35720 h 230983"/>
                    <a:gd name="connsiteX2" fmla="*/ 315120 w 377825"/>
                    <a:gd name="connsiteY2" fmla="*/ 0 h 230983"/>
                    <a:gd name="connsiteX3" fmla="*/ 377031 w 377825"/>
                    <a:gd name="connsiteY3" fmla="*/ 2384 h 230983"/>
                    <a:gd name="connsiteX4" fmla="*/ 377825 w 377825"/>
                    <a:gd name="connsiteY4" fmla="*/ 39216 h 230983"/>
                    <a:gd name="connsiteX5" fmla="*/ 377825 w 377825"/>
                    <a:gd name="connsiteY5" fmla="*/ 188914 h 230983"/>
                    <a:gd name="connsiteX6" fmla="*/ 319881 w 377825"/>
                    <a:gd name="connsiteY6" fmla="*/ 230983 h 230983"/>
                    <a:gd name="connsiteX7" fmla="*/ 319881 w 377825"/>
                    <a:gd name="connsiteY7" fmla="*/ 188120 h 230983"/>
                    <a:gd name="connsiteX8" fmla="*/ 0 w 377825"/>
                    <a:gd name="connsiteY8" fmla="*/ 188914 h 230983"/>
                    <a:gd name="connsiteX9" fmla="*/ 0 w 377825"/>
                    <a:gd name="connsiteY9" fmla="*/ 39216 h 230983"/>
                    <a:gd name="connsiteX0" fmla="*/ 0 w 377825"/>
                    <a:gd name="connsiteY0" fmla="*/ 39216 h 230983"/>
                    <a:gd name="connsiteX1" fmla="*/ 315119 w 377825"/>
                    <a:gd name="connsiteY1" fmla="*/ 35720 h 230983"/>
                    <a:gd name="connsiteX2" fmla="*/ 315120 w 377825"/>
                    <a:gd name="connsiteY2" fmla="*/ 0 h 230983"/>
                    <a:gd name="connsiteX3" fmla="*/ 377031 w 377825"/>
                    <a:gd name="connsiteY3" fmla="*/ 2384 h 230983"/>
                    <a:gd name="connsiteX4" fmla="*/ 377825 w 377825"/>
                    <a:gd name="connsiteY4" fmla="*/ 39216 h 230983"/>
                    <a:gd name="connsiteX5" fmla="*/ 377825 w 377825"/>
                    <a:gd name="connsiteY5" fmla="*/ 188914 h 230983"/>
                    <a:gd name="connsiteX6" fmla="*/ 350838 w 377825"/>
                    <a:gd name="connsiteY6" fmla="*/ 211932 h 230983"/>
                    <a:gd name="connsiteX7" fmla="*/ 319881 w 377825"/>
                    <a:gd name="connsiteY7" fmla="*/ 230983 h 230983"/>
                    <a:gd name="connsiteX8" fmla="*/ 319881 w 377825"/>
                    <a:gd name="connsiteY8" fmla="*/ 188120 h 230983"/>
                    <a:gd name="connsiteX9" fmla="*/ 0 w 377825"/>
                    <a:gd name="connsiteY9" fmla="*/ 188914 h 230983"/>
                    <a:gd name="connsiteX10" fmla="*/ 0 w 377825"/>
                    <a:gd name="connsiteY10" fmla="*/ 39216 h 230983"/>
                    <a:gd name="connsiteX0" fmla="*/ 0 w 379413"/>
                    <a:gd name="connsiteY0" fmla="*/ 39216 h 230983"/>
                    <a:gd name="connsiteX1" fmla="*/ 315119 w 379413"/>
                    <a:gd name="connsiteY1" fmla="*/ 35720 h 230983"/>
                    <a:gd name="connsiteX2" fmla="*/ 315120 w 379413"/>
                    <a:gd name="connsiteY2" fmla="*/ 0 h 230983"/>
                    <a:gd name="connsiteX3" fmla="*/ 377031 w 379413"/>
                    <a:gd name="connsiteY3" fmla="*/ 2384 h 230983"/>
                    <a:gd name="connsiteX4" fmla="*/ 377825 w 379413"/>
                    <a:gd name="connsiteY4" fmla="*/ 39216 h 230983"/>
                    <a:gd name="connsiteX5" fmla="*/ 377825 w 379413"/>
                    <a:gd name="connsiteY5" fmla="*/ 188914 h 230983"/>
                    <a:gd name="connsiteX6" fmla="*/ 379413 w 379413"/>
                    <a:gd name="connsiteY6" fmla="*/ 228601 h 230983"/>
                    <a:gd name="connsiteX7" fmla="*/ 319881 w 379413"/>
                    <a:gd name="connsiteY7" fmla="*/ 230983 h 230983"/>
                    <a:gd name="connsiteX8" fmla="*/ 319881 w 379413"/>
                    <a:gd name="connsiteY8" fmla="*/ 188120 h 230983"/>
                    <a:gd name="connsiteX9" fmla="*/ 0 w 379413"/>
                    <a:gd name="connsiteY9" fmla="*/ 188914 h 230983"/>
                    <a:gd name="connsiteX10" fmla="*/ 0 w 379413"/>
                    <a:gd name="connsiteY10" fmla="*/ 39216 h 230983"/>
                    <a:gd name="connsiteX0" fmla="*/ 0 w 379413"/>
                    <a:gd name="connsiteY0" fmla="*/ 41595 h 233362"/>
                    <a:gd name="connsiteX1" fmla="*/ 315119 w 379413"/>
                    <a:gd name="connsiteY1" fmla="*/ 38099 h 233362"/>
                    <a:gd name="connsiteX2" fmla="*/ 315120 w 379413"/>
                    <a:gd name="connsiteY2" fmla="*/ 2379 h 233362"/>
                    <a:gd name="connsiteX3" fmla="*/ 374650 w 379413"/>
                    <a:gd name="connsiteY3" fmla="*/ 0 h 233362"/>
                    <a:gd name="connsiteX4" fmla="*/ 377825 w 379413"/>
                    <a:gd name="connsiteY4" fmla="*/ 41595 h 233362"/>
                    <a:gd name="connsiteX5" fmla="*/ 377825 w 379413"/>
                    <a:gd name="connsiteY5" fmla="*/ 191293 h 233362"/>
                    <a:gd name="connsiteX6" fmla="*/ 379413 w 379413"/>
                    <a:gd name="connsiteY6" fmla="*/ 230980 h 233362"/>
                    <a:gd name="connsiteX7" fmla="*/ 319881 w 379413"/>
                    <a:gd name="connsiteY7" fmla="*/ 233362 h 233362"/>
                    <a:gd name="connsiteX8" fmla="*/ 319881 w 379413"/>
                    <a:gd name="connsiteY8" fmla="*/ 190499 h 233362"/>
                    <a:gd name="connsiteX9" fmla="*/ 0 w 379413"/>
                    <a:gd name="connsiteY9" fmla="*/ 191293 h 233362"/>
                    <a:gd name="connsiteX10" fmla="*/ 0 w 379413"/>
                    <a:gd name="connsiteY10" fmla="*/ 41595 h 233362"/>
                    <a:gd name="connsiteX0" fmla="*/ 0 w 379413"/>
                    <a:gd name="connsiteY0" fmla="*/ 39216 h 230983"/>
                    <a:gd name="connsiteX1" fmla="*/ 315119 w 379413"/>
                    <a:gd name="connsiteY1" fmla="*/ 35720 h 230983"/>
                    <a:gd name="connsiteX2" fmla="*/ 315120 w 379413"/>
                    <a:gd name="connsiteY2" fmla="*/ 0 h 230983"/>
                    <a:gd name="connsiteX3" fmla="*/ 377032 w 379413"/>
                    <a:gd name="connsiteY3" fmla="*/ 2384 h 230983"/>
                    <a:gd name="connsiteX4" fmla="*/ 377825 w 379413"/>
                    <a:gd name="connsiteY4" fmla="*/ 39216 h 230983"/>
                    <a:gd name="connsiteX5" fmla="*/ 377825 w 379413"/>
                    <a:gd name="connsiteY5" fmla="*/ 188914 h 230983"/>
                    <a:gd name="connsiteX6" fmla="*/ 379413 w 379413"/>
                    <a:gd name="connsiteY6" fmla="*/ 228601 h 230983"/>
                    <a:gd name="connsiteX7" fmla="*/ 319881 w 379413"/>
                    <a:gd name="connsiteY7" fmla="*/ 230983 h 230983"/>
                    <a:gd name="connsiteX8" fmla="*/ 319881 w 379413"/>
                    <a:gd name="connsiteY8" fmla="*/ 188120 h 230983"/>
                    <a:gd name="connsiteX9" fmla="*/ 0 w 379413"/>
                    <a:gd name="connsiteY9" fmla="*/ 188914 h 230983"/>
                    <a:gd name="connsiteX10" fmla="*/ 0 w 379413"/>
                    <a:gd name="connsiteY10" fmla="*/ 39216 h 230983"/>
                    <a:gd name="connsiteX0" fmla="*/ 0 w 379413"/>
                    <a:gd name="connsiteY0" fmla="*/ 43976 h 235743"/>
                    <a:gd name="connsiteX1" fmla="*/ 315119 w 379413"/>
                    <a:gd name="connsiteY1" fmla="*/ 40480 h 235743"/>
                    <a:gd name="connsiteX2" fmla="*/ 315120 w 379413"/>
                    <a:gd name="connsiteY2" fmla="*/ 4760 h 235743"/>
                    <a:gd name="connsiteX3" fmla="*/ 377032 w 379413"/>
                    <a:gd name="connsiteY3" fmla="*/ 0 h 235743"/>
                    <a:gd name="connsiteX4" fmla="*/ 377825 w 379413"/>
                    <a:gd name="connsiteY4" fmla="*/ 43976 h 235743"/>
                    <a:gd name="connsiteX5" fmla="*/ 377825 w 379413"/>
                    <a:gd name="connsiteY5" fmla="*/ 193674 h 235743"/>
                    <a:gd name="connsiteX6" fmla="*/ 379413 w 379413"/>
                    <a:gd name="connsiteY6" fmla="*/ 233361 h 235743"/>
                    <a:gd name="connsiteX7" fmla="*/ 319881 w 379413"/>
                    <a:gd name="connsiteY7" fmla="*/ 235743 h 235743"/>
                    <a:gd name="connsiteX8" fmla="*/ 319881 w 379413"/>
                    <a:gd name="connsiteY8" fmla="*/ 192880 h 235743"/>
                    <a:gd name="connsiteX9" fmla="*/ 0 w 379413"/>
                    <a:gd name="connsiteY9" fmla="*/ 193674 h 235743"/>
                    <a:gd name="connsiteX10" fmla="*/ 0 w 379413"/>
                    <a:gd name="connsiteY10" fmla="*/ 43976 h 235743"/>
                    <a:gd name="connsiteX0" fmla="*/ 0 w 379413"/>
                    <a:gd name="connsiteY0" fmla="*/ 39509 h 231276"/>
                    <a:gd name="connsiteX1" fmla="*/ 315119 w 379413"/>
                    <a:gd name="connsiteY1" fmla="*/ 36013 h 231276"/>
                    <a:gd name="connsiteX2" fmla="*/ 315120 w 379413"/>
                    <a:gd name="connsiteY2" fmla="*/ 293 h 231276"/>
                    <a:gd name="connsiteX3" fmla="*/ 377032 w 379413"/>
                    <a:gd name="connsiteY3" fmla="*/ 0 h 231276"/>
                    <a:gd name="connsiteX4" fmla="*/ 377825 w 379413"/>
                    <a:gd name="connsiteY4" fmla="*/ 39509 h 231276"/>
                    <a:gd name="connsiteX5" fmla="*/ 377825 w 379413"/>
                    <a:gd name="connsiteY5" fmla="*/ 189207 h 231276"/>
                    <a:gd name="connsiteX6" fmla="*/ 379413 w 379413"/>
                    <a:gd name="connsiteY6" fmla="*/ 228894 h 231276"/>
                    <a:gd name="connsiteX7" fmla="*/ 319881 w 379413"/>
                    <a:gd name="connsiteY7" fmla="*/ 231276 h 231276"/>
                    <a:gd name="connsiteX8" fmla="*/ 319881 w 379413"/>
                    <a:gd name="connsiteY8" fmla="*/ 188413 h 231276"/>
                    <a:gd name="connsiteX9" fmla="*/ 0 w 379413"/>
                    <a:gd name="connsiteY9" fmla="*/ 189207 h 231276"/>
                    <a:gd name="connsiteX10" fmla="*/ 0 w 379413"/>
                    <a:gd name="connsiteY10" fmla="*/ 39509 h 231276"/>
                    <a:gd name="connsiteX0" fmla="*/ 0 w 377909"/>
                    <a:gd name="connsiteY0" fmla="*/ 39509 h 231276"/>
                    <a:gd name="connsiteX1" fmla="*/ 315119 w 377909"/>
                    <a:gd name="connsiteY1" fmla="*/ 36013 h 231276"/>
                    <a:gd name="connsiteX2" fmla="*/ 315120 w 377909"/>
                    <a:gd name="connsiteY2" fmla="*/ 293 h 231276"/>
                    <a:gd name="connsiteX3" fmla="*/ 377032 w 377909"/>
                    <a:gd name="connsiteY3" fmla="*/ 0 h 231276"/>
                    <a:gd name="connsiteX4" fmla="*/ 377825 w 377909"/>
                    <a:gd name="connsiteY4" fmla="*/ 39509 h 231276"/>
                    <a:gd name="connsiteX5" fmla="*/ 377825 w 377909"/>
                    <a:gd name="connsiteY5" fmla="*/ 189207 h 231276"/>
                    <a:gd name="connsiteX6" fmla="*/ 376733 w 377909"/>
                    <a:gd name="connsiteY6" fmla="*/ 229787 h 231276"/>
                    <a:gd name="connsiteX7" fmla="*/ 319881 w 377909"/>
                    <a:gd name="connsiteY7" fmla="*/ 231276 h 231276"/>
                    <a:gd name="connsiteX8" fmla="*/ 319881 w 377909"/>
                    <a:gd name="connsiteY8" fmla="*/ 188413 h 231276"/>
                    <a:gd name="connsiteX9" fmla="*/ 0 w 377909"/>
                    <a:gd name="connsiteY9" fmla="*/ 189207 h 231276"/>
                    <a:gd name="connsiteX10" fmla="*/ 0 w 377909"/>
                    <a:gd name="connsiteY10" fmla="*/ 39509 h 231276"/>
                    <a:gd name="connsiteX0" fmla="*/ 0 w 378520"/>
                    <a:gd name="connsiteY0" fmla="*/ 39509 h 231276"/>
                    <a:gd name="connsiteX1" fmla="*/ 315119 w 378520"/>
                    <a:gd name="connsiteY1" fmla="*/ 36013 h 231276"/>
                    <a:gd name="connsiteX2" fmla="*/ 315120 w 378520"/>
                    <a:gd name="connsiteY2" fmla="*/ 293 h 231276"/>
                    <a:gd name="connsiteX3" fmla="*/ 377032 w 378520"/>
                    <a:gd name="connsiteY3" fmla="*/ 0 h 231276"/>
                    <a:gd name="connsiteX4" fmla="*/ 377825 w 378520"/>
                    <a:gd name="connsiteY4" fmla="*/ 39509 h 231276"/>
                    <a:gd name="connsiteX5" fmla="*/ 377825 w 378520"/>
                    <a:gd name="connsiteY5" fmla="*/ 189207 h 231276"/>
                    <a:gd name="connsiteX6" fmla="*/ 378520 w 378520"/>
                    <a:gd name="connsiteY6" fmla="*/ 229787 h 231276"/>
                    <a:gd name="connsiteX7" fmla="*/ 319881 w 378520"/>
                    <a:gd name="connsiteY7" fmla="*/ 231276 h 231276"/>
                    <a:gd name="connsiteX8" fmla="*/ 319881 w 378520"/>
                    <a:gd name="connsiteY8" fmla="*/ 188413 h 231276"/>
                    <a:gd name="connsiteX9" fmla="*/ 0 w 378520"/>
                    <a:gd name="connsiteY9" fmla="*/ 189207 h 231276"/>
                    <a:gd name="connsiteX10" fmla="*/ 0 w 378520"/>
                    <a:gd name="connsiteY10" fmla="*/ 39509 h 231276"/>
                    <a:gd name="connsiteX0" fmla="*/ 0 w 378520"/>
                    <a:gd name="connsiteY0" fmla="*/ 39509 h 229787"/>
                    <a:gd name="connsiteX1" fmla="*/ 315119 w 378520"/>
                    <a:gd name="connsiteY1" fmla="*/ 36013 h 229787"/>
                    <a:gd name="connsiteX2" fmla="*/ 315120 w 378520"/>
                    <a:gd name="connsiteY2" fmla="*/ 293 h 229787"/>
                    <a:gd name="connsiteX3" fmla="*/ 377032 w 378520"/>
                    <a:gd name="connsiteY3" fmla="*/ 0 h 229787"/>
                    <a:gd name="connsiteX4" fmla="*/ 377825 w 378520"/>
                    <a:gd name="connsiteY4" fmla="*/ 39509 h 229787"/>
                    <a:gd name="connsiteX5" fmla="*/ 377825 w 378520"/>
                    <a:gd name="connsiteY5" fmla="*/ 189207 h 229787"/>
                    <a:gd name="connsiteX6" fmla="*/ 378520 w 378520"/>
                    <a:gd name="connsiteY6" fmla="*/ 229787 h 229787"/>
                    <a:gd name="connsiteX7" fmla="*/ 320774 w 378520"/>
                    <a:gd name="connsiteY7" fmla="*/ 222342 h 229787"/>
                    <a:gd name="connsiteX8" fmla="*/ 319881 w 378520"/>
                    <a:gd name="connsiteY8" fmla="*/ 188413 h 229787"/>
                    <a:gd name="connsiteX9" fmla="*/ 0 w 378520"/>
                    <a:gd name="connsiteY9" fmla="*/ 189207 h 229787"/>
                    <a:gd name="connsiteX10" fmla="*/ 0 w 378520"/>
                    <a:gd name="connsiteY10" fmla="*/ 39509 h 229787"/>
                    <a:gd name="connsiteX0" fmla="*/ 0 w 377957"/>
                    <a:gd name="connsiteY0" fmla="*/ 39509 h 223533"/>
                    <a:gd name="connsiteX1" fmla="*/ 315119 w 377957"/>
                    <a:gd name="connsiteY1" fmla="*/ 36013 h 223533"/>
                    <a:gd name="connsiteX2" fmla="*/ 315120 w 377957"/>
                    <a:gd name="connsiteY2" fmla="*/ 293 h 223533"/>
                    <a:gd name="connsiteX3" fmla="*/ 377032 w 377957"/>
                    <a:gd name="connsiteY3" fmla="*/ 0 h 223533"/>
                    <a:gd name="connsiteX4" fmla="*/ 377825 w 377957"/>
                    <a:gd name="connsiteY4" fmla="*/ 39509 h 223533"/>
                    <a:gd name="connsiteX5" fmla="*/ 377825 w 377957"/>
                    <a:gd name="connsiteY5" fmla="*/ 189207 h 223533"/>
                    <a:gd name="connsiteX6" fmla="*/ 377627 w 377957"/>
                    <a:gd name="connsiteY6" fmla="*/ 223533 h 223533"/>
                    <a:gd name="connsiteX7" fmla="*/ 320774 w 377957"/>
                    <a:gd name="connsiteY7" fmla="*/ 222342 h 223533"/>
                    <a:gd name="connsiteX8" fmla="*/ 319881 w 377957"/>
                    <a:gd name="connsiteY8" fmla="*/ 188413 h 223533"/>
                    <a:gd name="connsiteX9" fmla="*/ 0 w 377957"/>
                    <a:gd name="connsiteY9" fmla="*/ 189207 h 223533"/>
                    <a:gd name="connsiteX10" fmla="*/ 0 w 377957"/>
                    <a:gd name="connsiteY10" fmla="*/ 39509 h 22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957" h="223533">
                      <a:moveTo>
                        <a:pt x="0" y="39509"/>
                      </a:moveTo>
                      <a:lnTo>
                        <a:pt x="315119" y="36013"/>
                      </a:lnTo>
                      <a:cubicBezTo>
                        <a:pt x="315119" y="24106"/>
                        <a:pt x="315120" y="12200"/>
                        <a:pt x="315120" y="293"/>
                      </a:cubicBezTo>
                      <a:lnTo>
                        <a:pt x="377032" y="0"/>
                      </a:lnTo>
                      <a:cubicBezTo>
                        <a:pt x="377297" y="13071"/>
                        <a:pt x="377560" y="26438"/>
                        <a:pt x="377825" y="39509"/>
                      </a:cubicBezTo>
                      <a:lnTo>
                        <a:pt x="377825" y="189207"/>
                      </a:lnTo>
                      <a:cubicBezTo>
                        <a:pt x="378354" y="202436"/>
                        <a:pt x="377098" y="210304"/>
                        <a:pt x="377627" y="223533"/>
                      </a:cubicBezTo>
                      <a:lnTo>
                        <a:pt x="320774" y="222342"/>
                      </a:lnTo>
                      <a:cubicBezTo>
                        <a:pt x="320476" y="211032"/>
                        <a:pt x="320179" y="199723"/>
                        <a:pt x="319881" y="188413"/>
                      </a:cubicBezTo>
                      <a:lnTo>
                        <a:pt x="0" y="189207"/>
                      </a:lnTo>
                      <a:lnTo>
                        <a:pt x="0" y="39509"/>
                      </a:lnTo>
                      <a:close/>
                    </a:path>
                  </a:pathLst>
                </a:custGeom>
                <a:gradFill flip="none" rotWithShape="1">
                  <a:gsLst>
                    <a:gs pos="0">
                      <a:schemeClr val="accent5"/>
                    </a:gs>
                    <a:gs pos="100000">
                      <a:schemeClr val="accent5"/>
                    </a:gs>
                    <a:gs pos="50000">
                      <a:srgbClr val="1190D5"/>
                    </a:gs>
                  </a:gsLst>
                  <a:lin ang="16200000" scaled="0"/>
                  <a:tileRect/>
                </a:gra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000" dirty="0">
                    <a:solidFill>
                      <a:srgbClr val="FFFFFF"/>
                    </a:solidFill>
                    <a:latin typeface="微软雅黑" panose="020B0503020204020204" pitchFamily="34" charset="-122"/>
                    <a:ea typeface="微软雅黑" panose="020B0503020204020204" pitchFamily="34" charset="-122"/>
                  </a:endParaRPr>
                </a:p>
              </p:txBody>
            </p:sp>
            <p:cxnSp>
              <p:nvCxnSpPr>
                <p:cNvPr id="56" name="Straight Arrow Connector 55"/>
                <p:cNvCxnSpPr/>
                <p:nvPr/>
              </p:nvCxnSpPr>
              <p:spPr>
                <a:xfrm flipH="1">
                  <a:off x="3725130" y="2483176"/>
                  <a:ext cx="275037" cy="0"/>
                </a:xfrm>
                <a:prstGeom prst="straightConnector1">
                  <a:avLst/>
                </a:prstGeom>
                <a:ln w="41275">
                  <a:solidFill>
                    <a:srgbClr val="05649A"/>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a:off x="3759765" y="2593914"/>
                  <a:ext cx="277073" cy="0"/>
                </a:xfrm>
                <a:prstGeom prst="straightConnector1">
                  <a:avLst/>
                </a:prstGeom>
                <a:ln w="41275">
                  <a:solidFill>
                    <a:srgbClr val="0088BD"/>
                  </a:solidFill>
                  <a:headEnd type="triangle" w="sm" len="sm"/>
                  <a:tailEnd type="none" w="sm" len="sm"/>
                </a:ln>
              </p:spPr>
              <p:style>
                <a:lnRef idx="1">
                  <a:schemeClr val="accent1"/>
                </a:lnRef>
                <a:fillRef idx="0">
                  <a:schemeClr val="accent1"/>
                </a:fillRef>
                <a:effectRef idx="0">
                  <a:schemeClr val="accent1"/>
                </a:effectRef>
                <a:fontRef idx="minor">
                  <a:schemeClr val="tx1"/>
                </a:fontRef>
              </p:style>
            </p:cxnSp>
          </p:grpSp>
        </p:grpSp>
        <p:grpSp>
          <p:nvGrpSpPr>
            <p:cNvPr id="6" name="Group 11"/>
            <p:cNvGrpSpPr/>
            <p:nvPr/>
          </p:nvGrpSpPr>
          <p:grpSpPr>
            <a:xfrm>
              <a:off x="658513" y="2815361"/>
              <a:ext cx="1091260" cy="757639"/>
              <a:chOff x="517408" y="3572140"/>
              <a:chExt cx="1091260" cy="757639"/>
            </a:xfrm>
          </p:grpSpPr>
          <p:sp>
            <p:nvSpPr>
              <p:cNvPr id="51" name="Rectangle 11"/>
              <p:cNvSpPr>
                <a:spLocks noChangeArrowheads="1"/>
              </p:cNvSpPr>
              <p:nvPr/>
            </p:nvSpPr>
            <p:spPr bwMode="auto">
              <a:xfrm>
                <a:off x="517408" y="3572140"/>
                <a:ext cx="1091260" cy="342900"/>
              </a:xfrm>
              <a:prstGeom prst="rect">
                <a:avLst/>
              </a:prstGeom>
              <a:noFill/>
              <a:ln w="9525">
                <a:noFill/>
                <a:miter lim="800000"/>
                <a:headEnd/>
                <a:tailEnd/>
              </a:ln>
            </p:spPr>
            <p:txBody>
              <a:bodyPr lIns="121904" tIns="60952" rIns="121904" bIns="60952" anchor="ctr"/>
              <a:lstStyle/>
              <a:p>
                <a:pPr algn="ctr" eaLnBrk="1" hangingPunct="1">
                  <a:lnSpc>
                    <a:spcPct val="90000"/>
                  </a:lnSpc>
                  <a:spcBef>
                    <a:spcPct val="20000"/>
                  </a:spcBef>
                  <a:buClr>
                    <a:srgbClr val="F04E37"/>
                  </a:buClr>
                  <a:defRPr/>
                </a:pPr>
                <a:r>
                  <a:rPr lang="en-US" sz="1400" dirty="0">
                    <a:solidFill>
                      <a:srgbClr val="5F5F5F"/>
                    </a:solidFill>
                    <a:latin typeface="微软雅黑" panose="020B0503020204020204" pitchFamily="34" charset="-122"/>
                    <a:ea typeface="微软雅黑" panose="020B0503020204020204" pitchFamily="34" charset="-122"/>
                  </a:rPr>
                  <a:t>Continuous </a:t>
                </a:r>
                <a:br>
                  <a:rPr lang="en-US" sz="1400" dirty="0">
                    <a:solidFill>
                      <a:srgbClr val="5F5F5F"/>
                    </a:solidFill>
                    <a:latin typeface="微软雅黑" panose="020B0503020204020204" pitchFamily="34" charset="-122"/>
                    <a:ea typeface="微软雅黑" panose="020B0503020204020204" pitchFamily="34" charset="-122"/>
                  </a:rPr>
                </a:br>
                <a:r>
                  <a:rPr lang="en-US" sz="1400" dirty="0">
                    <a:solidFill>
                      <a:srgbClr val="5F5F5F"/>
                    </a:solidFill>
                    <a:latin typeface="微软雅黑" panose="020B0503020204020204" pitchFamily="34" charset="-122"/>
                    <a:ea typeface="微软雅黑" panose="020B0503020204020204" pitchFamily="34" charset="-122"/>
                  </a:rPr>
                  <a:t>data load</a:t>
                </a:r>
              </a:p>
            </p:txBody>
          </p:sp>
          <p:pic>
            <p:nvPicPr>
              <p:cNvPr id="52" name="Picture 3" descr="doug-slide4-2.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2080" y="3895473"/>
                <a:ext cx="905573" cy="434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7" name="Group 10"/>
            <p:cNvGrpSpPr/>
            <p:nvPr/>
          </p:nvGrpSpPr>
          <p:grpSpPr>
            <a:xfrm>
              <a:off x="4082114" y="2815361"/>
              <a:ext cx="1005840" cy="757639"/>
              <a:chOff x="4110165" y="3584929"/>
              <a:chExt cx="1005840" cy="757639"/>
            </a:xfrm>
          </p:grpSpPr>
          <p:sp>
            <p:nvSpPr>
              <p:cNvPr id="49" name="Rectangle 11"/>
              <p:cNvSpPr>
                <a:spLocks noChangeArrowheads="1"/>
              </p:cNvSpPr>
              <p:nvPr/>
            </p:nvSpPr>
            <p:spPr bwMode="auto">
              <a:xfrm>
                <a:off x="4110165" y="3584929"/>
                <a:ext cx="1005840" cy="342900"/>
              </a:xfrm>
              <a:prstGeom prst="rect">
                <a:avLst/>
              </a:prstGeom>
              <a:noFill/>
              <a:ln w="9525">
                <a:noFill/>
                <a:miter lim="800000"/>
                <a:headEnd/>
                <a:tailEnd/>
              </a:ln>
            </p:spPr>
            <p:txBody>
              <a:bodyPr anchor="ctr"/>
              <a:lstStyle/>
              <a:p>
                <a:pPr algn="ctr">
                  <a:lnSpc>
                    <a:spcPct val="90000"/>
                  </a:lnSpc>
                  <a:spcBef>
                    <a:spcPct val="20000"/>
                  </a:spcBef>
                  <a:buClr>
                    <a:srgbClr val="F04E37"/>
                  </a:buClr>
                  <a:defRPr/>
                </a:pPr>
                <a:r>
                  <a:rPr lang="en-US" sz="1400" dirty="0">
                    <a:solidFill>
                      <a:srgbClr val="5F5F5F"/>
                    </a:solidFill>
                    <a:latin typeface="微软雅黑" panose="020B0503020204020204" pitchFamily="34" charset="-122"/>
                    <a:ea typeface="微软雅黑" panose="020B0503020204020204" pitchFamily="34" charset="-122"/>
                    <a:cs typeface="MS PGothic" pitchFamily="34" charset="-128"/>
                  </a:rPr>
                  <a:t>Parallel </a:t>
                </a:r>
                <a:br>
                  <a:rPr lang="en-US" sz="1400" dirty="0">
                    <a:solidFill>
                      <a:srgbClr val="5F5F5F"/>
                    </a:solidFill>
                    <a:latin typeface="微软雅黑" panose="020B0503020204020204" pitchFamily="34" charset="-122"/>
                    <a:ea typeface="微软雅黑" panose="020B0503020204020204" pitchFamily="34" charset="-122"/>
                    <a:cs typeface="MS PGothic" pitchFamily="34" charset="-128"/>
                  </a:rPr>
                </a:br>
                <a:r>
                  <a:rPr lang="en-US" sz="1400" dirty="0">
                    <a:solidFill>
                      <a:srgbClr val="5F5F5F"/>
                    </a:solidFill>
                    <a:latin typeface="微软雅黑" panose="020B0503020204020204" pitchFamily="34" charset="-122"/>
                    <a:ea typeface="微软雅黑" panose="020B0503020204020204" pitchFamily="34" charset="-122"/>
                    <a:cs typeface="MS PGothic" pitchFamily="34" charset="-128"/>
                  </a:rPr>
                  <a:t>processing</a:t>
                </a:r>
              </a:p>
            </p:txBody>
          </p:sp>
          <p:pic>
            <p:nvPicPr>
              <p:cNvPr id="50" name="Picture 3" descr="doug-slide4-2.pn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216385" y="3916930"/>
                <a:ext cx="812215" cy="425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8" name="Group 7"/>
            <p:cNvGrpSpPr/>
            <p:nvPr/>
          </p:nvGrpSpPr>
          <p:grpSpPr>
            <a:xfrm>
              <a:off x="7154165" y="2815361"/>
              <a:ext cx="1415982" cy="755162"/>
              <a:chOff x="7323499" y="3579071"/>
              <a:chExt cx="1415982" cy="755162"/>
            </a:xfrm>
          </p:grpSpPr>
          <p:sp>
            <p:nvSpPr>
              <p:cNvPr id="47" name="Rectangle 15"/>
              <p:cNvSpPr>
                <a:spLocks noChangeArrowheads="1"/>
              </p:cNvSpPr>
              <p:nvPr/>
            </p:nvSpPr>
            <p:spPr bwMode="auto">
              <a:xfrm>
                <a:off x="7323499" y="3579071"/>
                <a:ext cx="1415982" cy="342900"/>
              </a:xfrm>
              <a:prstGeom prst="rect">
                <a:avLst/>
              </a:prstGeom>
              <a:noFill/>
              <a:ln w="9525">
                <a:noFill/>
                <a:miter lim="800000"/>
                <a:headEnd/>
                <a:tailEnd/>
              </a:ln>
            </p:spPr>
            <p:txBody>
              <a:bodyPr anchor="ctr"/>
              <a:lstStyle/>
              <a:p>
                <a:pPr algn="ctr">
                  <a:lnSpc>
                    <a:spcPct val="90000"/>
                  </a:lnSpc>
                  <a:buClr>
                    <a:srgbClr val="008ABF"/>
                  </a:buClr>
                  <a:defRPr/>
                </a:pPr>
                <a:r>
                  <a:rPr lang="en-US" sz="1400" dirty="0">
                    <a:solidFill>
                      <a:srgbClr val="5F5F5F"/>
                    </a:solidFill>
                    <a:latin typeface="微软雅黑" panose="020B0503020204020204" pitchFamily="34" charset="-122"/>
                    <a:ea typeface="微软雅黑" panose="020B0503020204020204" pitchFamily="34" charset="-122"/>
                    <a:cs typeface="MS PGothic" pitchFamily="34" charset="-128"/>
                  </a:rPr>
                  <a:t>Large-scale</a:t>
                </a:r>
              </a:p>
              <a:p>
                <a:pPr algn="ctr">
                  <a:lnSpc>
                    <a:spcPct val="90000"/>
                  </a:lnSpc>
                  <a:buClr>
                    <a:srgbClr val="008ABF"/>
                  </a:buClr>
                  <a:defRPr/>
                </a:pPr>
                <a:r>
                  <a:rPr lang="en-US" sz="1400" dirty="0">
                    <a:solidFill>
                      <a:srgbClr val="5F5F5F"/>
                    </a:solidFill>
                    <a:latin typeface="微软雅黑" panose="020B0503020204020204" pitchFamily="34" charset="-122"/>
                    <a:ea typeface="微软雅黑" panose="020B0503020204020204" pitchFamily="34" charset="-122"/>
                    <a:cs typeface="MS PGothic" pitchFamily="34" charset="-128"/>
                  </a:rPr>
                  <a:t> memory processing</a:t>
                </a:r>
              </a:p>
            </p:txBody>
          </p:sp>
          <p:pic>
            <p:nvPicPr>
              <p:cNvPr id="48" name="Picture 3" descr="doug-slide4-2.pn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79296" y="3921971"/>
                <a:ext cx="730003" cy="412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60" name="Title 59"/>
          <p:cNvSpPr>
            <a:spLocks noGrp="1"/>
          </p:cNvSpPr>
          <p:nvPr>
            <p:ph type="title" idx="4294967295"/>
          </p:nvPr>
        </p:nvSpPr>
        <p:spPr>
          <a:xfrm>
            <a:off x="843637" y="759432"/>
            <a:ext cx="10515600" cy="689668"/>
          </a:xfrm>
        </p:spPr>
        <p:txBody>
          <a:bodyPr>
            <a:normAutofit/>
          </a:bodyPr>
          <a:lstStyle/>
          <a:p>
            <a:r>
              <a:rPr lang="en-US" sz="2000" b="1" dirty="0" smtClean="0">
                <a:latin typeface="微软雅黑" panose="020B0503020204020204" pitchFamily="34" charset="-122"/>
                <a:ea typeface="微软雅黑" panose="020B0503020204020204" pitchFamily="34" charset="-122"/>
              </a:rPr>
              <a:t>IBM POWER8 </a:t>
            </a:r>
            <a:r>
              <a:rPr lang="zh-CN" altLang="en-US" sz="2000" b="1" dirty="0" smtClean="0">
                <a:latin typeface="微软雅黑" panose="020B0503020204020204" pitchFamily="34" charset="-122"/>
                <a:ea typeface="微软雅黑" panose="020B0503020204020204" pitchFamily="34" charset="-122"/>
              </a:rPr>
              <a:t>带来性能和规模</a:t>
            </a:r>
            <a:endParaRPr lang="en-US" sz="2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9793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18162" y="836517"/>
            <a:ext cx="10515600" cy="625935"/>
          </a:xfrm>
        </p:spPr>
        <p:txBody>
          <a:bodyPr>
            <a:normAutofit/>
          </a:bodyPr>
          <a:lstStyle/>
          <a:p>
            <a:r>
              <a:rPr lang="zh-CN" altLang="en-US" sz="2000" b="1" dirty="0" smtClean="0">
                <a:solidFill>
                  <a:schemeClr val="tx1">
                    <a:lumMod val="75000"/>
                    <a:lumOff val="25000"/>
                  </a:schemeClr>
                </a:solidFill>
                <a:latin typeface="微软雅黑" panose="020B0503020204020204" pitchFamily="34" charset="-122"/>
                <a:ea typeface="微软雅黑" panose="020B0503020204020204" pitchFamily="34" charset="-122"/>
              </a:rPr>
              <a:t>将</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大数据</a:t>
            </a:r>
            <a:r>
              <a:rPr lang="zh-CN" altLang="en-US" sz="2000" b="1" dirty="0" smtClean="0">
                <a:solidFill>
                  <a:schemeClr val="tx1">
                    <a:lumMod val="75000"/>
                    <a:lumOff val="25000"/>
                  </a:schemeClr>
                </a:solidFill>
                <a:latin typeface="微软雅黑" panose="020B0503020204020204" pitchFamily="34" charset="-122"/>
                <a:ea typeface="微软雅黑" panose="020B0503020204020204" pitchFamily="34" charset="-122"/>
              </a:rPr>
              <a:t>洞察付诸于行动</a:t>
            </a:r>
            <a:endParaRPr lang="en-US"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 name="TextBox 9"/>
          <p:cNvSpPr txBox="1"/>
          <p:nvPr/>
        </p:nvSpPr>
        <p:spPr>
          <a:xfrm>
            <a:off x="1892095" y="5991781"/>
            <a:ext cx="1934839" cy="430877"/>
          </a:xfrm>
          <a:prstGeom prst="rect">
            <a:avLst/>
          </a:prstGeom>
          <a:noFill/>
        </p:spPr>
        <p:txBody>
          <a:bodyPr wrap="square" lIns="121909" tIns="60955" rIns="121909" bIns="60955" rtlCol="0">
            <a:spAutoFit/>
          </a:bodyPr>
          <a:lstStyle/>
          <a:p>
            <a:pPr defTabSz="609507"/>
            <a:r>
              <a:rPr lang="zh-CN" altLang="en-US" sz="2000" b="1" dirty="0">
                <a:solidFill>
                  <a:schemeClr val="accent2"/>
                </a:solidFill>
                <a:latin typeface="微软雅黑" panose="020B0503020204020204" pitchFamily="34" charset="-122"/>
                <a:ea typeface="微软雅黑" panose="020B0503020204020204" pitchFamily="34" charset="-122"/>
              </a:rPr>
              <a:t>批量分析</a:t>
            </a:r>
            <a:endParaRPr lang="en-US" sz="2000" b="1" dirty="0">
              <a:solidFill>
                <a:schemeClr val="accent2"/>
              </a:solidFill>
              <a:latin typeface="微软雅黑" panose="020B0503020204020204" pitchFamily="34" charset="-122"/>
              <a:ea typeface="微软雅黑" panose="020B0503020204020204" pitchFamily="34" charset="-122"/>
            </a:endParaRPr>
          </a:p>
        </p:txBody>
      </p:sp>
      <p:sp>
        <p:nvSpPr>
          <p:cNvPr id="11" name="TextBox 10"/>
          <p:cNvSpPr txBox="1"/>
          <p:nvPr/>
        </p:nvSpPr>
        <p:spPr>
          <a:xfrm>
            <a:off x="6663656" y="6017683"/>
            <a:ext cx="2012985" cy="430877"/>
          </a:xfrm>
          <a:prstGeom prst="rect">
            <a:avLst/>
          </a:prstGeom>
          <a:noFill/>
        </p:spPr>
        <p:txBody>
          <a:bodyPr wrap="square" lIns="121909" tIns="60955" rIns="121909" bIns="60955" rtlCol="0">
            <a:spAutoFit/>
          </a:bodyPr>
          <a:lstStyle/>
          <a:p>
            <a:pPr defTabSz="609507"/>
            <a:r>
              <a:rPr lang="zh-CN" altLang="en-US" sz="2000" b="1" dirty="0">
                <a:solidFill>
                  <a:schemeClr val="accent2"/>
                </a:solidFill>
                <a:latin typeface="微软雅黑" panose="020B0503020204020204" pitchFamily="34" charset="-122"/>
                <a:ea typeface="微软雅黑" panose="020B0503020204020204" pitchFamily="34" charset="-122"/>
              </a:rPr>
              <a:t>实时操作</a:t>
            </a:r>
            <a:endParaRPr lang="en-US" sz="2000" b="1" dirty="0">
              <a:solidFill>
                <a:schemeClr val="accent2"/>
              </a:solidFill>
              <a:latin typeface="微软雅黑" panose="020B0503020204020204" pitchFamily="34" charset="-122"/>
              <a:ea typeface="微软雅黑" panose="020B0503020204020204" pitchFamily="34" charset="-122"/>
            </a:endParaRPr>
          </a:p>
        </p:txBody>
      </p:sp>
      <p:pic>
        <p:nvPicPr>
          <p:cNvPr id="2" name="Picture 1"/>
          <p:cNvPicPr>
            <a:picLocks noChangeAspect="1"/>
          </p:cNvPicPr>
          <p:nvPr/>
        </p:nvPicPr>
        <p:blipFill>
          <a:blip r:embed="rId2" cstate="email"/>
          <a:stretch>
            <a:fillRect/>
          </a:stretch>
        </p:blipFill>
        <p:spPr>
          <a:xfrm>
            <a:off x="1472807" y="1452060"/>
            <a:ext cx="7192063" cy="4539721"/>
          </a:xfrm>
          <a:prstGeom prst="rect">
            <a:avLst/>
          </a:prstGeom>
        </p:spPr>
      </p:pic>
      <p:sp>
        <p:nvSpPr>
          <p:cNvPr id="3" name="TextBox 2"/>
          <p:cNvSpPr txBox="1"/>
          <p:nvPr/>
        </p:nvSpPr>
        <p:spPr>
          <a:xfrm>
            <a:off x="8335071" y="3115298"/>
            <a:ext cx="3701141" cy="830997"/>
          </a:xfrm>
          <a:prstGeom prst="rect">
            <a:avLst/>
          </a:prstGeom>
          <a:noFill/>
        </p:spPr>
        <p:txBody>
          <a:bodyPr wrap="square" rtlCol="0">
            <a:spAutoFit/>
          </a:bodyPr>
          <a:lstStyle/>
          <a:p>
            <a:r>
              <a:rPr lang="en-US" altLang="zh-CN" sz="1600" i="1" dirty="0">
                <a:latin typeface="微软雅黑" panose="020B0503020204020204" pitchFamily="34" charset="-122"/>
                <a:ea typeface="微软雅黑" panose="020B0503020204020204" pitchFamily="34" charset="-122"/>
              </a:rPr>
              <a:t>Neo4j on POWER8</a:t>
            </a:r>
            <a:r>
              <a:rPr lang="zh-CN" altLang="en-US" sz="1600" i="1" dirty="0">
                <a:latin typeface="微软雅黑" panose="020B0503020204020204" pitchFamily="34" charset="-122"/>
                <a:ea typeface="微软雅黑" panose="020B0503020204020204" pitchFamily="34" charset="-122"/>
              </a:rPr>
              <a:t>将图分析功能带给了面向业务应用的客户和终端用户，从而</a:t>
            </a:r>
            <a:r>
              <a:rPr lang="zh-CN" altLang="en-US" sz="1600" b="1" i="1" dirty="0">
                <a:solidFill>
                  <a:schemeClr val="accent2"/>
                </a:solidFill>
                <a:latin typeface="微软雅黑" panose="020B0503020204020204" pitchFamily="34" charset="-122"/>
                <a:ea typeface="微软雅黑" panose="020B0503020204020204" pitchFamily="34" charset="-122"/>
              </a:rPr>
              <a:t>实现了颠覆性创新</a:t>
            </a:r>
            <a:endParaRPr lang="en-US" sz="1600" b="1" i="1" dirty="0">
              <a:solidFill>
                <a:schemeClr val="accent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8728235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alphaModFix amt="70000"/>
          </a:blip>
          <a:stretch>
            <a:fillRect/>
          </a:stretch>
        </p:blipFill>
        <p:spPr>
          <a:xfrm>
            <a:off x="1041086" y="1320889"/>
            <a:ext cx="6083457" cy="5326664"/>
          </a:xfrm>
          <a:prstGeom prst="rect">
            <a:avLst/>
          </a:prstGeom>
        </p:spPr>
      </p:pic>
      <p:sp>
        <p:nvSpPr>
          <p:cNvPr id="4" name="Rectangle 3"/>
          <p:cNvSpPr/>
          <p:nvPr/>
        </p:nvSpPr>
        <p:spPr>
          <a:xfrm>
            <a:off x="7738111" y="2257599"/>
            <a:ext cx="4065231" cy="1015663"/>
          </a:xfrm>
          <a:prstGeom prst="rect">
            <a:avLst/>
          </a:prstGeom>
        </p:spPr>
        <p:txBody>
          <a:bodyPr wrap="square">
            <a:spAutoFit/>
          </a:bodyPr>
          <a:lstStyle/>
          <a:p>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强大的实时推荐加上足够的内存</a:t>
            </a:r>
            <a:r>
              <a:rPr lang="en-US" altLang="zh-CN" sz="2000"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sz="2000" b="1" i="1" dirty="0" smtClean="0">
                <a:solidFill>
                  <a:schemeClr val="accent2"/>
                </a:solidFill>
                <a:latin typeface="微软雅黑" panose="020B0503020204020204" pitchFamily="34" charset="-122"/>
                <a:ea typeface="微软雅黑" panose="020B0503020204020204" pitchFamily="34" charset="-122"/>
              </a:rPr>
              <a:t>汇聚当前</a:t>
            </a:r>
            <a:r>
              <a:rPr lang="zh-CN" altLang="en-US" sz="2000" b="1" i="1" dirty="0">
                <a:solidFill>
                  <a:schemeClr val="accent2"/>
                </a:solidFill>
                <a:latin typeface="微软雅黑" panose="020B0503020204020204" pitchFamily="34" charset="-122"/>
                <a:ea typeface="微软雅黑" panose="020B0503020204020204" pitchFamily="34" charset="-122"/>
              </a:rPr>
              <a:t>会话及来自各种数据源的历史数据</a:t>
            </a:r>
            <a:endParaRPr lang="en-US" sz="2000" dirty="0">
              <a:solidFill>
                <a:schemeClr val="accent2"/>
              </a:solidFill>
              <a:latin typeface="微软雅黑" panose="020B0503020204020204" pitchFamily="34" charset="-122"/>
              <a:ea typeface="微软雅黑" panose="020B0503020204020204" pitchFamily="34" charset="-122"/>
            </a:endParaRPr>
          </a:p>
        </p:txBody>
      </p:sp>
      <p:pic>
        <p:nvPicPr>
          <p:cNvPr id="7" name="Picture 6"/>
          <p:cNvPicPr>
            <a:picLocks noChangeAspect="1"/>
          </p:cNvPicPr>
          <p:nvPr/>
        </p:nvPicPr>
        <p:blipFill>
          <a:blip r:embed="rId4"/>
          <a:stretch>
            <a:fillRect/>
          </a:stretch>
        </p:blipFill>
        <p:spPr>
          <a:xfrm>
            <a:off x="2146304" y="2784003"/>
            <a:ext cx="3873019" cy="2410592"/>
          </a:xfrm>
          <a:prstGeom prst="rect">
            <a:avLst/>
          </a:prstGeom>
        </p:spPr>
      </p:pic>
      <p:sp>
        <p:nvSpPr>
          <p:cNvPr id="6" name="Title 59"/>
          <p:cNvSpPr txBox="1">
            <a:spLocks/>
          </p:cNvSpPr>
          <p:nvPr/>
        </p:nvSpPr>
        <p:spPr>
          <a:xfrm>
            <a:off x="843637" y="759432"/>
            <a:ext cx="10515600" cy="6896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a:latin typeface="微软雅黑" panose="020B0503020204020204" pitchFamily="34" charset="-122"/>
                <a:ea typeface="微软雅黑" panose="020B0503020204020204" pitchFamily="34" charset="-122"/>
              </a:rPr>
              <a:t>解决大规模的挑战</a:t>
            </a:r>
            <a:endParaRPr lang="en-US" sz="2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21803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812" y="696827"/>
            <a:ext cx="10003309" cy="585901"/>
          </a:xfrm>
        </p:spPr>
        <p:txBody>
          <a:bodyPr>
            <a:normAutofit/>
          </a:bodyPr>
          <a:lstStyle/>
          <a:p>
            <a:r>
              <a:rPr lang="en-US" sz="2000" b="1" dirty="0" smtClean="0"/>
              <a:t>Neo4j </a:t>
            </a:r>
            <a:r>
              <a:rPr lang="en-US" sz="2000" b="1" dirty="0"/>
              <a:t>+</a:t>
            </a:r>
            <a:r>
              <a:rPr lang="en-US" sz="2000" b="1" dirty="0" smtClean="0"/>
              <a:t> IBM POWER8</a:t>
            </a:r>
            <a:r>
              <a:rPr lang="en-US" sz="2000" b="1" dirty="0" smtClean="0">
                <a:solidFill>
                  <a:schemeClr val="accent2"/>
                </a:solidFill>
              </a:rPr>
              <a:t>: </a:t>
            </a:r>
            <a:r>
              <a:rPr lang="zh-CN" altLang="en-US" sz="2000" b="1" dirty="0" smtClean="0">
                <a:solidFill>
                  <a:schemeClr val="accent2"/>
                </a:solidFill>
              </a:rPr>
              <a:t>无与伦比</a:t>
            </a:r>
            <a:r>
              <a:rPr lang="zh-CN" altLang="en-US" sz="2000" b="1" dirty="0">
                <a:solidFill>
                  <a:schemeClr val="accent2"/>
                </a:solidFill>
              </a:rPr>
              <a:t>的规模和</a:t>
            </a:r>
            <a:r>
              <a:rPr lang="zh-CN" altLang="en-US" sz="2000" b="1" dirty="0" smtClean="0">
                <a:solidFill>
                  <a:schemeClr val="accent2"/>
                </a:solidFill>
              </a:rPr>
              <a:t>性能</a:t>
            </a:r>
            <a:endParaRPr lang="en-US" sz="2000" b="1" dirty="0">
              <a:solidFill>
                <a:schemeClr val="accent2"/>
              </a:solidFill>
            </a:endParaRPr>
          </a:p>
        </p:txBody>
      </p:sp>
      <p:grpSp>
        <p:nvGrpSpPr>
          <p:cNvPr id="8" name="Group 7"/>
          <p:cNvGrpSpPr/>
          <p:nvPr/>
        </p:nvGrpSpPr>
        <p:grpSpPr>
          <a:xfrm>
            <a:off x="1786333" y="1538413"/>
            <a:ext cx="8493667" cy="4570129"/>
            <a:chOff x="1452639" y="1153805"/>
            <a:chExt cx="6370250" cy="3427597"/>
          </a:xfrm>
        </p:grpSpPr>
        <p:sp>
          <p:nvSpPr>
            <p:cNvPr id="32" name="Rounded Rectangle 31"/>
            <p:cNvSpPr/>
            <p:nvPr/>
          </p:nvSpPr>
          <p:spPr>
            <a:xfrm>
              <a:off x="1452641" y="1153805"/>
              <a:ext cx="6370248" cy="3427597"/>
            </a:xfrm>
            <a:prstGeom prst="roundRect">
              <a:avLst>
                <a:gd name="adj" fmla="val 5613"/>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sp>
          <p:nvSpPr>
            <p:cNvPr id="34" name="Rectangle 33"/>
            <p:cNvSpPr/>
            <p:nvPr/>
          </p:nvSpPr>
          <p:spPr>
            <a:xfrm>
              <a:off x="1452639" y="1323136"/>
              <a:ext cx="6370248" cy="332399"/>
            </a:xfrm>
            <a:prstGeom prst="rect">
              <a:avLst/>
            </a:prstGeom>
          </p:spPr>
          <p:txBody>
            <a:bodyPr wrap="square">
              <a:spAutoFit/>
            </a:bodyPr>
            <a:lstStyle/>
            <a:p>
              <a:pPr algn="ctr">
                <a:lnSpc>
                  <a:spcPct val="95000"/>
                </a:lnSpc>
                <a:spcBef>
                  <a:spcPts val="2000"/>
                </a:spcBef>
              </a:pPr>
              <a:r>
                <a:rPr lang="en-US" sz="2400" b="1" i="1" dirty="0">
                  <a:solidFill>
                    <a:schemeClr val="accent1"/>
                  </a:solidFill>
                  <a:latin typeface="微软雅黑" panose="020B0503020204020204" pitchFamily="34" charset="-122"/>
                  <a:ea typeface="微软雅黑" panose="020B0503020204020204" pitchFamily="34" charset="-122"/>
                </a:rPr>
                <a:t>Neo4j on IBM POWER8</a:t>
              </a:r>
            </a:p>
          </p:txBody>
        </p:sp>
        <p:grpSp>
          <p:nvGrpSpPr>
            <p:cNvPr id="7" name="Group 6"/>
            <p:cNvGrpSpPr/>
            <p:nvPr/>
          </p:nvGrpSpPr>
          <p:grpSpPr>
            <a:xfrm>
              <a:off x="1658339" y="1858573"/>
              <a:ext cx="5973345" cy="2398281"/>
              <a:chOff x="1658339" y="1858573"/>
              <a:chExt cx="5973345" cy="2398281"/>
            </a:xfrm>
          </p:grpSpPr>
          <p:sp>
            <p:nvSpPr>
              <p:cNvPr id="118" name="TextBox 117"/>
              <p:cNvSpPr txBox="1"/>
              <p:nvPr/>
            </p:nvSpPr>
            <p:spPr>
              <a:xfrm>
                <a:off x="2846859" y="1858573"/>
                <a:ext cx="4784825" cy="1243418"/>
              </a:xfrm>
              <a:prstGeom prst="rect">
                <a:avLst/>
              </a:prstGeom>
              <a:noFill/>
            </p:spPr>
            <p:txBody>
              <a:bodyPr wrap="square" rtlCol="0">
                <a:spAutoFit/>
              </a:bodyPr>
              <a:lstStyle/>
              <a:p>
                <a:pPr>
                  <a:lnSpc>
                    <a:spcPct val="95000"/>
                  </a:lnSpc>
                  <a:spcBef>
                    <a:spcPts val="2000"/>
                  </a:spcBef>
                </a:pPr>
                <a:r>
                  <a:rPr lang="en-US" altLang="zh-CN" sz="2400" dirty="0">
                    <a:solidFill>
                      <a:schemeClr val="tx1">
                        <a:lumMod val="65000"/>
                        <a:lumOff val="35000"/>
                      </a:schemeClr>
                    </a:solidFill>
                    <a:latin typeface="微软雅黑" panose="020B0503020204020204" pitchFamily="34" charset="-122"/>
                    <a:ea typeface="微软雅黑" panose="020B0503020204020204" pitchFamily="34" charset="-122"/>
                  </a:rPr>
                  <a:t>Neo4j</a:t>
                </a:r>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rPr>
                  <a:t>的功能及易用性</a:t>
                </a:r>
                <a:endParaRPr lang="en-US" sz="240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95000"/>
                  </a:lnSpc>
                  <a:spcBef>
                    <a:spcPts val="2000"/>
                  </a:spcBef>
                </a:pPr>
                <a:r>
                  <a:rPr lang="en-US" sz="2400" dirty="0">
                    <a:solidFill>
                      <a:schemeClr val="tx1">
                        <a:lumMod val="65000"/>
                        <a:lumOff val="35000"/>
                      </a:schemeClr>
                    </a:solidFill>
                    <a:latin typeface="微软雅黑" panose="020B0503020204020204" pitchFamily="34" charset="-122"/>
                    <a:ea typeface="微软雅黑" panose="020B0503020204020204" pitchFamily="34" charset="-122"/>
                  </a:rPr>
                  <a:t>POWER8</a:t>
                </a:r>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rPr>
                  <a:t>的性能</a:t>
                </a:r>
                <a:endParaRPr lang="en-US" sz="240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95000"/>
                  </a:lnSpc>
                  <a:spcBef>
                    <a:spcPts val="2000"/>
                  </a:spcBef>
                </a:pPr>
                <a:r>
                  <a:rPr lang="en-US" sz="2400" dirty="0">
                    <a:solidFill>
                      <a:schemeClr val="tx1">
                        <a:lumMod val="65000"/>
                        <a:lumOff val="35000"/>
                      </a:schemeClr>
                    </a:solidFill>
                    <a:latin typeface="微软雅黑" panose="020B0503020204020204" pitchFamily="34" charset="-122"/>
                    <a:ea typeface="微软雅黑" panose="020B0503020204020204" pitchFamily="34" charset="-122"/>
                  </a:rPr>
                  <a:t>POWER8 &amp; CAPI Flash</a:t>
                </a:r>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rPr>
                  <a:t>的可扩展性</a:t>
                </a:r>
                <a:endParaRPr lang="en-US" sz="2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 name="Plus 2"/>
              <p:cNvSpPr/>
              <p:nvPr/>
            </p:nvSpPr>
            <p:spPr>
              <a:xfrm>
                <a:off x="1888458" y="2345912"/>
                <a:ext cx="513423" cy="549157"/>
              </a:xfrm>
              <a:prstGeom prst="mathPlus">
                <a:avLst/>
              </a:prstGeom>
              <a:solidFill>
                <a:srgbClr val="6FB048"/>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sp>
            <p:nvSpPr>
              <p:cNvPr id="4" name="Equal 3"/>
              <p:cNvSpPr/>
              <p:nvPr/>
            </p:nvSpPr>
            <p:spPr>
              <a:xfrm>
                <a:off x="1860237" y="3753064"/>
                <a:ext cx="608095" cy="503790"/>
              </a:xfrm>
              <a:prstGeom prst="mathEqual">
                <a:avLst/>
              </a:prstGeom>
              <a:solidFill>
                <a:schemeClr val="accent1"/>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微软雅黑" panose="020B0503020204020204" pitchFamily="34" charset="-122"/>
                  <a:ea typeface="微软雅黑" panose="020B0503020204020204" pitchFamily="34" charset="-122"/>
                </a:endParaRPr>
              </a:p>
            </p:txBody>
          </p:sp>
          <p:cxnSp>
            <p:nvCxnSpPr>
              <p:cNvPr id="11" name="Straight Connector 10"/>
              <p:cNvCxnSpPr/>
              <p:nvPr/>
            </p:nvCxnSpPr>
            <p:spPr>
              <a:xfrm>
                <a:off x="1658339" y="3518025"/>
                <a:ext cx="5815526" cy="0"/>
              </a:xfrm>
              <a:prstGeom prst="line">
                <a:avLst/>
              </a:prstGeom>
              <a:ln w="28575" cmpd="sng"/>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2" name="Plus 11"/>
              <p:cNvSpPr/>
              <p:nvPr/>
            </p:nvSpPr>
            <p:spPr>
              <a:xfrm>
                <a:off x="1893268" y="2866321"/>
                <a:ext cx="513423" cy="532630"/>
              </a:xfrm>
              <a:prstGeom prst="mathPlus">
                <a:avLst/>
              </a:prstGeom>
              <a:solidFill>
                <a:srgbClr val="6FB048"/>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sp>
            <p:nvSpPr>
              <p:cNvPr id="14" name="TextBox 13"/>
              <p:cNvSpPr txBox="1"/>
              <p:nvPr/>
            </p:nvSpPr>
            <p:spPr>
              <a:xfrm>
                <a:off x="2856268" y="3869847"/>
                <a:ext cx="4627006" cy="318549"/>
              </a:xfrm>
              <a:prstGeom prst="rect">
                <a:avLst/>
              </a:prstGeom>
              <a:noFill/>
            </p:spPr>
            <p:txBody>
              <a:bodyPr wrap="square" rtlCol="0">
                <a:spAutoFit/>
              </a:bodyPr>
              <a:lstStyle/>
              <a:p>
                <a:pPr>
                  <a:lnSpc>
                    <a:spcPct val="90000"/>
                  </a:lnSpc>
                  <a:spcBef>
                    <a:spcPts val="2000"/>
                  </a:spcBef>
                </a:pPr>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rPr>
                  <a:t>无与伦比的</a:t>
                </a:r>
                <a:r>
                  <a:rPr lang="zh-CN" altLang="en-US" sz="2400" dirty="0" smtClean="0">
                    <a:solidFill>
                      <a:schemeClr val="tx1">
                        <a:lumMod val="65000"/>
                        <a:lumOff val="35000"/>
                      </a:schemeClr>
                    </a:solidFill>
                    <a:latin typeface="微软雅黑" panose="020B0503020204020204" pitchFamily="34" charset="-122"/>
                    <a:ea typeface="微软雅黑" panose="020B0503020204020204" pitchFamily="34" charset="-122"/>
                  </a:rPr>
                  <a:t>图应用可</a:t>
                </a:r>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rPr>
                  <a:t>扩展性和性能</a:t>
                </a:r>
                <a:endParaRPr lang="en-US" sz="2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sp>
        <p:nvSpPr>
          <p:cNvPr id="18" name="Slide Number Placeholder 17"/>
          <p:cNvSpPr>
            <a:spLocks noGrp="1"/>
          </p:cNvSpPr>
          <p:nvPr>
            <p:ph type="sldNum" sz="quarter" idx="10"/>
          </p:nvPr>
        </p:nvSpPr>
        <p:spPr/>
        <p:txBody>
          <a:bodyPr/>
          <a:lstStyle/>
          <a:p>
            <a:fld id="{03EA0B14-6224-4147-80D0-45D2A1A181CC}" type="slidenum">
              <a:rPr lang="en-US" smtClean="0"/>
              <a:pPr/>
              <a:t>48</a:t>
            </a:fld>
            <a:endParaRPr lang="en-US"/>
          </a:p>
        </p:txBody>
      </p:sp>
    </p:spTree>
    <p:extLst>
      <p:ext uri="{BB962C8B-B14F-4D97-AF65-F5344CB8AC3E}">
        <p14:creationId xmlns:p14="http://schemas.microsoft.com/office/powerpoint/2010/main" val="2919468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86533" y="1145871"/>
            <a:ext cx="1372492" cy="461665"/>
          </a:xfrm>
          <a:prstGeom prst="rect">
            <a:avLst/>
          </a:prstGeom>
          <a:noFill/>
        </p:spPr>
        <p:txBody>
          <a:bodyPr wrap="none" rtlCol="0">
            <a:spAutoFit/>
          </a:bodyPr>
          <a:lstStyle/>
          <a:p>
            <a:r>
              <a:rPr lang="en-US" altLang="zh-CN" sz="2400" b="1" dirty="0" smtClean="0"/>
              <a:t>Solutions</a:t>
            </a:r>
            <a:endParaRPr lang="zh-CN" altLang="en-US" sz="2400" b="1" dirty="0"/>
          </a:p>
        </p:txBody>
      </p:sp>
      <p:sp>
        <p:nvSpPr>
          <p:cNvPr id="4" name="Rectangle 24"/>
          <p:cNvSpPr/>
          <p:nvPr/>
        </p:nvSpPr>
        <p:spPr bwMode="auto">
          <a:xfrm>
            <a:off x="2156248" y="2334810"/>
            <a:ext cx="2545985" cy="2346585"/>
          </a:xfrm>
          <a:prstGeom prst="rect">
            <a:avLst/>
          </a:prstGeom>
          <a:solidFill>
            <a:schemeClr val="accent1">
              <a:lumMod val="50000"/>
            </a:schemeClr>
          </a:solidFill>
          <a:ln w="9525" cap="flat" cmpd="sng" algn="ctr">
            <a:noFill/>
            <a:prstDash val="solid"/>
            <a:headEnd type="none" w="med" len="med"/>
            <a:tailEnd type="none" w="med" len="med"/>
          </a:ln>
          <a:effectLst/>
        </p:spPr>
        <p:txBody>
          <a:bodyPr vert="horz" wrap="square" lIns="182856" tIns="91428" rIns="91428" bIns="91428" numCol="1" rtlCol="0" anchor="b" anchorCtr="0" compatLnSpc="1">
            <a:prstTxWarp prst="textNoShape">
              <a:avLst/>
            </a:prstTxWarp>
          </a:bodyPr>
          <a:lstStyle/>
          <a:p>
            <a:pPr defTabSz="913994">
              <a:lnSpc>
                <a:spcPct val="90000"/>
              </a:lnSpc>
              <a:buSzPct val="90000"/>
            </a:pPr>
            <a:r>
              <a:rPr lang="en-US" altLang="zh-CN" b="1" dirty="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rPr>
              <a:t>Neo4j</a:t>
            </a:r>
            <a:r>
              <a:rPr lang="zh-CN" altLang="en-US" b="1" dirty="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rPr>
              <a:t>简体</a:t>
            </a:r>
            <a:r>
              <a:rPr lang="zh-CN" altLang="en-US" b="1" dirty="0" smtClean="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rPr>
              <a:t>中文版</a:t>
            </a:r>
            <a:endParaRPr lang="zh-CN" altLang="en-US" b="1" dirty="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endParaRPr>
          </a:p>
          <a:p>
            <a:pPr defTabSz="913994">
              <a:lnSpc>
                <a:spcPct val="90000"/>
              </a:lnSpc>
              <a:buSzPct val="90000"/>
            </a:pPr>
            <a:r>
              <a:rPr lang="zh-CN" altLang="en-US" sz="1600" b="1" dirty="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rPr>
              <a:t>为中国企业量身</a:t>
            </a:r>
            <a:r>
              <a:rPr lang="zh-CN" altLang="en-US" sz="1600" b="1" dirty="0" smtClean="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rPr>
              <a:t>定制</a:t>
            </a:r>
            <a:endParaRPr lang="zh-CN" altLang="en-US" sz="1600" b="1" dirty="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endParaRPr>
          </a:p>
        </p:txBody>
      </p:sp>
      <p:sp>
        <p:nvSpPr>
          <p:cNvPr id="5" name="Rectangle 24"/>
          <p:cNvSpPr/>
          <p:nvPr/>
        </p:nvSpPr>
        <p:spPr bwMode="auto">
          <a:xfrm>
            <a:off x="7827562" y="2319776"/>
            <a:ext cx="2511638" cy="2346585"/>
          </a:xfrm>
          <a:prstGeom prst="rect">
            <a:avLst/>
          </a:prstGeom>
          <a:solidFill>
            <a:schemeClr val="accent1">
              <a:lumMod val="50000"/>
            </a:schemeClr>
          </a:solidFill>
          <a:ln w="9525" cap="flat" cmpd="sng" algn="ctr">
            <a:noFill/>
            <a:prstDash val="solid"/>
            <a:headEnd type="none" w="med" len="med"/>
            <a:tailEnd type="none" w="med" len="med"/>
          </a:ln>
          <a:effectLst/>
        </p:spPr>
        <p:txBody>
          <a:bodyPr vert="horz" wrap="square" lIns="182856" tIns="91428" rIns="91428" bIns="91428" numCol="1" rtlCol="0" anchor="b" anchorCtr="0" compatLnSpc="1">
            <a:prstTxWarp prst="textNoShape">
              <a:avLst/>
            </a:prstTxWarp>
          </a:bodyPr>
          <a:lstStyle/>
          <a:p>
            <a:pPr defTabSz="913994">
              <a:lnSpc>
                <a:spcPct val="90000"/>
              </a:lnSpc>
              <a:buSzPct val="90000"/>
            </a:pPr>
            <a:r>
              <a:rPr lang="zh-CN" altLang="en-US" b="1" dirty="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rPr>
              <a:t>迷你名片</a:t>
            </a:r>
          </a:p>
          <a:p>
            <a:pPr defTabSz="913994">
              <a:lnSpc>
                <a:spcPct val="90000"/>
              </a:lnSpc>
              <a:buSzPct val="90000"/>
            </a:pPr>
            <a:r>
              <a:rPr lang="zh-CN" altLang="en-US" sz="1600" b="1" dirty="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rPr>
              <a:t>纸质名片的终结者</a:t>
            </a:r>
          </a:p>
        </p:txBody>
      </p:sp>
      <p:grpSp>
        <p:nvGrpSpPr>
          <p:cNvPr id="7" name="组合 6"/>
          <p:cNvGrpSpPr/>
          <p:nvPr/>
        </p:nvGrpSpPr>
        <p:grpSpPr>
          <a:xfrm>
            <a:off x="8561846" y="2789309"/>
            <a:ext cx="972000" cy="972000"/>
            <a:chOff x="1152960" y="2378007"/>
            <a:chExt cx="5101574" cy="5101572"/>
          </a:xfrm>
        </p:grpSpPr>
        <p:sp>
          <p:nvSpPr>
            <p:cNvPr id="8" name="Rectangle 4"/>
            <p:cNvSpPr/>
            <p:nvPr/>
          </p:nvSpPr>
          <p:spPr bwMode="auto">
            <a:xfrm>
              <a:off x="1163796" y="2408075"/>
              <a:ext cx="5090738" cy="4693169"/>
            </a:xfrm>
            <a:prstGeom prst="rect">
              <a:avLst/>
            </a:prstGeom>
            <a:solidFill>
              <a:srgbClr val="94C949"/>
            </a:solidFill>
            <a:ln w="9525" cap="flat" cmpd="sng" algn="ctr">
              <a:noFill/>
              <a:prstDash val="solid"/>
              <a:headEnd type="none" w="med" len="med"/>
              <a:tailEnd type="none" w="med" len="med"/>
            </a:ln>
            <a:effectLst/>
          </p:spPr>
          <p:txBody>
            <a:bodyPr vert="horz" wrap="square" lIns="243840" tIns="243840" rIns="121920" bIns="60958" numCol="1" rtlCol="0" anchor="t" anchorCtr="0" compatLnSpc="1">
              <a:prstTxWarp prst="textNoShape">
                <a:avLst/>
              </a:prstTxWarp>
            </a:bodyPr>
            <a:lstStyle/>
            <a:p>
              <a:pPr defTabSz="913994">
                <a:lnSpc>
                  <a:spcPct val="90000"/>
                </a:lnSpc>
                <a:buSzPct val="90000"/>
                <a:defRPr/>
              </a:pPr>
              <a:endParaRPr lang="en-US" sz="2400" dirty="0">
                <a:gradFill>
                  <a:gsLst>
                    <a:gs pos="85000">
                      <a:srgbClr val="FFFFFF"/>
                    </a:gs>
                    <a:gs pos="0">
                      <a:srgbClr val="FFFFFF"/>
                    </a:gs>
                  </a:gsLst>
                  <a:lin ang="5400000" scaled="0"/>
                </a:gradFill>
                <a:latin typeface="Segoe UI"/>
              </a:endParaRPr>
            </a:p>
          </p:txBody>
        </p:sp>
        <p:pic>
          <p:nvPicPr>
            <p:cNvPr id="10" name="WechatIMG666.jpeg" descr="WechatIMG666.jpeg"/>
            <p:cNvPicPr>
              <a:picLocks noChangeAspect="1"/>
            </p:cNvPicPr>
            <p:nvPr/>
          </p:nvPicPr>
          <p:blipFill>
            <a:blip r:embed="rId2">
              <a:extLst/>
            </a:blip>
            <a:stretch>
              <a:fillRect/>
            </a:stretch>
          </p:blipFill>
          <p:spPr>
            <a:xfrm>
              <a:off x="1152960" y="2378007"/>
              <a:ext cx="5101573" cy="5101572"/>
            </a:xfrm>
            <a:prstGeom prst="rect">
              <a:avLst/>
            </a:prstGeom>
            <a:ln w="12700">
              <a:miter lim="400000"/>
            </a:ln>
          </p:spPr>
        </p:pic>
      </p:grpSp>
      <p:sp>
        <p:nvSpPr>
          <p:cNvPr id="11" name="Rectangle 24"/>
          <p:cNvSpPr/>
          <p:nvPr/>
        </p:nvSpPr>
        <p:spPr bwMode="auto">
          <a:xfrm>
            <a:off x="5008771" y="2319776"/>
            <a:ext cx="2511638" cy="2346585"/>
          </a:xfrm>
          <a:prstGeom prst="rect">
            <a:avLst/>
          </a:prstGeom>
          <a:solidFill>
            <a:schemeClr val="accent1">
              <a:lumMod val="50000"/>
            </a:schemeClr>
          </a:solidFill>
          <a:ln w="9525" cap="flat" cmpd="sng" algn="ctr">
            <a:noFill/>
            <a:prstDash val="solid"/>
            <a:headEnd type="none" w="med" len="med"/>
            <a:tailEnd type="none" w="med" len="med"/>
          </a:ln>
          <a:effectLst/>
        </p:spPr>
        <p:txBody>
          <a:bodyPr vert="horz" wrap="square" lIns="182856" tIns="91428" rIns="91428" bIns="91428" numCol="1" rtlCol="0" anchor="b" anchorCtr="0" compatLnSpc="1">
            <a:prstTxWarp prst="textNoShape">
              <a:avLst/>
            </a:prstTxWarp>
          </a:bodyPr>
          <a:lstStyle/>
          <a:p>
            <a:pPr defTabSz="913994">
              <a:lnSpc>
                <a:spcPct val="90000"/>
              </a:lnSpc>
              <a:buSzPct val="90000"/>
            </a:pPr>
            <a:r>
              <a:rPr lang="zh-CN" altLang="en-US" b="1" dirty="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rPr>
              <a:t>关系搜</a:t>
            </a:r>
          </a:p>
          <a:p>
            <a:pPr defTabSz="913994">
              <a:lnSpc>
                <a:spcPct val="90000"/>
              </a:lnSpc>
              <a:buSzPct val="90000"/>
            </a:pPr>
            <a:r>
              <a:rPr lang="zh-CN" altLang="en-US" sz="1600" b="1" dirty="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rPr>
              <a:t>开箱即用的知识图谱引擎</a:t>
            </a:r>
          </a:p>
        </p:txBody>
      </p:sp>
      <p:sp>
        <p:nvSpPr>
          <p:cNvPr id="12" name="圆角矩形 11"/>
          <p:cNvSpPr/>
          <p:nvPr/>
        </p:nvSpPr>
        <p:spPr>
          <a:xfrm>
            <a:off x="2948854" y="2789309"/>
            <a:ext cx="1008000" cy="972000"/>
          </a:xfrm>
          <a:prstGeom prst="roundRect">
            <a:avLst>
              <a:gd name="adj" fmla="val 0"/>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矩形 12"/>
          <p:cNvSpPr/>
          <p:nvPr/>
        </p:nvSpPr>
        <p:spPr>
          <a:xfrm>
            <a:off x="5745512" y="2789309"/>
            <a:ext cx="1027675" cy="9720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19353877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4294967295"/>
          </p:nvPr>
        </p:nvSpPr>
        <p:spPr>
          <a:xfrm>
            <a:off x="0" y="1176338"/>
            <a:ext cx="11152188" cy="442912"/>
          </a:xfrm>
        </p:spPr>
        <p:txBody>
          <a:bodyPr>
            <a:normAutofit fontScale="92500" lnSpcReduction="20000"/>
          </a:bodyPr>
          <a:lstStyle/>
          <a:p>
            <a:pPr marL="0" indent="0">
              <a:buNone/>
            </a:pPr>
            <a:r>
              <a:rPr lang="en-US" sz="3200" b="1" dirty="0" smtClean="0"/>
              <a:t>Agenda</a:t>
            </a:r>
            <a:endParaRPr lang="en-US" sz="3200" b="1" dirty="0"/>
          </a:p>
        </p:txBody>
      </p:sp>
      <p:sp>
        <p:nvSpPr>
          <p:cNvPr id="3" name="Rectangle 2"/>
          <p:cNvSpPr/>
          <p:nvPr/>
        </p:nvSpPr>
        <p:spPr bwMode="auto">
          <a:xfrm>
            <a:off x="3345889" y="2204813"/>
            <a:ext cx="2672192" cy="2671496"/>
          </a:xfrm>
          <a:prstGeom prst="rect">
            <a:avLst/>
          </a:prstGeom>
          <a:solidFill>
            <a:schemeClr val="accent1"/>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24" tIns="45713" rIns="91424" bIns="45713" numCol="1" rtlCol="0" anchor="b" anchorCtr="0" compatLnSpc="1">
            <a:prstTxWarp prst="textNoShape">
              <a:avLst/>
            </a:prstTxWarp>
          </a:bodyPr>
          <a:lstStyle/>
          <a:p>
            <a:pPr defTabSz="913970" fontAlgn="base">
              <a:spcBef>
                <a:spcPct val="0"/>
              </a:spcBef>
              <a:spcAft>
                <a:spcPct val="0"/>
              </a:spcAft>
            </a:pPr>
            <a:r>
              <a:rPr lang="zh-CN" altLang="en-US" sz="2000" b="1"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图数据库</a:t>
            </a:r>
          </a:p>
          <a:p>
            <a:pPr marL="0" lvl="1" defTabSz="1022350">
              <a:lnSpc>
                <a:spcPct val="90000"/>
              </a:lnSpc>
              <a:spcBef>
                <a:spcPct val="0"/>
              </a:spcBef>
              <a:spcAft>
                <a:spcPct val="15000"/>
              </a:spcAft>
            </a:pPr>
            <a:r>
              <a:rPr lang="zh-CN" altLang="en-US" b="1" dirty="0">
                <a:latin typeface="微软雅黑" panose="020B0503020204020204" pitchFamily="34" charset="-122"/>
                <a:ea typeface="微软雅黑" panose="020B0503020204020204" pitchFamily="34" charset="-122"/>
              </a:rPr>
              <a:t>大数据时代的新利器</a:t>
            </a:r>
          </a:p>
        </p:txBody>
      </p:sp>
      <p:sp>
        <p:nvSpPr>
          <p:cNvPr id="4" name="Rectangle 3"/>
          <p:cNvSpPr/>
          <p:nvPr/>
        </p:nvSpPr>
        <p:spPr bwMode="auto">
          <a:xfrm>
            <a:off x="6167851" y="2204813"/>
            <a:ext cx="2672192" cy="2671496"/>
          </a:xfrm>
          <a:prstGeom prst="rect">
            <a:avLst/>
          </a:prstGeom>
          <a:solidFill>
            <a:schemeClr val="bg1">
              <a:lumMod val="75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24" tIns="45713" rIns="91424" bIns="45713" numCol="1" rtlCol="0" anchor="b" anchorCtr="0" compatLnSpc="1">
            <a:prstTxWarp prst="textNoShape">
              <a:avLst/>
            </a:prstTxWarp>
          </a:bodyPr>
          <a:lstStyle/>
          <a:p>
            <a:pPr lvl="0" defTabSz="1333500">
              <a:lnSpc>
                <a:spcPct val="90000"/>
              </a:lnSpc>
              <a:spcBef>
                <a:spcPct val="0"/>
              </a:spcBef>
            </a:pPr>
            <a:r>
              <a:rPr lang="en-US" altLang="zh-CN" sz="2000" b="1" dirty="0" smtClean="0">
                <a:latin typeface="微软雅黑" panose="020B0503020204020204" pitchFamily="34" charset="-122"/>
                <a:ea typeface="微软雅黑" panose="020B0503020204020204" pitchFamily="34" charset="-122"/>
              </a:rPr>
              <a:t>Neo4j</a:t>
            </a:r>
          </a:p>
          <a:p>
            <a:pPr lvl="0" defTabSz="1333500">
              <a:lnSpc>
                <a:spcPct val="90000"/>
              </a:lnSpc>
              <a:spcBef>
                <a:spcPct val="0"/>
              </a:spcBef>
              <a:spcAft>
                <a:spcPct val="35000"/>
              </a:spcAft>
            </a:pPr>
            <a:r>
              <a:rPr lang="zh-CN" altLang="en-US" b="1" dirty="0" smtClean="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世界</a:t>
            </a:r>
            <a:r>
              <a:rPr lang="zh-CN" altLang="en-US" b="1"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领先的图数据库</a:t>
            </a:r>
          </a:p>
        </p:txBody>
      </p:sp>
      <p:sp>
        <p:nvSpPr>
          <p:cNvPr id="5" name="Rectangle 4"/>
          <p:cNvSpPr/>
          <p:nvPr/>
        </p:nvSpPr>
        <p:spPr bwMode="auto">
          <a:xfrm>
            <a:off x="8989812" y="2210963"/>
            <a:ext cx="2703905" cy="2671496"/>
          </a:xfrm>
          <a:prstGeom prst="rect">
            <a:avLst/>
          </a:prstGeom>
          <a:solidFill>
            <a:schemeClr val="bg1">
              <a:lumMod val="75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24" tIns="45713" rIns="91424" bIns="45713" numCol="1" rtlCol="0" anchor="b" anchorCtr="0" compatLnSpc="1">
            <a:prstTxWarp prst="textNoShape">
              <a:avLst/>
            </a:prstTxWarp>
          </a:bodyPr>
          <a:lstStyle/>
          <a:p>
            <a:pPr lvl="0" defTabSz="913970" fontAlgn="base">
              <a:spcBef>
                <a:spcPct val="0"/>
              </a:spcBef>
              <a:spcAft>
                <a:spcPct val="0"/>
              </a:spcAft>
            </a:pPr>
            <a:r>
              <a:rPr lang="en-US" altLang="zh-CN" sz="2000" b="1" dirty="0" err="1" smtClean="0">
                <a:latin typeface="微软雅黑" panose="020B0503020204020204" pitchFamily="34" charset="-122"/>
                <a:ea typeface="微软雅黑" panose="020B0503020204020204" pitchFamily="34" charset="-122"/>
              </a:rPr>
              <a:t>OpenPower</a:t>
            </a:r>
            <a:endParaRPr lang="en-US" sz="2000" b="1" dirty="0" smtClean="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a:p>
            <a:pPr marL="0" lvl="1" defTabSz="1022350">
              <a:lnSpc>
                <a:spcPct val="90000"/>
              </a:lnSpc>
              <a:spcBef>
                <a:spcPct val="0"/>
              </a:spcBef>
              <a:spcAft>
                <a:spcPct val="15000"/>
              </a:spcAft>
            </a:pPr>
            <a:r>
              <a:rPr lang="zh-CN" altLang="en-US" b="1" dirty="0">
                <a:latin typeface="微软雅黑" panose="020B0503020204020204" pitchFamily="34" charset="-122"/>
                <a:ea typeface="微软雅黑" panose="020B0503020204020204" pitchFamily="34" charset="-122"/>
              </a:rPr>
              <a:t>搭载</a:t>
            </a:r>
            <a:r>
              <a:rPr lang="en-US" altLang="zh-CN" b="1" dirty="0">
                <a:latin typeface="微软雅黑" panose="020B0503020204020204" pitchFamily="34" charset="-122"/>
                <a:ea typeface="微软雅黑" panose="020B0503020204020204" pitchFamily="34" charset="-122"/>
              </a:rPr>
              <a:t>Neo4j</a:t>
            </a:r>
            <a:r>
              <a:rPr lang="zh-CN" altLang="en-US" b="1" dirty="0">
                <a:latin typeface="微软雅黑" panose="020B0503020204020204" pitchFamily="34" charset="-122"/>
                <a:ea typeface="微软雅黑" panose="020B0503020204020204" pitchFamily="34" charset="-122"/>
              </a:rPr>
              <a:t>的最佳服务器</a:t>
            </a:r>
          </a:p>
        </p:txBody>
      </p:sp>
      <p:sp>
        <p:nvSpPr>
          <p:cNvPr id="9" name="Rectangle 8"/>
          <p:cNvSpPr/>
          <p:nvPr/>
        </p:nvSpPr>
        <p:spPr bwMode="auto">
          <a:xfrm>
            <a:off x="511947" y="2210963"/>
            <a:ext cx="2672192" cy="2671496"/>
          </a:xfrm>
          <a:prstGeom prst="rect">
            <a:avLst/>
          </a:prstGeom>
          <a:solidFill>
            <a:schemeClr val="bg1">
              <a:lumMod val="75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24" tIns="45713" rIns="91424" bIns="45713" numCol="1" rtlCol="0" anchor="b" anchorCtr="0" compatLnSpc="1">
            <a:prstTxWarp prst="textNoShape">
              <a:avLst/>
            </a:prstTxWarp>
          </a:bodyPr>
          <a:lstStyle/>
          <a:p>
            <a:pPr defTabSz="913970" fontAlgn="base">
              <a:spcBef>
                <a:spcPct val="0"/>
              </a:spcBef>
              <a:spcAft>
                <a:spcPct val="0"/>
              </a:spcAft>
            </a:pPr>
            <a:r>
              <a:rPr lang="zh-CN" altLang="en-US" sz="2000" b="1" dirty="0" smtClean="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微云数聚</a:t>
            </a:r>
            <a:endParaRPr lang="en-US" altLang="zh-CN" sz="2000" b="1" dirty="0" smtClean="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a:p>
            <a:pPr defTabSz="913970" fontAlgn="base">
              <a:spcBef>
                <a:spcPct val="0"/>
              </a:spcBef>
              <a:spcAft>
                <a:spcPct val="0"/>
              </a:spcAft>
            </a:pPr>
            <a:r>
              <a:rPr lang="zh-CN" altLang="en-US" b="1" dirty="0" smtClean="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中国</a:t>
            </a:r>
            <a:r>
              <a:rPr lang="zh-CN" altLang="en-US" b="1"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图数据库的先导者</a:t>
            </a:r>
          </a:p>
        </p:txBody>
      </p:sp>
      <p:sp>
        <p:nvSpPr>
          <p:cNvPr id="17" name="圆角矩形 16"/>
          <p:cNvSpPr/>
          <p:nvPr/>
        </p:nvSpPr>
        <p:spPr>
          <a:xfrm>
            <a:off x="1286197" y="2702253"/>
            <a:ext cx="1147652" cy="1148402"/>
          </a:xfrm>
          <a:prstGeom prst="roundRect">
            <a:avLst>
              <a:gd name="adj" fmla="val 16425"/>
            </a:avLst>
          </a:prstGeom>
          <a:blipFill dpi="0" rotWithShape="1">
            <a:blip r:embed="rId3" cstate="print">
              <a:extLst>
                <a:ext uri="{BEBA8EAE-BF5A-486C-A8C5-ECC9F3942E4B}">
                  <a14:imgProps xmlns:a14="http://schemas.microsoft.com/office/drawing/2010/main">
                    <a14:imgLayer r:embed="rId4">
                      <a14:imgEffect>
                        <a14:backgroundRemoval t="0" b="89493" l="1087" r="100000">
                          <a14:foregroundMark x1="52536" y1="38768" x2="52536" y2="38768"/>
                          <a14:foregroundMark x1="80072" y1="36232" x2="80072" y2="36232"/>
                        </a14:backgroundRemoval>
                      </a14:imgEffect>
                    </a14:imgLayer>
                  </a14:imgProps>
                </a:ext>
                <a:ext uri="{28A0092B-C50C-407E-A947-70E740481C1C}">
                  <a14:useLocalDpi xmlns:a14="http://schemas.microsoft.com/office/drawing/2010/main" val="0"/>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5" name="圆角矩形 24"/>
          <p:cNvSpPr/>
          <p:nvPr/>
        </p:nvSpPr>
        <p:spPr>
          <a:xfrm>
            <a:off x="4066511" y="2783670"/>
            <a:ext cx="1147652" cy="985567"/>
          </a:xfrm>
          <a:prstGeom prst="roundRect">
            <a:avLst>
              <a:gd name="adj" fmla="val 10000"/>
            </a:avLst>
          </a:prstGeom>
          <a:blipFill dpi="0" rotWithShape="1">
            <a:blip r:embed="rId5">
              <a:extLst>
                <a:ext uri="{BEBA8EAE-BF5A-486C-A8C5-ECC9F3942E4B}">
                  <a14:imgProps xmlns:a14="http://schemas.microsoft.com/office/drawing/2010/main">
                    <a14:imgLayer r:embed="rId6">
                      <a14:imgEffect>
                        <a14:backgroundRemoval t="9677" b="94009" l="9649" r="94298"/>
                      </a14:imgEffect>
                    </a14:imgLayer>
                  </a14:imgProps>
                </a:ext>
                <a:ext uri="{28A0092B-C50C-407E-A947-70E740481C1C}">
                  <a14:useLocalDpi xmlns:a14="http://schemas.microsoft.com/office/drawing/2010/main" val="0"/>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圆角矩形 12"/>
          <p:cNvSpPr/>
          <p:nvPr/>
        </p:nvSpPr>
        <p:spPr>
          <a:xfrm>
            <a:off x="7038242" y="2653084"/>
            <a:ext cx="960769" cy="871993"/>
          </a:xfrm>
          <a:prstGeom prst="roundRect">
            <a:avLst>
              <a:gd name="adj" fmla="val 0"/>
            </a:avLst>
          </a:prstGeom>
          <a:blipFill dpi="0" rotWithShape="1">
            <a:blip r:embed="rId7"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5" name="圆角矩形 14"/>
          <p:cNvSpPr/>
          <p:nvPr/>
        </p:nvSpPr>
        <p:spPr>
          <a:xfrm>
            <a:off x="9905994" y="2765117"/>
            <a:ext cx="860116" cy="860678"/>
          </a:xfrm>
          <a:prstGeom prst="roundRect">
            <a:avLst>
              <a:gd name="adj" fmla="val 10000"/>
            </a:avLst>
          </a:prstGeom>
          <a:blipFill dpi="0" rotWithShape="1">
            <a:blip r:embed="rId8">
              <a:extLst>
                <a:ext uri="{BEBA8EAE-BF5A-486C-A8C5-ECC9F3942E4B}">
                  <a14:imgProps xmlns:a14="http://schemas.microsoft.com/office/drawing/2010/main">
                    <a14:imgLayer r:embed="rId9">
                      <a14:imgEffect>
                        <a14:backgroundRemoval t="2500" b="97000" l="5500" r="965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674204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86533" y="1145871"/>
            <a:ext cx="1372492" cy="461665"/>
          </a:xfrm>
          <a:prstGeom prst="rect">
            <a:avLst/>
          </a:prstGeom>
          <a:noFill/>
        </p:spPr>
        <p:txBody>
          <a:bodyPr wrap="none" rtlCol="0">
            <a:spAutoFit/>
          </a:bodyPr>
          <a:lstStyle/>
          <a:p>
            <a:r>
              <a:rPr lang="en-US" altLang="zh-CN" sz="2400" b="1" dirty="0" smtClean="0"/>
              <a:t>Solutions</a:t>
            </a:r>
            <a:endParaRPr lang="zh-CN" altLang="en-US" sz="2400" b="1" dirty="0"/>
          </a:p>
        </p:txBody>
      </p:sp>
      <p:sp>
        <p:nvSpPr>
          <p:cNvPr id="4" name="Rectangle 24"/>
          <p:cNvSpPr/>
          <p:nvPr/>
        </p:nvSpPr>
        <p:spPr bwMode="auto">
          <a:xfrm>
            <a:off x="2156248" y="2334810"/>
            <a:ext cx="2545985" cy="2346585"/>
          </a:xfrm>
          <a:prstGeom prst="rect">
            <a:avLst/>
          </a:prstGeom>
          <a:solidFill>
            <a:schemeClr val="accent1">
              <a:lumMod val="50000"/>
            </a:schemeClr>
          </a:solidFill>
          <a:ln w="9525" cap="flat" cmpd="sng" algn="ctr">
            <a:noFill/>
            <a:prstDash val="solid"/>
            <a:headEnd type="none" w="med" len="med"/>
            <a:tailEnd type="none" w="med" len="med"/>
          </a:ln>
          <a:effectLst/>
        </p:spPr>
        <p:txBody>
          <a:bodyPr vert="horz" wrap="square" lIns="182856" tIns="91428" rIns="91428" bIns="91428" numCol="1" rtlCol="0" anchor="b" anchorCtr="0" compatLnSpc="1">
            <a:prstTxWarp prst="textNoShape">
              <a:avLst/>
            </a:prstTxWarp>
          </a:bodyPr>
          <a:lstStyle/>
          <a:p>
            <a:pPr defTabSz="913994">
              <a:lnSpc>
                <a:spcPct val="90000"/>
              </a:lnSpc>
              <a:buSzPct val="90000"/>
            </a:pPr>
            <a:r>
              <a:rPr lang="en-US" altLang="zh-CN" b="1" dirty="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rPr>
              <a:t>Neo4j</a:t>
            </a:r>
            <a:r>
              <a:rPr lang="zh-CN" altLang="en-US" b="1" dirty="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rPr>
              <a:t>简体</a:t>
            </a:r>
            <a:r>
              <a:rPr lang="zh-CN" altLang="en-US" b="1" dirty="0" smtClean="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rPr>
              <a:t>中文版</a:t>
            </a:r>
            <a:endParaRPr lang="zh-CN" altLang="en-US" b="1" dirty="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endParaRPr>
          </a:p>
          <a:p>
            <a:pPr defTabSz="913994">
              <a:lnSpc>
                <a:spcPct val="90000"/>
              </a:lnSpc>
              <a:buSzPct val="90000"/>
            </a:pPr>
            <a:r>
              <a:rPr lang="zh-CN" altLang="en-US" sz="1600" b="1" dirty="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rPr>
              <a:t>为中国企业量身</a:t>
            </a:r>
            <a:r>
              <a:rPr lang="zh-CN" altLang="en-US" sz="1600" b="1" dirty="0" smtClean="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rPr>
              <a:t>定制</a:t>
            </a:r>
            <a:endParaRPr lang="zh-CN" altLang="en-US" sz="1600" b="1" dirty="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endParaRPr>
          </a:p>
        </p:txBody>
      </p:sp>
      <p:sp>
        <p:nvSpPr>
          <p:cNvPr id="5" name="Rectangle 24"/>
          <p:cNvSpPr/>
          <p:nvPr/>
        </p:nvSpPr>
        <p:spPr bwMode="auto">
          <a:xfrm>
            <a:off x="7827562" y="2319776"/>
            <a:ext cx="2511638" cy="2346585"/>
          </a:xfrm>
          <a:prstGeom prst="rect">
            <a:avLst/>
          </a:prstGeom>
          <a:solidFill>
            <a:schemeClr val="bg1">
              <a:lumMod val="65000"/>
            </a:schemeClr>
          </a:solidFill>
          <a:ln w="9525" cap="flat" cmpd="sng" algn="ctr">
            <a:noFill/>
            <a:prstDash val="solid"/>
            <a:headEnd type="none" w="med" len="med"/>
            <a:tailEnd type="none" w="med" len="med"/>
          </a:ln>
          <a:effectLst/>
        </p:spPr>
        <p:txBody>
          <a:bodyPr vert="horz" wrap="square" lIns="182856" tIns="91428" rIns="91428" bIns="91428" numCol="1" rtlCol="0" anchor="b" anchorCtr="0" compatLnSpc="1">
            <a:prstTxWarp prst="textNoShape">
              <a:avLst/>
            </a:prstTxWarp>
          </a:bodyPr>
          <a:lstStyle/>
          <a:p>
            <a:pPr defTabSz="913994">
              <a:lnSpc>
                <a:spcPct val="90000"/>
              </a:lnSpc>
              <a:buSzPct val="90000"/>
            </a:pPr>
            <a:r>
              <a:rPr lang="zh-CN" altLang="en-US" b="1" dirty="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rPr>
              <a:t>迷你名片</a:t>
            </a:r>
          </a:p>
          <a:p>
            <a:pPr defTabSz="913994">
              <a:lnSpc>
                <a:spcPct val="90000"/>
              </a:lnSpc>
              <a:buSzPct val="90000"/>
            </a:pPr>
            <a:r>
              <a:rPr lang="zh-CN" altLang="en-US" sz="1600" b="1" dirty="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rPr>
              <a:t>纸质名片的终结者</a:t>
            </a:r>
          </a:p>
        </p:txBody>
      </p:sp>
      <p:grpSp>
        <p:nvGrpSpPr>
          <p:cNvPr id="7" name="组合 6"/>
          <p:cNvGrpSpPr/>
          <p:nvPr/>
        </p:nvGrpSpPr>
        <p:grpSpPr>
          <a:xfrm>
            <a:off x="8561846" y="2789309"/>
            <a:ext cx="972000" cy="972000"/>
            <a:chOff x="1152960" y="2378007"/>
            <a:chExt cx="5101574" cy="5101572"/>
          </a:xfrm>
        </p:grpSpPr>
        <p:sp>
          <p:nvSpPr>
            <p:cNvPr id="8" name="Rectangle 4"/>
            <p:cNvSpPr/>
            <p:nvPr/>
          </p:nvSpPr>
          <p:spPr bwMode="auto">
            <a:xfrm>
              <a:off x="1163796" y="2408075"/>
              <a:ext cx="5090738" cy="4693169"/>
            </a:xfrm>
            <a:prstGeom prst="rect">
              <a:avLst/>
            </a:prstGeom>
            <a:solidFill>
              <a:srgbClr val="94C949"/>
            </a:solidFill>
            <a:ln w="9525" cap="flat" cmpd="sng" algn="ctr">
              <a:noFill/>
              <a:prstDash val="solid"/>
              <a:headEnd type="none" w="med" len="med"/>
              <a:tailEnd type="none" w="med" len="med"/>
            </a:ln>
            <a:effectLst/>
          </p:spPr>
          <p:txBody>
            <a:bodyPr vert="horz" wrap="square" lIns="243840" tIns="243840" rIns="121920" bIns="60958" numCol="1" rtlCol="0" anchor="t" anchorCtr="0" compatLnSpc="1">
              <a:prstTxWarp prst="textNoShape">
                <a:avLst/>
              </a:prstTxWarp>
            </a:bodyPr>
            <a:lstStyle/>
            <a:p>
              <a:pPr defTabSz="913994">
                <a:lnSpc>
                  <a:spcPct val="90000"/>
                </a:lnSpc>
                <a:buSzPct val="90000"/>
                <a:defRPr/>
              </a:pPr>
              <a:endParaRPr lang="en-US" sz="2400" dirty="0">
                <a:gradFill>
                  <a:gsLst>
                    <a:gs pos="85000">
                      <a:srgbClr val="FFFFFF"/>
                    </a:gs>
                    <a:gs pos="0">
                      <a:srgbClr val="FFFFFF"/>
                    </a:gs>
                  </a:gsLst>
                  <a:lin ang="5400000" scaled="0"/>
                </a:gradFill>
                <a:latin typeface="Segoe UI"/>
              </a:endParaRPr>
            </a:p>
          </p:txBody>
        </p:sp>
        <p:pic>
          <p:nvPicPr>
            <p:cNvPr id="10" name="WechatIMG666.jpeg" descr="WechatIMG666.jpeg"/>
            <p:cNvPicPr>
              <a:picLocks noChangeAspect="1"/>
            </p:cNvPicPr>
            <p:nvPr/>
          </p:nvPicPr>
          <p:blipFill>
            <a:blip r:embed="rId2">
              <a:extLst/>
            </a:blip>
            <a:stretch>
              <a:fillRect/>
            </a:stretch>
          </p:blipFill>
          <p:spPr>
            <a:xfrm>
              <a:off x="1152960" y="2378007"/>
              <a:ext cx="5101573" cy="5101572"/>
            </a:xfrm>
            <a:prstGeom prst="rect">
              <a:avLst/>
            </a:prstGeom>
            <a:ln w="12700">
              <a:miter lim="400000"/>
            </a:ln>
          </p:spPr>
        </p:pic>
      </p:grpSp>
      <p:sp>
        <p:nvSpPr>
          <p:cNvPr id="11" name="Rectangle 24"/>
          <p:cNvSpPr/>
          <p:nvPr/>
        </p:nvSpPr>
        <p:spPr bwMode="auto">
          <a:xfrm>
            <a:off x="5008771" y="2319776"/>
            <a:ext cx="2511638" cy="2346585"/>
          </a:xfrm>
          <a:prstGeom prst="rect">
            <a:avLst/>
          </a:prstGeom>
          <a:solidFill>
            <a:schemeClr val="bg1">
              <a:lumMod val="65000"/>
            </a:schemeClr>
          </a:solidFill>
          <a:ln w="9525" cap="flat" cmpd="sng" algn="ctr">
            <a:noFill/>
            <a:prstDash val="solid"/>
            <a:headEnd type="none" w="med" len="med"/>
            <a:tailEnd type="none" w="med" len="med"/>
          </a:ln>
          <a:effectLst/>
        </p:spPr>
        <p:txBody>
          <a:bodyPr vert="horz" wrap="square" lIns="182856" tIns="91428" rIns="91428" bIns="91428" numCol="1" rtlCol="0" anchor="b" anchorCtr="0" compatLnSpc="1">
            <a:prstTxWarp prst="textNoShape">
              <a:avLst/>
            </a:prstTxWarp>
          </a:bodyPr>
          <a:lstStyle/>
          <a:p>
            <a:pPr defTabSz="913994">
              <a:lnSpc>
                <a:spcPct val="90000"/>
              </a:lnSpc>
              <a:buSzPct val="90000"/>
            </a:pPr>
            <a:r>
              <a:rPr lang="zh-CN" altLang="en-US" b="1" dirty="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rPr>
              <a:t>关系搜</a:t>
            </a:r>
          </a:p>
          <a:p>
            <a:pPr defTabSz="913994">
              <a:lnSpc>
                <a:spcPct val="90000"/>
              </a:lnSpc>
              <a:buSzPct val="90000"/>
            </a:pPr>
            <a:r>
              <a:rPr lang="zh-CN" altLang="en-US" sz="1600" b="1" dirty="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rPr>
              <a:t>开箱即用的知识图谱引擎</a:t>
            </a:r>
          </a:p>
        </p:txBody>
      </p:sp>
      <p:sp>
        <p:nvSpPr>
          <p:cNvPr id="12" name="圆角矩形 11"/>
          <p:cNvSpPr/>
          <p:nvPr/>
        </p:nvSpPr>
        <p:spPr>
          <a:xfrm>
            <a:off x="2948854" y="2789309"/>
            <a:ext cx="1008000" cy="972000"/>
          </a:xfrm>
          <a:prstGeom prst="roundRect">
            <a:avLst>
              <a:gd name="adj" fmla="val 0"/>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矩形 12"/>
          <p:cNvSpPr/>
          <p:nvPr/>
        </p:nvSpPr>
        <p:spPr>
          <a:xfrm>
            <a:off x="5745512" y="2789309"/>
            <a:ext cx="1027675" cy="9720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5953197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bwMode="auto">
          <a:xfrm>
            <a:off x="960651" y="4618012"/>
            <a:ext cx="7269357" cy="1947465"/>
          </a:xfrm>
          <a:prstGeom prst="rect">
            <a:avLst/>
          </a:prstGeom>
          <a:solidFill>
            <a:schemeClr val="bg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45718" tIns="22859" rIns="45718" bIns="22859" numCol="1" rtlCol="0" anchor="ctr" anchorCtr="0" compatLnSpc="1">
            <a:prstTxWarp prst="textNoShape">
              <a:avLst/>
            </a:prstTxWarp>
          </a:bodyPr>
          <a:lstStyle/>
          <a:p>
            <a:pPr marL="0" marR="0" lvl="0" indent="0" algn="ctr" defTabSz="457050" rtl="0" eaLnBrk="1" fontAlgn="auto" latinLnBrk="0" hangingPunct="0">
              <a:lnSpc>
                <a:spcPct val="100000"/>
              </a:lnSpc>
              <a:spcBef>
                <a:spcPts val="0"/>
              </a:spcBef>
              <a:spcAft>
                <a:spcPts val="0"/>
              </a:spcAft>
              <a:buClrTx/>
              <a:buSzTx/>
              <a:buFontTx/>
              <a:buNone/>
              <a:tabLst/>
              <a:defRPr/>
            </a:pPr>
            <a:endParaRPr kumimoji="0" lang="zh-CN" altLang="en-US" sz="1100" b="1" i="0" u="none" strike="noStrike" kern="0" cap="none" spc="0" normalizeH="0" baseline="0" noProof="0" dirty="0">
              <a:ln>
                <a:noFill/>
              </a:ln>
              <a:solidFill>
                <a:srgbClr val="FFFFFF">
                  <a:alpha val="98824"/>
                </a:srgbClr>
              </a:solidFill>
              <a:effectLst/>
              <a:uLnTx/>
              <a:uFillTx/>
              <a:latin typeface="微软雅黑" panose="020B0503020204020204" pitchFamily="34" charset="-122"/>
              <a:ea typeface="微软雅黑" panose="020B0503020204020204" pitchFamily="34" charset="-122"/>
              <a:cs typeface="Segoe UI" pitchFamily="34" charset="0"/>
              <a:sym typeface="Helvetica Neue"/>
            </a:endParaRPr>
          </a:p>
        </p:txBody>
      </p:sp>
      <p:grpSp>
        <p:nvGrpSpPr>
          <p:cNvPr id="59" name="组合 58"/>
          <p:cNvGrpSpPr/>
          <p:nvPr/>
        </p:nvGrpSpPr>
        <p:grpSpPr>
          <a:xfrm>
            <a:off x="8536880" y="3198938"/>
            <a:ext cx="4597239" cy="5167638"/>
            <a:chOff x="14438768" y="3643188"/>
            <a:chExt cx="10718026" cy="12047859"/>
          </a:xfrm>
        </p:grpSpPr>
        <p:pic>
          <p:nvPicPr>
            <p:cNvPr id="60" name="World"/>
            <p:cNvPicPr>
              <a:picLocks noChangeAspect="1"/>
            </p:cNvPicPr>
            <p:nvPr/>
          </p:nvPicPr>
          <p:blipFill rotWithShape="1">
            <a:blip r:embed="rId3" cstate="screen">
              <a:alphaModFix amt="33000"/>
              <a:extLst>
                <a:ext uri="{BEBA8EAE-BF5A-486C-A8C5-ECC9F3942E4B}">
                  <a14:imgProps xmlns:a14="http://schemas.microsoft.com/office/drawing/2010/main">
                    <a14:imgLayer r:embed="rId4">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14500593" y="3643188"/>
              <a:ext cx="9864152" cy="10364797"/>
            </a:xfrm>
            <a:prstGeom prst="rect">
              <a:avLst/>
            </a:prstGeom>
          </p:spPr>
        </p:pic>
        <p:pic>
          <p:nvPicPr>
            <p:cNvPr id="61" name="compute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5467808" y="9030892"/>
              <a:ext cx="1067248" cy="930947"/>
            </a:xfrm>
            <a:prstGeom prst="rect">
              <a:avLst/>
            </a:prstGeom>
            <a:effectLst/>
          </p:spPr>
        </p:pic>
        <p:pic>
          <p:nvPicPr>
            <p:cNvPr id="62" name="compute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9840995" y="12039620"/>
              <a:ext cx="1067248" cy="930947"/>
            </a:xfrm>
            <a:prstGeom prst="rect">
              <a:avLst/>
            </a:prstGeom>
            <a:effectLst/>
          </p:spPr>
        </p:pic>
        <p:pic>
          <p:nvPicPr>
            <p:cNvPr id="63" name="compute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6799099" y="5001593"/>
              <a:ext cx="1067248" cy="930947"/>
            </a:xfrm>
            <a:prstGeom prst="rect">
              <a:avLst/>
            </a:prstGeom>
            <a:effectLst/>
          </p:spPr>
        </p:pic>
        <p:pic>
          <p:nvPicPr>
            <p:cNvPr id="64" name="compute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9633067" y="3976604"/>
              <a:ext cx="1067248" cy="930947"/>
            </a:xfrm>
            <a:prstGeom prst="rect">
              <a:avLst/>
            </a:prstGeom>
            <a:effectLst/>
          </p:spPr>
        </p:pic>
        <p:pic>
          <p:nvPicPr>
            <p:cNvPr id="65" name="compute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22836395" y="5535716"/>
              <a:ext cx="1067248" cy="930947"/>
            </a:xfrm>
            <a:prstGeom prst="rect">
              <a:avLst/>
            </a:prstGeom>
            <a:effectLst/>
          </p:spPr>
        </p:pic>
        <p:pic>
          <p:nvPicPr>
            <p:cNvPr id="66" name="compute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9508560" y="7206079"/>
              <a:ext cx="1067248" cy="930947"/>
            </a:xfrm>
            <a:prstGeom prst="rect">
              <a:avLst/>
            </a:prstGeom>
            <a:effectLst/>
          </p:spPr>
        </p:pic>
        <p:sp>
          <p:nvSpPr>
            <p:cNvPr id="67" name="Arc 11"/>
            <p:cNvSpPr/>
            <p:nvPr/>
          </p:nvSpPr>
          <p:spPr>
            <a:xfrm rot="15945616">
              <a:off x="15056609" y="6381943"/>
              <a:ext cx="6675235" cy="4670152"/>
            </a:xfrm>
            <a:prstGeom prst="arc">
              <a:avLst>
                <a:gd name="adj1" fmla="val 16207703"/>
                <a:gd name="adj2" fmla="val 20161710"/>
              </a:avLst>
            </a:prstGeom>
            <a:noFill/>
            <a:ln w="19050" cap="flat" cmpd="sng" algn="ctr">
              <a:solidFill>
                <a:sysClr val="window" lastClr="FFFFFF"/>
              </a:solidFill>
              <a:prstDash val="solid"/>
              <a:headEnd type="none" w="med" len="med"/>
              <a:tailEnd type="none" w="med" len="med"/>
            </a:ln>
            <a:effectLst>
              <a:outerShdw blurRad="63500" algn="ctr" rotWithShape="0">
                <a:sysClr val="window" lastClr="FFFFFF"/>
              </a:outerShdw>
            </a:effectLst>
          </p:spPr>
          <p:txBody>
            <a:bodyPr lIns="91424" tIns="45714" rIns="91424" bIns="45714" rtlCol="0" anchor="ctr"/>
            <a:lstStyle/>
            <a:p>
              <a:pPr marL="0" marR="0" lvl="0" indent="0" algn="ctr" defTabSz="91430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Helvetica Neue"/>
              </a:endParaRPr>
            </a:p>
          </p:txBody>
        </p:sp>
        <p:sp>
          <p:nvSpPr>
            <p:cNvPr id="68" name="Arc 114"/>
            <p:cNvSpPr/>
            <p:nvPr/>
          </p:nvSpPr>
          <p:spPr>
            <a:xfrm rot="4383524" flipH="1">
              <a:off x="14299936" y="6609895"/>
              <a:ext cx="6682155" cy="4670152"/>
            </a:xfrm>
            <a:prstGeom prst="arc">
              <a:avLst>
                <a:gd name="adj1" fmla="val 17949455"/>
                <a:gd name="adj2" fmla="val 20161710"/>
              </a:avLst>
            </a:prstGeom>
            <a:noFill/>
            <a:ln w="19050" cap="flat" cmpd="sng" algn="ctr">
              <a:solidFill>
                <a:sysClr val="window" lastClr="FFFFFF"/>
              </a:solidFill>
              <a:prstDash val="solid"/>
              <a:headEnd type="none" w="med" len="med"/>
              <a:tailEnd type="none" w="med" len="med"/>
            </a:ln>
            <a:effectLst>
              <a:outerShdw blurRad="63500" algn="ctr" rotWithShape="0">
                <a:sysClr val="window" lastClr="FFFFFF"/>
              </a:outerShdw>
            </a:effectLst>
          </p:spPr>
          <p:txBody>
            <a:bodyPr lIns="91424" tIns="45714" rIns="91424" bIns="45714" rtlCol="0" anchor="ctr"/>
            <a:lstStyle/>
            <a:p>
              <a:pPr marL="0" marR="0" lvl="0" indent="0" algn="ctr" defTabSz="91430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Helvetica Neue"/>
              </a:endParaRPr>
            </a:p>
          </p:txBody>
        </p:sp>
        <p:sp>
          <p:nvSpPr>
            <p:cNvPr id="69" name="Arc 117"/>
            <p:cNvSpPr/>
            <p:nvPr/>
          </p:nvSpPr>
          <p:spPr>
            <a:xfrm rot="1266808" flipH="1">
              <a:off x="16813095" y="5392591"/>
              <a:ext cx="7746643" cy="4668936"/>
            </a:xfrm>
            <a:prstGeom prst="arc">
              <a:avLst>
                <a:gd name="adj1" fmla="val 14829323"/>
                <a:gd name="adj2" fmla="val 20394756"/>
              </a:avLst>
            </a:prstGeom>
            <a:noFill/>
            <a:ln w="19050" cap="flat" cmpd="sng" algn="ctr">
              <a:solidFill>
                <a:sysClr val="window" lastClr="FFFFFF"/>
              </a:solidFill>
              <a:prstDash val="solid"/>
              <a:headEnd type="none" w="med" len="med"/>
              <a:tailEnd type="none" w="med" len="med"/>
            </a:ln>
            <a:effectLst>
              <a:outerShdw blurRad="63500" algn="ctr" rotWithShape="0">
                <a:sysClr val="window" lastClr="FFFFFF"/>
              </a:outerShdw>
            </a:effectLst>
          </p:spPr>
          <p:txBody>
            <a:bodyPr lIns="91424" tIns="45714" rIns="91424" bIns="45714" rtlCol="0" anchor="ctr"/>
            <a:lstStyle/>
            <a:p>
              <a:pPr marL="0" marR="0" lvl="0" indent="0" algn="ctr" defTabSz="91430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Helvetica Neue"/>
              </a:endParaRPr>
            </a:p>
          </p:txBody>
        </p:sp>
        <p:sp>
          <p:nvSpPr>
            <p:cNvPr id="70" name="Arc 118"/>
            <p:cNvSpPr/>
            <p:nvPr/>
          </p:nvSpPr>
          <p:spPr>
            <a:xfrm rot="361398" flipH="1">
              <a:off x="17410151" y="4222655"/>
              <a:ext cx="7746643" cy="4668936"/>
            </a:xfrm>
            <a:prstGeom prst="arc">
              <a:avLst>
                <a:gd name="adj1" fmla="val 19040756"/>
                <a:gd name="adj2" fmla="val 20659860"/>
              </a:avLst>
            </a:prstGeom>
            <a:noFill/>
            <a:ln w="19050" cap="flat" cmpd="sng" algn="ctr">
              <a:solidFill>
                <a:sysClr val="window" lastClr="FFFFFF"/>
              </a:solidFill>
              <a:prstDash val="solid"/>
              <a:headEnd type="none" w="med" len="med"/>
              <a:tailEnd type="none" w="med" len="med"/>
            </a:ln>
            <a:effectLst>
              <a:outerShdw blurRad="63500" algn="ctr" rotWithShape="0">
                <a:sysClr val="window" lastClr="FFFFFF"/>
              </a:outerShdw>
            </a:effectLst>
          </p:spPr>
          <p:txBody>
            <a:bodyPr lIns="91424" tIns="45714" rIns="91424" bIns="45714" rtlCol="0" anchor="ctr"/>
            <a:lstStyle/>
            <a:p>
              <a:pPr marL="0" marR="0" lvl="0" indent="0" algn="ctr" defTabSz="91430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Helvetica Neue"/>
              </a:endParaRPr>
            </a:p>
          </p:txBody>
        </p:sp>
        <p:sp>
          <p:nvSpPr>
            <p:cNvPr id="71" name="Arc 120"/>
            <p:cNvSpPr/>
            <p:nvPr/>
          </p:nvSpPr>
          <p:spPr>
            <a:xfrm rot="21441019" flipH="1">
              <a:off x="15973700" y="7767511"/>
              <a:ext cx="6676973" cy="4668936"/>
            </a:xfrm>
            <a:prstGeom prst="arc">
              <a:avLst>
                <a:gd name="adj1" fmla="val 16207703"/>
                <a:gd name="adj2" fmla="val 20161710"/>
              </a:avLst>
            </a:prstGeom>
            <a:noFill/>
            <a:ln w="19050" cap="flat" cmpd="sng" algn="ctr">
              <a:solidFill>
                <a:sysClr val="window" lastClr="FFFFFF"/>
              </a:solidFill>
              <a:prstDash val="solid"/>
              <a:headEnd type="none" w="med" len="med"/>
              <a:tailEnd type="none" w="med" len="med"/>
            </a:ln>
            <a:effectLst>
              <a:outerShdw blurRad="63500" algn="ctr" rotWithShape="0">
                <a:sysClr val="window" lastClr="FFFFFF"/>
              </a:outerShdw>
            </a:effectLst>
          </p:spPr>
          <p:txBody>
            <a:bodyPr lIns="91424" tIns="45714" rIns="91424" bIns="45714" rtlCol="0" anchor="ctr"/>
            <a:lstStyle/>
            <a:p>
              <a:pPr marL="0" marR="0" lvl="0" indent="0" algn="ctr" defTabSz="91430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Helvetica Neue"/>
              </a:endParaRPr>
            </a:p>
          </p:txBody>
        </p:sp>
        <p:sp>
          <p:nvSpPr>
            <p:cNvPr id="72" name="Arc 122"/>
            <p:cNvSpPr/>
            <p:nvPr/>
          </p:nvSpPr>
          <p:spPr>
            <a:xfrm rot="18512327">
              <a:off x="19791444" y="6456175"/>
              <a:ext cx="5033005" cy="4670152"/>
            </a:xfrm>
            <a:prstGeom prst="arc">
              <a:avLst>
                <a:gd name="adj1" fmla="val 16207703"/>
                <a:gd name="adj2" fmla="val 19670876"/>
              </a:avLst>
            </a:prstGeom>
            <a:noFill/>
            <a:ln w="19050" cap="flat" cmpd="sng" algn="ctr">
              <a:solidFill>
                <a:sysClr val="window" lastClr="FFFFFF"/>
              </a:solidFill>
              <a:prstDash val="solid"/>
              <a:headEnd type="none" w="med" len="med"/>
              <a:tailEnd type="none" w="med" len="med"/>
            </a:ln>
            <a:effectLst>
              <a:outerShdw blurRad="63500" algn="ctr" rotWithShape="0">
                <a:sysClr val="window" lastClr="FFFFFF"/>
              </a:outerShdw>
            </a:effectLst>
          </p:spPr>
          <p:txBody>
            <a:bodyPr lIns="91424" tIns="45714" rIns="91424" bIns="45714" rtlCol="0" anchor="ctr"/>
            <a:lstStyle/>
            <a:p>
              <a:pPr marL="0" marR="0" lvl="0" indent="0" algn="ctr" defTabSz="91430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Helvetica Neue"/>
              </a:endParaRPr>
            </a:p>
          </p:txBody>
        </p:sp>
        <p:sp>
          <p:nvSpPr>
            <p:cNvPr id="73" name="Arc 123"/>
            <p:cNvSpPr/>
            <p:nvPr/>
          </p:nvSpPr>
          <p:spPr>
            <a:xfrm rot="6432767" flipH="1">
              <a:off x="12546545" y="7691891"/>
              <a:ext cx="9891379" cy="6106933"/>
            </a:xfrm>
            <a:prstGeom prst="arc">
              <a:avLst>
                <a:gd name="adj1" fmla="val 15976499"/>
                <a:gd name="adj2" fmla="val 19507928"/>
              </a:avLst>
            </a:prstGeom>
            <a:noFill/>
            <a:ln w="19050" cap="flat" cmpd="sng" algn="ctr">
              <a:solidFill>
                <a:sysClr val="window" lastClr="FFFFFF"/>
              </a:solidFill>
              <a:prstDash val="solid"/>
              <a:headEnd type="none" w="med" len="med"/>
              <a:tailEnd type="none" w="med" len="med"/>
            </a:ln>
            <a:effectLst>
              <a:outerShdw blurRad="63500" algn="ctr" rotWithShape="0">
                <a:sysClr val="window" lastClr="FFFFFF"/>
              </a:outerShdw>
            </a:effectLst>
          </p:spPr>
          <p:txBody>
            <a:bodyPr lIns="91424" tIns="45714" rIns="91424" bIns="45714" rtlCol="0" anchor="ctr"/>
            <a:lstStyle/>
            <a:p>
              <a:pPr marL="0" marR="0" lvl="0" indent="0" algn="ctr" defTabSz="91430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Helvetica Neue"/>
              </a:endParaRPr>
            </a:p>
          </p:txBody>
        </p:sp>
        <p:sp>
          <p:nvSpPr>
            <p:cNvPr id="74" name="Arc 124"/>
            <p:cNvSpPr/>
            <p:nvPr/>
          </p:nvSpPr>
          <p:spPr>
            <a:xfrm rot="7403424" flipH="1">
              <a:off x="13558988" y="6762459"/>
              <a:ext cx="11158669" cy="6106933"/>
            </a:xfrm>
            <a:prstGeom prst="arc">
              <a:avLst>
                <a:gd name="adj1" fmla="val 15142247"/>
                <a:gd name="adj2" fmla="val 20541376"/>
              </a:avLst>
            </a:prstGeom>
            <a:noFill/>
            <a:ln w="19050" cap="flat" cmpd="sng" algn="ctr">
              <a:solidFill>
                <a:sysClr val="window" lastClr="FFFFFF"/>
              </a:solidFill>
              <a:prstDash val="solid"/>
              <a:headEnd type="none" w="med" len="med"/>
              <a:tailEnd type="none" w="med" len="med"/>
            </a:ln>
            <a:effectLst>
              <a:outerShdw blurRad="63500" algn="ctr" rotWithShape="0">
                <a:sysClr val="window" lastClr="FFFFFF"/>
              </a:outerShdw>
            </a:effectLst>
          </p:spPr>
          <p:txBody>
            <a:bodyPr lIns="91424" tIns="45714" rIns="91424" bIns="45714" rtlCol="0" anchor="ctr"/>
            <a:lstStyle/>
            <a:p>
              <a:pPr marL="0" marR="0" lvl="0" indent="0" algn="ctr" defTabSz="91430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Helvetica Neue"/>
              </a:endParaRPr>
            </a:p>
          </p:txBody>
        </p:sp>
        <p:sp>
          <p:nvSpPr>
            <p:cNvPr id="75" name="Arc 125"/>
            <p:cNvSpPr/>
            <p:nvPr/>
          </p:nvSpPr>
          <p:spPr>
            <a:xfrm rot="3941603" flipH="1">
              <a:off x="17534208" y="5644615"/>
              <a:ext cx="7744624" cy="4670152"/>
            </a:xfrm>
            <a:prstGeom prst="arc">
              <a:avLst>
                <a:gd name="adj1" fmla="val 18536885"/>
                <a:gd name="adj2" fmla="val 20579788"/>
              </a:avLst>
            </a:prstGeom>
            <a:noFill/>
            <a:ln w="19050" cap="flat" cmpd="sng" algn="ctr">
              <a:solidFill>
                <a:sysClr val="window" lastClr="FFFFFF"/>
              </a:solidFill>
              <a:prstDash val="solid"/>
              <a:headEnd type="none" w="med" len="med"/>
              <a:tailEnd type="none" w="med" len="med"/>
            </a:ln>
            <a:effectLst>
              <a:outerShdw blurRad="63500" algn="ctr" rotWithShape="0">
                <a:sysClr val="window" lastClr="FFFFFF"/>
              </a:outerShdw>
            </a:effectLst>
          </p:spPr>
          <p:txBody>
            <a:bodyPr lIns="91424" tIns="45714" rIns="91424" bIns="45714" rtlCol="0" anchor="ctr"/>
            <a:lstStyle/>
            <a:p>
              <a:pPr marL="0" marR="0" lvl="0" indent="0" algn="ctr" defTabSz="91430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Helvetica Neue"/>
              </a:endParaRPr>
            </a:p>
          </p:txBody>
        </p:sp>
      </p:grpSp>
      <p:sp>
        <p:nvSpPr>
          <p:cNvPr id="40" name="An universal, diverse relation search engine that has fuzzy association function"/>
          <p:cNvSpPr txBox="1"/>
          <p:nvPr/>
        </p:nvSpPr>
        <p:spPr>
          <a:xfrm>
            <a:off x="1664210" y="1765423"/>
            <a:ext cx="7627966" cy="2605842"/>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defTabSz="457200">
              <a:defRPr sz="2600" b="0">
                <a:solidFill>
                  <a:schemeClr val="accent1">
                    <a:hueOff val="114395"/>
                    <a:lumOff val="-24975"/>
                  </a:schemeClr>
                </a:solidFill>
                <a:latin typeface="Didot"/>
                <a:ea typeface="Didot"/>
                <a:cs typeface="Didot"/>
                <a:sym typeface="Didot"/>
              </a:defRPr>
            </a:lvl1pPr>
          </a:lstStyle>
          <a:p>
            <a:pPr lvl="0" algn="just" defTabSz="228600" hangingPunct="0">
              <a:spcBef>
                <a:spcPts val="600"/>
              </a:spcBef>
              <a:spcAft>
                <a:spcPts val="600"/>
              </a:spcAft>
            </a:pPr>
            <a:r>
              <a:rPr lang="zh-CN" altLang="en-US" sz="1800" kern="0" dirty="0">
                <a:solidFill>
                  <a:srgbClr val="FFFFFF"/>
                </a:solidFill>
                <a:latin typeface="微软雅黑" panose="020B0503020204020204" pitchFamily="34" charset="-122"/>
                <a:ea typeface="微软雅黑" panose="020B0503020204020204" pitchFamily="34" charset="-122"/>
                <a:cs typeface="Segoe UI" panose="020B0502040204020203" pitchFamily="34" charset="0"/>
              </a:rPr>
              <a:t>与</a:t>
            </a:r>
            <a:r>
              <a:rPr lang="en-US" altLang="zh-CN" sz="1800" kern="0" dirty="0">
                <a:solidFill>
                  <a:srgbClr val="FFFFFF"/>
                </a:solidFill>
                <a:latin typeface="微软雅黑" panose="020B0503020204020204" pitchFamily="34" charset="-122"/>
                <a:ea typeface="微软雅黑" panose="020B0503020204020204" pitchFamily="34" charset="-122"/>
                <a:cs typeface="Segoe UI" panose="020B0502040204020203" pitchFamily="34" charset="0"/>
              </a:rPr>
              <a:t>Neo4j</a:t>
            </a:r>
            <a:r>
              <a:rPr lang="zh-CN" altLang="en-US" sz="1800" kern="0" dirty="0">
                <a:solidFill>
                  <a:srgbClr val="FFFFFF"/>
                </a:solidFill>
                <a:latin typeface="微软雅黑" panose="020B0503020204020204" pitchFamily="34" charset="-122"/>
                <a:ea typeface="微软雅黑" panose="020B0503020204020204" pitchFamily="34" charset="-122"/>
                <a:cs typeface="Segoe UI" panose="020B0502040204020203" pitchFamily="34" charset="0"/>
              </a:rPr>
              <a:t>英文版同步发布，继承英文版全部功能</a:t>
            </a:r>
          </a:p>
          <a:p>
            <a:pPr lvl="0" algn="just" defTabSz="228600" hangingPunct="0">
              <a:spcBef>
                <a:spcPts val="600"/>
              </a:spcBef>
              <a:spcAft>
                <a:spcPts val="600"/>
              </a:spcAft>
            </a:pPr>
            <a:r>
              <a:rPr lang="zh-CN" altLang="en-US" sz="1800" kern="0" dirty="0">
                <a:solidFill>
                  <a:srgbClr val="FFFFFF"/>
                </a:solidFill>
                <a:latin typeface="微软雅黑" panose="020B0503020204020204" pitchFamily="34" charset="-122"/>
                <a:ea typeface="微软雅黑" panose="020B0503020204020204" pitchFamily="34" charset="-122"/>
                <a:cs typeface="Segoe UI" panose="020B0502040204020203" pitchFamily="34" charset="0"/>
              </a:rPr>
              <a:t>简体中文界面</a:t>
            </a:r>
          </a:p>
          <a:p>
            <a:pPr lvl="0" algn="just" defTabSz="228600" hangingPunct="0">
              <a:spcBef>
                <a:spcPts val="600"/>
              </a:spcBef>
              <a:spcAft>
                <a:spcPts val="600"/>
              </a:spcAft>
            </a:pPr>
            <a:r>
              <a:rPr lang="zh-CN" altLang="en-US" sz="1800" kern="0" dirty="0">
                <a:solidFill>
                  <a:srgbClr val="FFFFFF"/>
                </a:solidFill>
                <a:latin typeface="微软雅黑" panose="020B0503020204020204" pitchFamily="34" charset="-122"/>
                <a:ea typeface="微软雅黑" panose="020B0503020204020204" pitchFamily="34" charset="-122"/>
                <a:cs typeface="Segoe UI" panose="020B0502040204020203" pitchFamily="34" charset="0"/>
              </a:rPr>
              <a:t>数据驱动显示呈现，支持节点的图片显示、可用数据驱动节点、连线的颜色</a:t>
            </a:r>
            <a:r>
              <a:rPr lang="zh-CN" altLang="en-US" sz="1800" kern="0" dirty="0" smtClean="0">
                <a:solidFill>
                  <a:srgbClr val="FFFFFF"/>
                </a:solidFill>
                <a:latin typeface="微软雅黑" panose="020B0503020204020204" pitchFamily="34" charset="-122"/>
                <a:ea typeface="微软雅黑" panose="020B0503020204020204" pitchFamily="34" charset="-122"/>
                <a:cs typeface="Segoe UI" panose="020B0502040204020203" pitchFamily="34" charset="0"/>
              </a:rPr>
              <a:t>、节点</a:t>
            </a:r>
            <a:r>
              <a:rPr lang="zh-CN" altLang="en-US" sz="1800" kern="0" dirty="0">
                <a:solidFill>
                  <a:srgbClr val="FFFFFF"/>
                </a:solidFill>
                <a:latin typeface="微软雅黑" panose="020B0503020204020204" pitchFamily="34" charset="-122"/>
                <a:ea typeface="微软雅黑" panose="020B0503020204020204" pitchFamily="34" charset="-122"/>
                <a:cs typeface="Segoe UI" panose="020B0502040204020203" pitchFamily="34" charset="0"/>
              </a:rPr>
              <a:t>的大小、连线的粗细等</a:t>
            </a:r>
          </a:p>
          <a:p>
            <a:pPr lvl="0" algn="just" defTabSz="228600" hangingPunct="0">
              <a:spcBef>
                <a:spcPts val="600"/>
              </a:spcBef>
              <a:spcAft>
                <a:spcPts val="600"/>
              </a:spcAft>
            </a:pPr>
            <a:r>
              <a:rPr lang="zh-CN" altLang="en-US" sz="1800" kern="0" dirty="0">
                <a:solidFill>
                  <a:srgbClr val="FFFFFF"/>
                </a:solidFill>
                <a:latin typeface="微软雅黑" panose="020B0503020204020204" pitchFamily="34" charset="-122"/>
                <a:ea typeface="微软雅黑" panose="020B0503020204020204" pitchFamily="34" charset="-122"/>
                <a:cs typeface="Segoe UI" panose="020B0502040204020203" pitchFamily="34" charset="0"/>
              </a:rPr>
              <a:t>智能查询，不懂</a:t>
            </a:r>
            <a:r>
              <a:rPr lang="en-US" altLang="zh-CN" sz="1800" kern="0" dirty="0">
                <a:solidFill>
                  <a:srgbClr val="FFFFFF"/>
                </a:solidFill>
                <a:latin typeface="微软雅黑" panose="020B0503020204020204" pitchFamily="34" charset="-122"/>
                <a:ea typeface="微软雅黑" panose="020B0503020204020204" pitchFamily="34" charset="-122"/>
                <a:cs typeface="Segoe UI" panose="020B0502040204020203" pitchFamily="34" charset="0"/>
              </a:rPr>
              <a:t>Cypher</a:t>
            </a:r>
            <a:r>
              <a:rPr lang="zh-CN" altLang="en-US" sz="1800" kern="0" dirty="0">
                <a:solidFill>
                  <a:srgbClr val="FFFFFF"/>
                </a:solidFill>
                <a:latin typeface="微软雅黑" panose="020B0503020204020204" pitchFamily="34" charset="-122"/>
                <a:ea typeface="微软雅黑" panose="020B0503020204020204" pitchFamily="34" charset="-122"/>
                <a:cs typeface="Segoe UI" panose="020B0502040204020203" pitchFamily="34" charset="0"/>
              </a:rPr>
              <a:t>语言也能进行查询</a:t>
            </a:r>
          </a:p>
          <a:p>
            <a:pPr lvl="0" algn="just" defTabSz="228600" hangingPunct="0">
              <a:spcBef>
                <a:spcPts val="600"/>
              </a:spcBef>
              <a:spcAft>
                <a:spcPts val="600"/>
              </a:spcAft>
            </a:pPr>
            <a:r>
              <a:rPr lang="zh-CN" altLang="en-US" sz="1800" kern="0" dirty="0">
                <a:solidFill>
                  <a:srgbClr val="FFFFFF"/>
                </a:solidFill>
                <a:latin typeface="微软雅黑" panose="020B0503020204020204" pitchFamily="34" charset="-122"/>
                <a:ea typeface="微软雅黑" panose="020B0503020204020204" pitchFamily="34" charset="-122"/>
                <a:cs typeface="Segoe UI" panose="020B0502040204020203" pitchFamily="34" charset="0"/>
              </a:rPr>
              <a:t>提供</a:t>
            </a:r>
            <a:r>
              <a:rPr lang="en-US" altLang="zh-CN" sz="1800" kern="0" dirty="0">
                <a:solidFill>
                  <a:srgbClr val="FFFFFF"/>
                </a:solidFill>
                <a:latin typeface="微软雅黑" panose="020B0503020204020204" pitchFamily="34" charset="-122"/>
                <a:ea typeface="微软雅黑" panose="020B0503020204020204" pitchFamily="34" charset="-122"/>
                <a:cs typeface="Segoe UI" panose="020B0502040204020203" pitchFamily="34" charset="0"/>
              </a:rPr>
              <a:t>Neo4j</a:t>
            </a:r>
            <a:r>
              <a:rPr lang="zh-CN" altLang="en-US" sz="1800" kern="0" dirty="0">
                <a:solidFill>
                  <a:srgbClr val="FFFFFF"/>
                </a:solidFill>
                <a:latin typeface="微软雅黑" panose="020B0503020204020204" pitchFamily="34" charset="-122"/>
                <a:ea typeface="微软雅黑" panose="020B0503020204020204" pitchFamily="34" charset="-122"/>
                <a:cs typeface="Segoe UI" panose="020B0502040204020203" pitchFamily="34" charset="0"/>
              </a:rPr>
              <a:t>导入精灵，支持将</a:t>
            </a:r>
            <a:r>
              <a:rPr lang="en-US" altLang="zh-CN" sz="1800" kern="0" dirty="0">
                <a:solidFill>
                  <a:srgbClr val="FFFFFF"/>
                </a:solidFill>
                <a:latin typeface="微软雅黑" panose="020B0503020204020204" pitchFamily="34" charset="-122"/>
                <a:ea typeface="微软雅黑" panose="020B0503020204020204" pitchFamily="34" charset="-122"/>
                <a:cs typeface="Segoe UI" panose="020B0502040204020203" pitchFamily="34" charset="0"/>
              </a:rPr>
              <a:t>Excel</a:t>
            </a:r>
            <a:r>
              <a:rPr lang="zh-CN" altLang="en-US" sz="1800" kern="0" dirty="0">
                <a:solidFill>
                  <a:srgbClr val="FFFFFF"/>
                </a:solidFill>
                <a:latin typeface="微软雅黑" panose="020B0503020204020204" pitchFamily="34" charset="-122"/>
                <a:ea typeface="微软雅黑" panose="020B0503020204020204" pitchFamily="34" charset="-122"/>
                <a:cs typeface="Segoe UI" panose="020B0502040204020203" pitchFamily="34" charset="0"/>
              </a:rPr>
              <a:t>、</a:t>
            </a:r>
            <a:r>
              <a:rPr lang="en-US" altLang="zh-CN" sz="1800" kern="0" dirty="0">
                <a:solidFill>
                  <a:srgbClr val="FFFFFF"/>
                </a:solidFill>
                <a:latin typeface="微软雅黑" panose="020B0503020204020204" pitchFamily="34" charset="-122"/>
                <a:ea typeface="微软雅黑" panose="020B0503020204020204" pitchFamily="34" charset="-122"/>
                <a:cs typeface="Segoe UI" panose="020B0502040204020203" pitchFamily="34" charset="0"/>
              </a:rPr>
              <a:t>MySQL</a:t>
            </a:r>
            <a:r>
              <a:rPr lang="zh-CN" altLang="en-US" sz="1800" kern="0" dirty="0">
                <a:solidFill>
                  <a:srgbClr val="FFFFFF"/>
                </a:solidFill>
                <a:latin typeface="微软雅黑" panose="020B0503020204020204" pitchFamily="34" charset="-122"/>
                <a:ea typeface="微软雅黑" panose="020B0503020204020204" pitchFamily="34" charset="-122"/>
                <a:cs typeface="Segoe UI" panose="020B0502040204020203" pitchFamily="34" charset="0"/>
              </a:rPr>
              <a:t>和</a:t>
            </a:r>
            <a:r>
              <a:rPr lang="en-US" altLang="zh-CN" sz="1800" kern="0" dirty="0">
                <a:solidFill>
                  <a:srgbClr val="FFFFFF"/>
                </a:solidFill>
                <a:latin typeface="微软雅黑" panose="020B0503020204020204" pitchFamily="34" charset="-122"/>
                <a:ea typeface="微软雅黑" panose="020B0503020204020204" pitchFamily="34" charset="-122"/>
                <a:cs typeface="Segoe UI" panose="020B0502040204020203" pitchFamily="34" charset="0"/>
              </a:rPr>
              <a:t>Oracle</a:t>
            </a:r>
            <a:r>
              <a:rPr lang="zh-CN" altLang="en-US" sz="1800" kern="0" dirty="0">
                <a:solidFill>
                  <a:srgbClr val="FFFFFF"/>
                </a:solidFill>
                <a:latin typeface="微软雅黑" panose="020B0503020204020204" pitchFamily="34" charset="-122"/>
                <a:ea typeface="微软雅黑" panose="020B0503020204020204" pitchFamily="34" charset="-122"/>
                <a:cs typeface="Segoe UI" panose="020B0502040204020203" pitchFamily="34" charset="0"/>
              </a:rPr>
              <a:t>等数据简便地导入到</a:t>
            </a:r>
            <a:r>
              <a:rPr lang="en-US" altLang="zh-CN" sz="1800" kern="0" dirty="0">
                <a:solidFill>
                  <a:srgbClr val="FFFFFF"/>
                </a:solidFill>
                <a:latin typeface="微软雅黑" panose="020B0503020204020204" pitchFamily="34" charset="-122"/>
                <a:ea typeface="微软雅黑" panose="020B0503020204020204" pitchFamily="34" charset="-122"/>
                <a:cs typeface="Segoe UI" panose="020B0502040204020203" pitchFamily="34" charset="0"/>
              </a:rPr>
              <a:t>Neo4j</a:t>
            </a:r>
            <a:r>
              <a:rPr lang="zh-CN" altLang="en-US" sz="1800" kern="0" dirty="0">
                <a:solidFill>
                  <a:srgbClr val="FFFFFF"/>
                </a:solidFill>
                <a:latin typeface="微软雅黑" panose="020B0503020204020204" pitchFamily="34" charset="-122"/>
                <a:ea typeface="微软雅黑" panose="020B0503020204020204" pitchFamily="34" charset="-122"/>
                <a:cs typeface="Segoe UI" panose="020B0502040204020203" pitchFamily="34" charset="0"/>
              </a:rPr>
              <a:t>，支持批量执行</a:t>
            </a:r>
            <a:r>
              <a:rPr lang="en-US" altLang="zh-CN" sz="1800" kern="0" dirty="0">
                <a:solidFill>
                  <a:srgbClr val="FFFFFF"/>
                </a:solidFill>
                <a:latin typeface="微软雅黑" panose="020B0503020204020204" pitchFamily="34" charset="-122"/>
                <a:ea typeface="微软雅黑" panose="020B0503020204020204" pitchFamily="34" charset="-122"/>
                <a:cs typeface="Segoe UI" panose="020B0502040204020203" pitchFamily="34" charset="0"/>
              </a:rPr>
              <a:t>Cypher</a:t>
            </a:r>
            <a:r>
              <a:rPr lang="zh-CN" altLang="en-US" sz="1800" kern="0" dirty="0">
                <a:solidFill>
                  <a:srgbClr val="FFFFFF"/>
                </a:solidFill>
                <a:latin typeface="微软雅黑" panose="020B0503020204020204" pitchFamily="34" charset="-122"/>
                <a:ea typeface="微软雅黑" panose="020B0503020204020204" pitchFamily="34" charset="-122"/>
                <a:cs typeface="Segoe UI" panose="020B0502040204020203" pitchFamily="34" charset="0"/>
              </a:rPr>
              <a:t>语句</a:t>
            </a:r>
          </a:p>
        </p:txBody>
      </p:sp>
      <p:sp>
        <p:nvSpPr>
          <p:cNvPr id="93" name="Title 1"/>
          <p:cNvSpPr txBox="1">
            <a:spLocks/>
          </p:cNvSpPr>
          <p:nvPr/>
        </p:nvSpPr>
        <p:spPr>
          <a:xfrm>
            <a:off x="1040082" y="194640"/>
            <a:ext cx="11151918" cy="609399"/>
          </a:xfrm>
          <a:prstGeom prst="rect">
            <a:avLst/>
          </a:prstGeom>
        </p:spPr>
        <p:txBody>
          <a:bodyPr vert="horz" lIns="45720" tIns="22860" rIns="45720" bIns="22860" rtlCol="0" anchor="ctr">
            <a:normAutofit fontScale="97500"/>
          </a:bodyPr>
          <a:lst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a:lstStyle>
          <a:p>
            <a:pPr lvl="0" defTabSz="914400">
              <a:defRPr/>
            </a:pPr>
            <a:r>
              <a:rPr lang="en-US" altLang="zh-CN" sz="2800" b="1" dirty="0">
                <a:solidFill>
                  <a:srgbClr val="FFFFFF"/>
                </a:solidFill>
                <a:latin typeface="微软雅黑" panose="020B0503020204020204" pitchFamily="34" charset="-122"/>
                <a:ea typeface="微软雅黑" panose="020B0503020204020204" pitchFamily="34" charset="-122"/>
                <a:sym typeface="Helvetica Neue"/>
              </a:rPr>
              <a:t>《Neo4j</a:t>
            </a:r>
            <a:r>
              <a:rPr lang="zh-CN" altLang="en-US" sz="2800" b="1" dirty="0">
                <a:solidFill>
                  <a:srgbClr val="FFFFFF"/>
                </a:solidFill>
                <a:latin typeface="微软雅黑" panose="020B0503020204020204" pitchFamily="34" charset="-122"/>
                <a:ea typeface="微软雅黑" panose="020B0503020204020204" pitchFamily="34" charset="-122"/>
                <a:sym typeface="Helvetica Neue"/>
              </a:rPr>
              <a:t>简体中文版</a:t>
            </a:r>
            <a:r>
              <a:rPr lang="en-US" altLang="zh-CN" sz="2800" b="1" dirty="0">
                <a:solidFill>
                  <a:srgbClr val="FFFFFF"/>
                </a:solidFill>
                <a:latin typeface="微软雅黑" panose="020B0503020204020204" pitchFamily="34" charset="-122"/>
                <a:ea typeface="微软雅黑" panose="020B0503020204020204" pitchFamily="34" charset="-122"/>
                <a:sym typeface="Helvetica Neue"/>
              </a:rPr>
              <a:t>》</a:t>
            </a:r>
          </a:p>
        </p:txBody>
      </p:sp>
      <p:sp>
        <p:nvSpPr>
          <p:cNvPr id="3" name="矩形 2"/>
          <p:cNvSpPr/>
          <p:nvPr/>
        </p:nvSpPr>
        <p:spPr>
          <a:xfrm>
            <a:off x="989037" y="873992"/>
            <a:ext cx="9081540" cy="707886"/>
          </a:xfrm>
          <a:prstGeom prst="rect">
            <a:avLst/>
          </a:prstGeom>
        </p:spPr>
        <p:txBody>
          <a:bodyPr wrap="square">
            <a:spAutoFit/>
          </a:bodyPr>
          <a:lstStyle/>
          <a:p>
            <a:pPr indent="266700">
              <a:lnSpc>
                <a:spcPts val="2400"/>
              </a:lnSpc>
            </a:pPr>
            <a:r>
              <a:rPr lang="zh-CN" altLang="en-US" b="1" kern="0" dirty="0">
                <a:solidFill>
                  <a:schemeClr val="bg1"/>
                </a:solidFill>
                <a:latin typeface="微软雅黑" panose="020B0503020204020204" pitchFamily="34" charset="-122"/>
                <a:ea typeface="微软雅黑" panose="020B0503020204020204" pitchFamily="34" charset="-122"/>
              </a:rPr>
              <a:t>微云数聚研制的</a:t>
            </a:r>
            <a:r>
              <a:rPr lang="en-US" altLang="zh-CN" b="1" kern="0" dirty="0">
                <a:solidFill>
                  <a:schemeClr val="bg1"/>
                </a:solidFill>
                <a:latin typeface="微软雅黑" panose="020B0503020204020204" pitchFamily="34" charset="-122"/>
                <a:ea typeface="微软雅黑" panose="020B0503020204020204" pitchFamily="34" charset="-122"/>
              </a:rPr>
              <a:t>《Neo4j</a:t>
            </a:r>
            <a:r>
              <a:rPr lang="zh-CN" altLang="en-US" b="1" kern="0" dirty="0">
                <a:solidFill>
                  <a:schemeClr val="bg1"/>
                </a:solidFill>
                <a:latin typeface="微软雅黑" panose="020B0503020204020204" pitchFamily="34" charset="-122"/>
                <a:ea typeface="微软雅黑" panose="020B0503020204020204" pitchFamily="34" charset="-122"/>
              </a:rPr>
              <a:t>简体中文版</a:t>
            </a:r>
            <a:r>
              <a:rPr lang="en-US" altLang="zh-CN" b="1" kern="0" dirty="0">
                <a:solidFill>
                  <a:schemeClr val="bg1"/>
                </a:solidFill>
                <a:latin typeface="微软雅黑" panose="020B0503020204020204" pitchFamily="34" charset="-122"/>
                <a:ea typeface="微软雅黑" panose="020B0503020204020204" pitchFamily="34" charset="-122"/>
              </a:rPr>
              <a:t>》</a:t>
            </a:r>
            <a:r>
              <a:rPr lang="zh-CN" altLang="en-US" b="1" kern="0" dirty="0">
                <a:solidFill>
                  <a:schemeClr val="bg1"/>
                </a:solidFill>
                <a:latin typeface="微软雅黑" panose="020B0503020204020204" pitchFamily="34" charset="-122"/>
                <a:ea typeface="微软雅黑" panose="020B0503020204020204" pitchFamily="34" charset="-122"/>
              </a:rPr>
              <a:t>，是专为中国企业量身打造、符合中国用户习惯的图数据库系统产品。其特点如下：</a:t>
            </a:r>
          </a:p>
        </p:txBody>
      </p:sp>
      <p:sp>
        <p:nvSpPr>
          <p:cNvPr id="5" name="矩形 4"/>
          <p:cNvSpPr/>
          <p:nvPr/>
        </p:nvSpPr>
        <p:spPr>
          <a:xfrm>
            <a:off x="989037" y="4826643"/>
            <a:ext cx="7663592" cy="1323439"/>
          </a:xfrm>
          <a:prstGeom prst="rect">
            <a:avLst/>
          </a:prstGeom>
        </p:spPr>
        <p:txBody>
          <a:bodyPr wrap="square">
            <a:spAutoFit/>
          </a:bodyPr>
          <a:lstStyle/>
          <a:p>
            <a:pPr>
              <a:lnSpc>
                <a:spcPts val="2400"/>
              </a:lnSpc>
            </a:pPr>
            <a:r>
              <a:rPr lang="en-US" altLang="zh-CN" kern="0" dirty="0">
                <a:latin typeface="微软雅黑" panose="020B0503020204020204" pitchFamily="34" charset="-122"/>
                <a:ea typeface="微软雅黑" panose="020B0503020204020204" pitchFamily="34" charset="-122"/>
              </a:rPr>
              <a:t>【</a:t>
            </a:r>
            <a:r>
              <a:rPr lang="zh-CN" altLang="en-US" kern="0" dirty="0">
                <a:latin typeface="微软雅黑" panose="020B0503020204020204" pitchFamily="34" charset="-122"/>
                <a:ea typeface="微软雅黑" panose="020B0503020204020204" pitchFamily="34" charset="-122"/>
              </a:rPr>
              <a:t>注</a:t>
            </a:r>
            <a:r>
              <a:rPr lang="en-US" altLang="zh-CN" kern="0" dirty="0">
                <a:latin typeface="微软雅黑" panose="020B0503020204020204" pitchFamily="34" charset="-122"/>
                <a:ea typeface="微软雅黑" panose="020B0503020204020204" pitchFamily="34" charset="-122"/>
              </a:rPr>
              <a:t>】</a:t>
            </a:r>
            <a:r>
              <a:rPr lang="zh-CN" altLang="en-US" kern="0" dirty="0">
                <a:latin typeface="微软雅黑" panose="020B0503020204020204" pitchFamily="34" charset="-122"/>
                <a:ea typeface="微软雅黑" panose="020B0503020204020204" pitchFamily="34" charset="-122"/>
              </a:rPr>
              <a:t>使用</a:t>
            </a:r>
            <a:r>
              <a:rPr lang="en-US" altLang="zh-CN" kern="0" dirty="0">
                <a:latin typeface="微软雅黑" panose="020B0503020204020204" pitchFamily="34" charset="-122"/>
                <a:ea typeface="微软雅黑" panose="020B0503020204020204" pitchFamily="34" charset="-122"/>
              </a:rPr>
              <a:t>IBM </a:t>
            </a:r>
            <a:r>
              <a:rPr lang="en-US" altLang="zh-CN" kern="0" dirty="0" err="1">
                <a:latin typeface="微软雅黑" panose="020B0503020204020204" pitchFamily="34" charset="-122"/>
                <a:ea typeface="微软雅黑" panose="020B0503020204020204" pitchFamily="34" charset="-122"/>
              </a:rPr>
              <a:t>OpenPower</a:t>
            </a:r>
            <a:r>
              <a:rPr lang="en-US" altLang="zh-CN" kern="0" dirty="0">
                <a:latin typeface="微软雅黑" panose="020B0503020204020204" pitchFamily="34" charset="-122"/>
                <a:ea typeface="微软雅黑" panose="020B0503020204020204" pitchFamily="34" charset="-122"/>
              </a:rPr>
              <a:t> </a:t>
            </a:r>
            <a:r>
              <a:rPr lang="zh-CN" altLang="en-US" kern="0" dirty="0">
                <a:latin typeface="微软雅黑" panose="020B0503020204020204" pitchFamily="34" charset="-122"/>
                <a:ea typeface="微软雅黑" panose="020B0503020204020204" pitchFamily="34" charset="-122"/>
              </a:rPr>
              <a:t>服务器能获得更佳性能和稳定性</a:t>
            </a:r>
          </a:p>
          <a:p>
            <a:pPr>
              <a:lnSpc>
                <a:spcPts val="2400"/>
              </a:lnSpc>
            </a:pPr>
            <a:endParaRPr lang="en-US" altLang="zh-CN" kern="0" dirty="0" smtClean="0">
              <a:latin typeface="微软雅黑" panose="020B0503020204020204" pitchFamily="34" charset="-122"/>
              <a:ea typeface="微软雅黑" panose="020B0503020204020204" pitchFamily="34" charset="-122"/>
            </a:endParaRPr>
          </a:p>
          <a:p>
            <a:pPr>
              <a:lnSpc>
                <a:spcPts val="2400"/>
              </a:lnSpc>
            </a:pPr>
            <a:r>
              <a:rPr lang="zh-CN" altLang="en-US" kern="0" dirty="0" smtClean="0">
                <a:latin typeface="微软雅黑" panose="020B0503020204020204" pitchFamily="34" charset="-122"/>
                <a:ea typeface="微软雅黑" panose="020B0503020204020204" pitchFamily="34" charset="-122"/>
              </a:rPr>
              <a:t>下载</a:t>
            </a:r>
            <a:r>
              <a:rPr lang="zh-CN" altLang="en-US" kern="0" dirty="0">
                <a:latin typeface="微软雅黑" panose="020B0503020204020204" pitchFamily="34" charset="-122"/>
                <a:ea typeface="微软雅黑" panose="020B0503020204020204" pitchFamily="34" charset="-122"/>
              </a:rPr>
              <a:t>地址：</a:t>
            </a:r>
            <a:r>
              <a:rPr lang="en-US" altLang="zh-CN" kern="0" dirty="0">
                <a:latin typeface="微软雅黑" panose="020B0503020204020204" pitchFamily="34" charset="-122"/>
                <a:ea typeface="微软雅黑" panose="020B0503020204020204" pitchFamily="34" charset="-122"/>
              </a:rPr>
              <a:t>http://we-yun.com/index.php/blog/releases-56.html</a:t>
            </a:r>
          </a:p>
          <a:p>
            <a:pPr>
              <a:lnSpc>
                <a:spcPts val="2400"/>
              </a:lnSpc>
            </a:pPr>
            <a:r>
              <a:rPr lang="zh-CN" altLang="en-US" kern="0" dirty="0">
                <a:latin typeface="微软雅黑" panose="020B0503020204020204" pitchFamily="34" charset="-122"/>
                <a:ea typeface="微软雅黑" panose="020B0503020204020204" pitchFamily="34" charset="-122"/>
              </a:rPr>
              <a:t>演示网址：</a:t>
            </a:r>
            <a:r>
              <a:rPr lang="en-US" altLang="zh-CN" kern="0" dirty="0">
                <a:latin typeface="微软雅黑" panose="020B0503020204020204" pitchFamily="34" charset="-122"/>
                <a:ea typeface="微软雅黑" panose="020B0503020204020204" pitchFamily="34" charset="-122"/>
              </a:rPr>
              <a:t>http://we-yun.com:7474</a:t>
            </a:r>
          </a:p>
        </p:txBody>
      </p:sp>
      <p:sp>
        <p:nvSpPr>
          <p:cNvPr id="45" name="Freeform 81"/>
          <p:cNvSpPr>
            <a:spLocks noChangeAspect="1" noEditPoints="1"/>
          </p:cNvSpPr>
          <p:nvPr/>
        </p:nvSpPr>
        <p:spPr bwMode="black">
          <a:xfrm>
            <a:off x="973782" y="1693017"/>
            <a:ext cx="584639" cy="356786"/>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rgbClr val="FFFFFF"/>
          </a:solidFill>
          <a:ln>
            <a:noFill/>
          </a:ln>
        </p:spPr>
        <p:txBody>
          <a:bodyPr vert="horz" wrap="square" lIns="61720" tIns="30860" rIns="61720" bIns="30860" numCol="1" anchor="t" anchorCtr="0" compatLnSpc="1">
            <a:prstTxWarp prst="textNoShape">
              <a:avLst/>
            </a:prstTxWarp>
          </a:bodyPr>
          <a:lstStyle>
            <a:defPPr>
              <a:defRPr lang="en-US"/>
            </a:defPPr>
            <a:lvl1pPr marL="0" algn="l" defTabSz="685487" rtl="0" eaLnBrk="1" latinLnBrk="0" hangingPunct="1">
              <a:defRPr sz="1400" kern="1200">
                <a:solidFill>
                  <a:schemeClr val="tx1"/>
                </a:solidFill>
                <a:latin typeface="+mn-lt"/>
                <a:ea typeface="+mn-ea"/>
                <a:cs typeface="+mn-cs"/>
              </a:defRPr>
            </a:lvl1pPr>
            <a:lvl2pPr marL="342739" algn="l" defTabSz="685487" rtl="0" eaLnBrk="1" latinLnBrk="0" hangingPunct="1">
              <a:defRPr sz="1400" kern="1200">
                <a:solidFill>
                  <a:schemeClr val="tx1"/>
                </a:solidFill>
                <a:latin typeface="+mn-lt"/>
                <a:ea typeface="+mn-ea"/>
                <a:cs typeface="+mn-cs"/>
              </a:defRPr>
            </a:lvl2pPr>
            <a:lvl3pPr marL="685487" algn="l" defTabSz="685487" rtl="0" eaLnBrk="1" latinLnBrk="0" hangingPunct="1">
              <a:defRPr sz="1400" kern="1200">
                <a:solidFill>
                  <a:schemeClr val="tx1"/>
                </a:solidFill>
                <a:latin typeface="+mn-lt"/>
                <a:ea typeface="+mn-ea"/>
                <a:cs typeface="+mn-cs"/>
              </a:defRPr>
            </a:lvl3pPr>
            <a:lvl4pPr marL="1028229" algn="l" defTabSz="685487" rtl="0" eaLnBrk="1" latinLnBrk="0" hangingPunct="1">
              <a:defRPr sz="1400" kern="1200">
                <a:solidFill>
                  <a:schemeClr val="tx1"/>
                </a:solidFill>
                <a:latin typeface="+mn-lt"/>
                <a:ea typeface="+mn-ea"/>
                <a:cs typeface="+mn-cs"/>
              </a:defRPr>
            </a:lvl4pPr>
            <a:lvl5pPr marL="1370975" algn="l" defTabSz="685487" rtl="0" eaLnBrk="1" latinLnBrk="0" hangingPunct="1">
              <a:defRPr sz="1400" kern="1200">
                <a:solidFill>
                  <a:schemeClr val="tx1"/>
                </a:solidFill>
                <a:latin typeface="+mn-lt"/>
                <a:ea typeface="+mn-ea"/>
                <a:cs typeface="+mn-cs"/>
              </a:defRPr>
            </a:lvl5pPr>
            <a:lvl6pPr marL="1713712" algn="l" defTabSz="685487" rtl="0" eaLnBrk="1" latinLnBrk="0" hangingPunct="1">
              <a:defRPr sz="1400" kern="1200">
                <a:solidFill>
                  <a:schemeClr val="tx1"/>
                </a:solidFill>
                <a:latin typeface="+mn-lt"/>
                <a:ea typeface="+mn-ea"/>
                <a:cs typeface="+mn-cs"/>
              </a:defRPr>
            </a:lvl6pPr>
            <a:lvl7pPr marL="2056459" algn="l" defTabSz="685487" rtl="0" eaLnBrk="1" latinLnBrk="0" hangingPunct="1">
              <a:defRPr sz="1400" kern="1200">
                <a:solidFill>
                  <a:schemeClr val="tx1"/>
                </a:solidFill>
                <a:latin typeface="+mn-lt"/>
                <a:ea typeface="+mn-ea"/>
                <a:cs typeface="+mn-cs"/>
              </a:defRPr>
            </a:lvl7pPr>
            <a:lvl8pPr marL="2399204" algn="l" defTabSz="685487" rtl="0" eaLnBrk="1" latinLnBrk="0" hangingPunct="1">
              <a:defRPr sz="1400" kern="1200">
                <a:solidFill>
                  <a:schemeClr val="tx1"/>
                </a:solidFill>
                <a:latin typeface="+mn-lt"/>
                <a:ea typeface="+mn-ea"/>
                <a:cs typeface="+mn-cs"/>
              </a:defRPr>
            </a:lvl8pPr>
            <a:lvl9pPr marL="2741951" algn="l" defTabSz="685487" rtl="0" eaLnBrk="1" latinLnBrk="0" hangingPunct="1">
              <a:defRPr sz="1400" kern="1200">
                <a:solidFill>
                  <a:schemeClr val="tx1"/>
                </a:solidFill>
                <a:latin typeface="+mn-lt"/>
                <a:ea typeface="+mn-ea"/>
                <a:cs typeface="+mn-cs"/>
              </a:defRPr>
            </a:lvl9pPr>
          </a:lstStyle>
          <a:p>
            <a:endParaRPr lang="en-US" sz="1200" dirty="0"/>
          </a:p>
        </p:txBody>
      </p:sp>
      <p:sp>
        <p:nvSpPr>
          <p:cNvPr id="46" name="Freeform 58"/>
          <p:cNvSpPr>
            <a:spLocks noEditPoints="1"/>
          </p:cNvSpPr>
          <p:nvPr/>
        </p:nvSpPr>
        <p:spPr bwMode="black">
          <a:xfrm>
            <a:off x="1024356" y="2726025"/>
            <a:ext cx="417007" cy="472913"/>
          </a:xfrm>
          <a:custGeom>
            <a:avLst/>
            <a:gdLst>
              <a:gd name="T0" fmla="*/ 181 w 182"/>
              <a:gd name="T1" fmla="*/ 65 h 195"/>
              <a:gd name="T2" fmla="*/ 88 w 182"/>
              <a:gd name="T3" fmla="*/ 0 h 195"/>
              <a:gd name="T4" fmla="*/ 88 w 182"/>
              <a:gd name="T5" fmla="*/ 40 h 195"/>
              <a:gd name="T6" fmla="*/ 1 w 182"/>
              <a:gd name="T7" fmla="*/ 40 h 195"/>
              <a:gd name="T8" fmla="*/ 1 w 182"/>
              <a:gd name="T9" fmla="*/ 89 h 195"/>
              <a:gd name="T10" fmla="*/ 57 w 182"/>
              <a:gd name="T11" fmla="*/ 89 h 195"/>
              <a:gd name="T12" fmla="*/ 88 w 182"/>
              <a:gd name="T13" fmla="*/ 68 h 195"/>
              <a:gd name="T14" fmla="*/ 88 w 182"/>
              <a:gd name="T15" fmla="*/ 130 h 195"/>
              <a:gd name="T16" fmla="*/ 181 w 182"/>
              <a:gd name="T17" fmla="*/ 65 h 195"/>
              <a:gd name="T18" fmla="*/ 19 w 182"/>
              <a:gd name="T19" fmla="*/ 127 h 195"/>
              <a:gd name="T20" fmla="*/ 88 w 182"/>
              <a:gd name="T21" fmla="*/ 172 h 195"/>
              <a:gd name="T22" fmla="*/ 88 w 182"/>
              <a:gd name="T23" fmla="*/ 142 h 195"/>
              <a:gd name="T24" fmla="*/ 178 w 182"/>
              <a:gd name="T25" fmla="*/ 142 h 195"/>
              <a:gd name="T26" fmla="*/ 178 w 182"/>
              <a:gd name="T27" fmla="*/ 153 h 195"/>
              <a:gd name="T28" fmla="*/ 100 w 182"/>
              <a:gd name="T29" fmla="*/ 153 h 195"/>
              <a:gd name="T30" fmla="*/ 100 w 182"/>
              <a:gd name="T31" fmla="*/ 195 h 195"/>
              <a:gd name="T32" fmla="*/ 0 w 182"/>
              <a:gd name="T33" fmla="*/ 127 h 195"/>
              <a:gd name="T34" fmla="*/ 19 w 182"/>
              <a:gd name="T35" fmla="*/ 12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 h="195">
                <a:moveTo>
                  <a:pt x="181" y="65"/>
                </a:moveTo>
                <a:cubicBezTo>
                  <a:pt x="88" y="0"/>
                  <a:pt x="88" y="0"/>
                  <a:pt x="88" y="0"/>
                </a:cubicBezTo>
                <a:cubicBezTo>
                  <a:pt x="88" y="40"/>
                  <a:pt x="88" y="40"/>
                  <a:pt x="88" y="40"/>
                </a:cubicBezTo>
                <a:cubicBezTo>
                  <a:pt x="1" y="40"/>
                  <a:pt x="1" y="40"/>
                  <a:pt x="1" y="40"/>
                </a:cubicBezTo>
                <a:cubicBezTo>
                  <a:pt x="1" y="89"/>
                  <a:pt x="1" y="89"/>
                  <a:pt x="1" y="89"/>
                </a:cubicBezTo>
                <a:cubicBezTo>
                  <a:pt x="57" y="89"/>
                  <a:pt x="57" y="89"/>
                  <a:pt x="57" y="89"/>
                </a:cubicBezTo>
                <a:cubicBezTo>
                  <a:pt x="88" y="68"/>
                  <a:pt x="88" y="68"/>
                  <a:pt x="88" y="68"/>
                </a:cubicBezTo>
                <a:cubicBezTo>
                  <a:pt x="88" y="130"/>
                  <a:pt x="88" y="130"/>
                  <a:pt x="88" y="130"/>
                </a:cubicBezTo>
                <a:cubicBezTo>
                  <a:pt x="181" y="65"/>
                  <a:pt x="181" y="65"/>
                  <a:pt x="181" y="65"/>
                </a:cubicBezTo>
                <a:close/>
                <a:moveTo>
                  <a:pt x="19" y="127"/>
                </a:moveTo>
                <a:cubicBezTo>
                  <a:pt x="88" y="172"/>
                  <a:pt x="88" y="172"/>
                  <a:pt x="88" y="172"/>
                </a:cubicBezTo>
                <a:cubicBezTo>
                  <a:pt x="88" y="142"/>
                  <a:pt x="88" y="142"/>
                  <a:pt x="88" y="142"/>
                </a:cubicBezTo>
                <a:cubicBezTo>
                  <a:pt x="178" y="142"/>
                  <a:pt x="178" y="142"/>
                  <a:pt x="178" y="142"/>
                </a:cubicBezTo>
                <a:cubicBezTo>
                  <a:pt x="182" y="142"/>
                  <a:pt x="182" y="153"/>
                  <a:pt x="178" y="153"/>
                </a:cubicBezTo>
                <a:cubicBezTo>
                  <a:pt x="100" y="153"/>
                  <a:pt x="100" y="153"/>
                  <a:pt x="100" y="153"/>
                </a:cubicBezTo>
                <a:cubicBezTo>
                  <a:pt x="100" y="195"/>
                  <a:pt x="100" y="195"/>
                  <a:pt x="100" y="195"/>
                </a:cubicBezTo>
                <a:cubicBezTo>
                  <a:pt x="0" y="127"/>
                  <a:pt x="0" y="127"/>
                  <a:pt x="0" y="127"/>
                </a:cubicBezTo>
                <a:cubicBezTo>
                  <a:pt x="19" y="127"/>
                  <a:pt x="19" y="127"/>
                  <a:pt x="19" y="127"/>
                </a:cubicBezTo>
                <a:close/>
              </a:path>
            </a:pathLst>
          </a:custGeom>
          <a:solidFill>
            <a:srgbClr val="FFFFFF"/>
          </a:solidFill>
          <a:ln>
            <a:noFill/>
          </a:ln>
        </p:spPr>
        <p:txBody>
          <a:bodyPr vert="horz" wrap="square" lIns="61720" tIns="30860" rIns="61720" bIns="30860" numCol="1" anchor="t" anchorCtr="0" compatLnSpc="1">
            <a:prstTxWarp prst="textNoShape">
              <a:avLst/>
            </a:prstTxWarp>
          </a:bodyPr>
          <a:lstStyle/>
          <a:p>
            <a:endParaRPr lang="en-US" sz="1200" dirty="0"/>
          </a:p>
        </p:txBody>
      </p:sp>
      <p:sp>
        <p:nvSpPr>
          <p:cNvPr id="47" name="Freeform 83"/>
          <p:cNvSpPr>
            <a:spLocks noEditPoints="1"/>
          </p:cNvSpPr>
          <p:nvPr/>
        </p:nvSpPr>
        <p:spPr bwMode="black">
          <a:xfrm>
            <a:off x="935575" y="3708447"/>
            <a:ext cx="516981" cy="545597"/>
          </a:xfrm>
          <a:custGeom>
            <a:avLst/>
            <a:gdLst>
              <a:gd name="T0" fmla="*/ 502 w 2107"/>
              <a:gd name="T1" fmla="*/ 1162 h 2221"/>
              <a:gd name="T2" fmla="*/ 239 w 2107"/>
              <a:gd name="T3" fmla="*/ 2072 h 2221"/>
              <a:gd name="T4" fmla="*/ 1587 w 2107"/>
              <a:gd name="T5" fmla="*/ 1800 h 2221"/>
              <a:gd name="T6" fmla="*/ 1487 w 2107"/>
              <a:gd name="T7" fmla="*/ 1835 h 2221"/>
              <a:gd name="T8" fmla="*/ 1579 w 2107"/>
              <a:gd name="T9" fmla="*/ 1870 h 2221"/>
              <a:gd name="T10" fmla="*/ 1470 w 2107"/>
              <a:gd name="T11" fmla="*/ 1847 h 2221"/>
              <a:gd name="T12" fmla="*/ 983 w 2107"/>
              <a:gd name="T13" fmla="*/ 1837 h 2221"/>
              <a:gd name="T14" fmla="*/ 1062 w 2107"/>
              <a:gd name="T15" fmla="*/ 1872 h 2221"/>
              <a:gd name="T16" fmla="*/ 956 w 2107"/>
              <a:gd name="T17" fmla="*/ 1951 h 2221"/>
              <a:gd name="T18" fmla="*/ 1046 w 2107"/>
              <a:gd name="T19" fmla="*/ 1970 h 2221"/>
              <a:gd name="T20" fmla="*/ 820 w 2107"/>
              <a:gd name="T21" fmla="*/ 1872 h 2221"/>
              <a:gd name="T22" fmla="*/ 899 w 2107"/>
              <a:gd name="T23" fmla="*/ 1836 h 2221"/>
              <a:gd name="T24" fmla="*/ 841 w 2107"/>
              <a:gd name="T25" fmla="*/ 1886 h 2221"/>
              <a:gd name="T26" fmla="*/ 905 w 2107"/>
              <a:gd name="T27" fmla="*/ 1920 h 2221"/>
              <a:gd name="T28" fmla="*/ 882 w 2107"/>
              <a:gd name="T29" fmla="*/ 1971 h 2221"/>
              <a:gd name="T30" fmla="*/ 687 w 2107"/>
              <a:gd name="T31" fmla="*/ 1847 h 2221"/>
              <a:gd name="T32" fmla="*/ 780 w 2107"/>
              <a:gd name="T33" fmla="*/ 1844 h 2221"/>
              <a:gd name="T34" fmla="*/ 760 w 2107"/>
              <a:gd name="T35" fmla="*/ 1882 h 2221"/>
              <a:gd name="T36" fmla="*/ 703 w 2107"/>
              <a:gd name="T37" fmla="*/ 1912 h 2221"/>
              <a:gd name="T38" fmla="*/ 682 w 2107"/>
              <a:gd name="T39" fmla="*/ 1972 h 2221"/>
              <a:gd name="T40" fmla="*/ 647 w 2107"/>
              <a:gd name="T41" fmla="*/ 1928 h 2221"/>
              <a:gd name="T42" fmla="*/ 631 w 2107"/>
              <a:gd name="T43" fmla="*/ 1862 h 2221"/>
              <a:gd name="T44" fmla="*/ 545 w 2107"/>
              <a:gd name="T45" fmla="*/ 2017 h 2221"/>
              <a:gd name="T46" fmla="*/ 416 w 2107"/>
              <a:gd name="T47" fmla="*/ 2078 h 2221"/>
              <a:gd name="T48" fmla="*/ 435 w 2107"/>
              <a:gd name="T49" fmla="*/ 2014 h 2221"/>
              <a:gd name="T50" fmla="*/ 538 w 2107"/>
              <a:gd name="T51" fmla="*/ 2006 h 2221"/>
              <a:gd name="T52" fmla="*/ 520 w 2107"/>
              <a:gd name="T53" fmla="*/ 1973 h 2221"/>
              <a:gd name="T54" fmla="*/ 490 w 2107"/>
              <a:gd name="T55" fmla="*/ 1930 h 2221"/>
              <a:gd name="T56" fmla="*/ 587 w 2107"/>
              <a:gd name="T57" fmla="*/ 1913 h 2221"/>
              <a:gd name="T58" fmla="*/ 1055 w 2107"/>
              <a:gd name="T59" fmla="*/ 2071 h 2221"/>
              <a:gd name="T60" fmla="*/ 605 w 2107"/>
              <a:gd name="T61" fmla="*/ 2078 h 2221"/>
              <a:gd name="T62" fmla="*/ 613 w 2107"/>
              <a:gd name="T63" fmla="*/ 2010 h 2221"/>
              <a:gd name="T64" fmla="*/ 1046 w 2107"/>
              <a:gd name="T65" fmla="*/ 2003 h 2221"/>
              <a:gd name="T66" fmla="*/ 1113 w 2107"/>
              <a:gd name="T67" fmla="*/ 1877 h 2221"/>
              <a:gd name="T68" fmla="*/ 1176 w 2107"/>
              <a:gd name="T69" fmla="*/ 1835 h 2221"/>
              <a:gd name="T70" fmla="*/ 1137 w 2107"/>
              <a:gd name="T71" fmla="*/ 1885 h 2221"/>
              <a:gd name="T72" fmla="*/ 1115 w 2107"/>
              <a:gd name="T73" fmla="*/ 1926 h 2221"/>
              <a:gd name="T74" fmla="*/ 1215 w 2107"/>
              <a:gd name="T75" fmla="*/ 1968 h 2221"/>
              <a:gd name="T76" fmla="*/ 1135 w 2107"/>
              <a:gd name="T77" fmla="*/ 1970 h 2221"/>
              <a:gd name="T78" fmla="*/ 1146 w 2107"/>
              <a:gd name="T79" fmla="*/ 2075 h 2221"/>
              <a:gd name="T80" fmla="*/ 1122 w 2107"/>
              <a:gd name="T81" fmla="*/ 2019 h 2221"/>
              <a:gd name="T82" fmla="*/ 1139 w 2107"/>
              <a:gd name="T83" fmla="*/ 2003 h 2221"/>
              <a:gd name="T84" fmla="*/ 1217 w 2107"/>
              <a:gd name="T85" fmla="*/ 2003 h 2221"/>
              <a:gd name="T86" fmla="*/ 1337 w 2107"/>
              <a:gd name="T87" fmla="*/ 1868 h 2221"/>
              <a:gd name="T88" fmla="*/ 1411 w 2107"/>
              <a:gd name="T89" fmla="*/ 1838 h 2221"/>
              <a:gd name="T90" fmla="*/ 1425 w 2107"/>
              <a:gd name="T91" fmla="*/ 1883 h 2221"/>
              <a:gd name="T92" fmla="*/ 1359 w 2107"/>
              <a:gd name="T93" fmla="*/ 1927 h 2221"/>
              <a:gd name="T94" fmla="*/ 1476 w 2107"/>
              <a:gd name="T95" fmla="*/ 1956 h 2221"/>
              <a:gd name="T96" fmla="*/ 1461 w 2107"/>
              <a:gd name="T97" fmla="*/ 1970 h 2221"/>
              <a:gd name="T98" fmla="*/ 1511 w 2107"/>
              <a:gd name="T99" fmla="*/ 2075 h 2221"/>
              <a:gd name="T100" fmla="*/ 1393 w 2107"/>
              <a:gd name="T101" fmla="*/ 2019 h 2221"/>
              <a:gd name="T102" fmla="*/ 1475 w 2107"/>
              <a:gd name="T103" fmla="*/ 2001 h 2221"/>
              <a:gd name="T104" fmla="*/ 1681 w 2107"/>
              <a:gd name="T105" fmla="*/ 2018 h 2221"/>
              <a:gd name="T106" fmla="*/ 1623 w 2107"/>
              <a:gd name="T107" fmla="*/ 2075 h 2221"/>
              <a:gd name="T108" fmla="*/ 1639 w 2107"/>
              <a:gd name="T109" fmla="*/ 2000 h 2221"/>
              <a:gd name="T110" fmla="*/ 1630 w 2107"/>
              <a:gd name="T111" fmla="*/ 1969 h 2221"/>
              <a:gd name="T112" fmla="*/ 1532 w 2107"/>
              <a:gd name="T113" fmla="*/ 1910 h 2221"/>
              <a:gd name="T114" fmla="*/ 933 w 2107"/>
              <a:gd name="T115" fmla="*/ 1308 h 2221"/>
              <a:gd name="T116" fmla="*/ 9 w 2107"/>
              <a:gd name="T117" fmla="*/ 909 h 2221"/>
              <a:gd name="T118" fmla="*/ 413 w 2107"/>
              <a:gd name="T119" fmla="*/ 386 h 2221"/>
              <a:gd name="T120" fmla="*/ 1700 w 2107"/>
              <a:gd name="T121" fmla="*/ 556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07" h="2221">
                <a:moveTo>
                  <a:pt x="2107" y="809"/>
                </a:moveTo>
                <a:cubicBezTo>
                  <a:pt x="2106" y="786"/>
                  <a:pt x="2103" y="764"/>
                  <a:pt x="2098" y="742"/>
                </a:cubicBezTo>
                <a:cubicBezTo>
                  <a:pt x="2098" y="745"/>
                  <a:pt x="2098" y="747"/>
                  <a:pt x="2098" y="749"/>
                </a:cubicBezTo>
                <a:cubicBezTo>
                  <a:pt x="2096" y="810"/>
                  <a:pt x="2076" y="869"/>
                  <a:pt x="2040" y="926"/>
                </a:cubicBezTo>
                <a:cubicBezTo>
                  <a:pt x="2018" y="961"/>
                  <a:pt x="1988" y="995"/>
                  <a:pt x="1953" y="1027"/>
                </a:cubicBezTo>
                <a:cubicBezTo>
                  <a:pt x="1918" y="1064"/>
                  <a:pt x="1873" y="1098"/>
                  <a:pt x="1819" y="1131"/>
                </a:cubicBezTo>
                <a:cubicBezTo>
                  <a:pt x="1777" y="1156"/>
                  <a:pt x="1731" y="1178"/>
                  <a:pt x="1682" y="1198"/>
                </a:cubicBezTo>
                <a:cubicBezTo>
                  <a:pt x="1682" y="1061"/>
                  <a:pt x="1682" y="1061"/>
                  <a:pt x="1682" y="1061"/>
                </a:cubicBezTo>
                <a:cubicBezTo>
                  <a:pt x="1682" y="1059"/>
                  <a:pt x="1682" y="1058"/>
                  <a:pt x="1682" y="1056"/>
                </a:cubicBezTo>
                <a:cubicBezTo>
                  <a:pt x="1680" y="988"/>
                  <a:pt x="1624" y="933"/>
                  <a:pt x="1554" y="933"/>
                </a:cubicBezTo>
                <a:cubicBezTo>
                  <a:pt x="555" y="933"/>
                  <a:pt x="555" y="933"/>
                  <a:pt x="555" y="933"/>
                </a:cubicBezTo>
                <a:cubicBezTo>
                  <a:pt x="484" y="933"/>
                  <a:pt x="426" y="990"/>
                  <a:pt x="426" y="1061"/>
                </a:cubicBezTo>
                <a:cubicBezTo>
                  <a:pt x="426" y="1141"/>
                  <a:pt x="426" y="1141"/>
                  <a:pt x="426" y="1141"/>
                </a:cubicBezTo>
                <a:cubicBezTo>
                  <a:pt x="430" y="1142"/>
                  <a:pt x="430" y="1142"/>
                  <a:pt x="430" y="1142"/>
                </a:cubicBezTo>
                <a:cubicBezTo>
                  <a:pt x="430" y="1143"/>
                  <a:pt x="459" y="1152"/>
                  <a:pt x="502" y="1162"/>
                </a:cubicBezTo>
                <a:cubicBezTo>
                  <a:pt x="502" y="1069"/>
                  <a:pt x="502" y="1069"/>
                  <a:pt x="502" y="1069"/>
                </a:cubicBezTo>
                <a:cubicBezTo>
                  <a:pt x="502" y="1032"/>
                  <a:pt x="531" y="1003"/>
                  <a:pt x="568" y="1003"/>
                </a:cubicBezTo>
                <a:cubicBezTo>
                  <a:pt x="1541" y="1003"/>
                  <a:pt x="1541" y="1003"/>
                  <a:pt x="1541" y="1003"/>
                </a:cubicBezTo>
                <a:cubicBezTo>
                  <a:pt x="1577" y="1003"/>
                  <a:pt x="1607" y="1032"/>
                  <a:pt x="1607" y="1069"/>
                </a:cubicBezTo>
                <a:cubicBezTo>
                  <a:pt x="1607" y="1668"/>
                  <a:pt x="1607" y="1668"/>
                  <a:pt x="1607" y="1668"/>
                </a:cubicBezTo>
                <a:cubicBezTo>
                  <a:pt x="1607" y="1704"/>
                  <a:pt x="1577" y="1734"/>
                  <a:pt x="1541" y="1734"/>
                </a:cubicBezTo>
                <a:cubicBezTo>
                  <a:pt x="568" y="1734"/>
                  <a:pt x="568" y="1734"/>
                  <a:pt x="568" y="1734"/>
                </a:cubicBezTo>
                <a:cubicBezTo>
                  <a:pt x="531" y="1734"/>
                  <a:pt x="502" y="1704"/>
                  <a:pt x="502" y="1668"/>
                </a:cubicBezTo>
                <a:cubicBezTo>
                  <a:pt x="502" y="1541"/>
                  <a:pt x="502" y="1541"/>
                  <a:pt x="502" y="1541"/>
                </a:cubicBezTo>
                <a:cubicBezTo>
                  <a:pt x="476" y="1535"/>
                  <a:pt x="451" y="1528"/>
                  <a:pt x="426" y="1520"/>
                </a:cubicBezTo>
                <a:cubicBezTo>
                  <a:pt x="426" y="1676"/>
                  <a:pt x="426" y="1676"/>
                  <a:pt x="426" y="1676"/>
                </a:cubicBezTo>
                <a:cubicBezTo>
                  <a:pt x="426" y="1736"/>
                  <a:pt x="467" y="1786"/>
                  <a:pt x="523" y="1800"/>
                </a:cubicBezTo>
                <a:cubicBezTo>
                  <a:pt x="491" y="1802"/>
                  <a:pt x="456" y="1813"/>
                  <a:pt x="435" y="1837"/>
                </a:cubicBezTo>
                <a:cubicBezTo>
                  <a:pt x="419" y="1857"/>
                  <a:pt x="403" y="1876"/>
                  <a:pt x="387" y="1895"/>
                </a:cubicBezTo>
                <a:cubicBezTo>
                  <a:pt x="337" y="1954"/>
                  <a:pt x="288" y="2013"/>
                  <a:pt x="239" y="2072"/>
                </a:cubicBezTo>
                <a:cubicBezTo>
                  <a:pt x="227" y="2086"/>
                  <a:pt x="203" y="2107"/>
                  <a:pt x="203" y="2127"/>
                </a:cubicBezTo>
                <a:cubicBezTo>
                  <a:pt x="203" y="2183"/>
                  <a:pt x="203" y="2183"/>
                  <a:pt x="203" y="2183"/>
                </a:cubicBezTo>
                <a:cubicBezTo>
                  <a:pt x="204" y="2190"/>
                  <a:pt x="206" y="2197"/>
                  <a:pt x="209" y="2202"/>
                </a:cubicBezTo>
                <a:cubicBezTo>
                  <a:pt x="222" y="2220"/>
                  <a:pt x="247" y="2221"/>
                  <a:pt x="267" y="2221"/>
                </a:cubicBezTo>
                <a:cubicBezTo>
                  <a:pt x="295" y="2221"/>
                  <a:pt x="1759" y="2221"/>
                  <a:pt x="1804" y="2221"/>
                </a:cubicBezTo>
                <a:cubicBezTo>
                  <a:pt x="1826" y="2221"/>
                  <a:pt x="1850" y="2219"/>
                  <a:pt x="1871" y="2214"/>
                </a:cubicBezTo>
                <a:cubicBezTo>
                  <a:pt x="1886" y="2211"/>
                  <a:pt x="1903" y="2203"/>
                  <a:pt x="1905" y="2186"/>
                </a:cubicBezTo>
                <a:cubicBezTo>
                  <a:pt x="1905" y="2126"/>
                  <a:pt x="1905" y="2126"/>
                  <a:pt x="1905" y="2126"/>
                </a:cubicBezTo>
                <a:cubicBezTo>
                  <a:pt x="1907" y="2113"/>
                  <a:pt x="1899" y="2100"/>
                  <a:pt x="1891" y="2091"/>
                </a:cubicBezTo>
                <a:cubicBezTo>
                  <a:pt x="1887" y="2086"/>
                  <a:pt x="1883" y="2081"/>
                  <a:pt x="1879" y="2077"/>
                </a:cubicBezTo>
                <a:cubicBezTo>
                  <a:pt x="1858" y="2052"/>
                  <a:pt x="1837" y="2027"/>
                  <a:pt x="1816" y="2003"/>
                </a:cubicBezTo>
                <a:cubicBezTo>
                  <a:pt x="1770" y="1948"/>
                  <a:pt x="1724" y="1894"/>
                  <a:pt x="1678" y="1840"/>
                </a:cubicBezTo>
                <a:cubicBezTo>
                  <a:pt x="1676" y="1837"/>
                  <a:pt x="1674" y="1834"/>
                  <a:pt x="1671" y="1832"/>
                </a:cubicBezTo>
                <a:cubicBezTo>
                  <a:pt x="1662" y="1820"/>
                  <a:pt x="1647" y="1813"/>
                  <a:pt x="1633" y="1809"/>
                </a:cubicBezTo>
                <a:cubicBezTo>
                  <a:pt x="1618" y="1804"/>
                  <a:pt x="1603" y="1801"/>
                  <a:pt x="1587" y="1800"/>
                </a:cubicBezTo>
                <a:cubicBezTo>
                  <a:pt x="1642" y="1785"/>
                  <a:pt x="1682" y="1735"/>
                  <a:pt x="1682" y="1676"/>
                </a:cubicBezTo>
                <a:cubicBezTo>
                  <a:pt x="1682" y="1462"/>
                  <a:pt x="1682" y="1462"/>
                  <a:pt x="1682" y="1462"/>
                </a:cubicBezTo>
                <a:cubicBezTo>
                  <a:pt x="1698" y="1455"/>
                  <a:pt x="1714" y="1448"/>
                  <a:pt x="1730" y="1441"/>
                </a:cubicBezTo>
                <a:cubicBezTo>
                  <a:pt x="1801" y="1408"/>
                  <a:pt x="1863" y="1368"/>
                  <a:pt x="1916" y="1325"/>
                </a:cubicBezTo>
                <a:cubicBezTo>
                  <a:pt x="1946" y="1300"/>
                  <a:pt x="1972" y="1273"/>
                  <a:pt x="1995" y="1246"/>
                </a:cubicBezTo>
                <a:cubicBezTo>
                  <a:pt x="2018" y="1218"/>
                  <a:pt x="2037" y="1187"/>
                  <a:pt x="2054" y="1154"/>
                </a:cubicBezTo>
                <a:cubicBezTo>
                  <a:pt x="2068" y="1124"/>
                  <a:pt x="2079" y="1090"/>
                  <a:pt x="2084" y="1054"/>
                </a:cubicBezTo>
                <a:cubicBezTo>
                  <a:pt x="2086" y="1040"/>
                  <a:pt x="2087" y="1026"/>
                  <a:pt x="2089" y="1013"/>
                </a:cubicBezTo>
                <a:cubicBezTo>
                  <a:pt x="2089" y="1008"/>
                  <a:pt x="2090" y="1003"/>
                  <a:pt x="2090" y="998"/>
                </a:cubicBezTo>
                <a:cubicBezTo>
                  <a:pt x="2102" y="877"/>
                  <a:pt x="2102" y="877"/>
                  <a:pt x="2102" y="877"/>
                </a:cubicBezTo>
                <a:cubicBezTo>
                  <a:pt x="2103" y="874"/>
                  <a:pt x="2103" y="870"/>
                  <a:pt x="2103" y="867"/>
                </a:cubicBezTo>
                <a:cubicBezTo>
                  <a:pt x="2105" y="848"/>
                  <a:pt x="2107" y="829"/>
                  <a:pt x="2107" y="809"/>
                </a:cubicBezTo>
                <a:close/>
                <a:moveTo>
                  <a:pt x="1474" y="1837"/>
                </a:moveTo>
                <a:cubicBezTo>
                  <a:pt x="1475" y="1836"/>
                  <a:pt x="1476" y="1836"/>
                  <a:pt x="1478" y="1836"/>
                </a:cubicBezTo>
                <a:cubicBezTo>
                  <a:pt x="1481" y="1835"/>
                  <a:pt x="1483" y="1835"/>
                  <a:pt x="1487" y="1835"/>
                </a:cubicBezTo>
                <a:cubicBezTo>
                  <a:pt x="1492" y="1835"/>
                  <a:pt x="1492" y="1835"/>
                  <a:pt x="1492" y="1835"/>
                </a:cubicBezTo>
                <a:cubicBezTo>
                  <a:pt x="1492" y="1835"/>
                  <a:pt x="1492" y="1835"/>
                  <a:pt x="1492" y="1835"/>
                </a:cubicBezTo>
                <a:cubicBezTo>
                  <a:pt x="1502" y="1835"/>
                  <a:pt x="1511" y="1835"/>
                  <a:pt x="1521" y="1835"/>
                </a:cubicBezTo>
                <a:cubicBezTo>
                  <a:pt x="1521" y="1835"/>
                  <a:pt x="1521" y="1835"/>
                  <a:pt x="1521" y="1835"/>
                </a:cubicBezTo>
                <a:cubicBezTo>
                  <a:pt x="1531" y="1835"/>
                  <a:pt x="1531" y="1835"/>
                  <a:pt x="1531" y="1835"/>
                </a:cubicBezTo>
                <a:cubicBezTo>
                  <a:pt x="1534" y="1834"/>
                  <a:pt x="1538" y="1835"/>
                  <a:pt x="1541" y="1835"/>
                </a:cubicBezTo>
                <a:cubicBezTo>
                  <a:pt x="1543" y="1836"/>
                  <a:pt x="1546" y="1836"/>
                  <a:pt x="1548" y="1837"/>
                </a:cubicBezTo>
                <a:cubicBezTo>
                  <a:pt x="1548" y="1837"/>
                  <a:pt x="1548" y="1837"/>
                  <a:pt x="1548" y="1837"/>
                </a:cubicBezTo>
                <a:cubicBezTo>
                  <a:pt x="1549" y="1837"/>
                  <a:pt x="1549" y="1838"/>
                  <a:pt x="1549" y="1838"/>
                </a:cubicBezTo>
                <a:cubicBezTo>
                  <a:pt x="1550" y="1838"/>
                  <a:pt x="1550" y="1838"/>
                  <a:pt x="1550" y="1838"/>
                </a:cubicBezTo>
                <a:cubicBezTo>
                  <a:pt x="1553" y="1839"/>
                  <a:pt x="1556" y="1840"/>
                  <a:pt x="1558" y="1842"/>
                </a:cubicBezTo>
                <a:cubicBezTo>
                  <a:pt x="1560" y="1843"/>
                  <a:pt x="1562" y="1845"/>
                  <a:pt x="1563" y="1847"/>
                </a:cubicBezTo>
                <a:cubicBezTo>
                  <a:pt x="1571" y="1858"/>
                  <a:pt x="1571" y="1858"/>
                  <a:pt x="1571" y="1858"/>
                </a:cubicBezTo>
                <a:cubicBezTo>
                  <a:pt x="1573" y="1861"/>
                  <a:pt x="1577" y="1865"/>
                  <a:pt x="1579" y="1870"/>
                </a:cubicBezTo>
                <a:cubicBezTo>
                  <a:pt x="1579" y="1870"/>
                  <a:pt x="1579" y="1870"/>
                  <a:pt x="1579" y="1870"/>
                </a:cubicBezTo>
                <a:cubicBezTo>
                  <a:pt x="1581" y="1872"/>
                  <a:pt x="1581" y="1874"/>
                  <a:pt x="1581" y="1876"/>
                </a:cubicBezTo>
                <a:cubicBezTo>
                  <a:pt x="1581" y="1877"/>
                  <a:pt x="1580" y="1878"/>
                  <a:pt x="1579" y="1879"/>
                </a:cubicBezTo>
                <a:cubicBezTo>
                  <a:pt x="1579" y="1879"/>
                  <a:pt x="1579" y="1880"/>
                  <a:pt x="1579" y="1880"/>
                </a:cubicBezTo>
                <a:cubicBezTo>
                  <a:pt x="1579" y="1880"/>
                  <a:pt x="1579" y="1880"/>
                  <a:pt x="1579" y="1880"/>
                </a:cubicBezTo>
                <a:cubicBezTo>
                  <a:pt x="1578" y="1880"/>
                  <a:pt x="1578" y="1880"/>
                  <a:pt x="1578" y="1880"/>
                </a:cubicBezTo>
                <a:cubicBezTo>
                  <a:pt x="1578" y="1880"/>
                  <a:pt x="1578" y="1881"/>
                  <a:pt x="1577" y="1881"/>
                </a:cubicBezTo>
                <a:cubicBezTo>
                  <a:pt x="1577" y="1881"/>
                  <a:pt x="1577" y="1881"/>
                  <a:pt x="1576" y="1881"/>
                </a:cubicBezTo>
                <a:cubicBezTo>
                  <a:pt x="1576" y="1881"/>
                  <a:pt x="1576" y="1882"/>
                  <a:pt x="1575" y="1882"/>
                </a:cubicBezTo>
                <a:cubicBezTo>
                  <a:pt x="1569" y="1885"/>
                  <a:pt x="1560" y="1884"/>
                  <a:pt x="1553" y="1884"/>
                </a:cubicBezTo>
                <a:cubicBezTo>
                  <a:pt x="1516" y="1884"/>
                  <a:pt x="1516" y="1884"/>
                  <a:pt x="1516" y="1884"/>
                </a:cubicBezTo>
                <a:cubicBezTo>
                  <a:pt x="1509" y="1884"/>
                  <a:pt x="1501" y="1883"/>
                  <a:pt x="1494" y="1879"/>
                </a:cubicBezTo>
                <a:cubicBezTo>
                  <a:pt x="1492" y="1878"/>
                  <a:pt x="1490" y="1877"/>
                  <a:pt x="1488" y="1876"/>
                </a:cubicBezTo>
                <a:cubicBezTo>
                  <a:pt x="1486" y="1874"/>
                  <a:pt x="1484" y="1872"/>
                  <a:pt x="1483" y="1871"/>
                </a:cubicBezTo>
                <a:cubicBezTo>
                  <a:pt x="1481" y="1868"/>
                  <a:pt x="1481" y="1868"/>
                  <a:pt x="1481" y="1868"/>
                </a:cubicBezTo>
                <a:cubicBezTo>
                  <a:pt x="1478" y="1861"/>
                  <a:pt x="1473" y="1854"/>
                  <a:pt x="1470" y="1847"/>
                </a:cubicBezTo>
                <a:cubicBezTo>
                  <a:pt x="1467" y="1842"/>
                  <a:pt x="1469" y="1839"/>
                  <a:pt x="1474" y="1837"/>
                </a:cubicBezTo>
                <a:close/>
                <a:moveTo>
                  <a:pt x="965" y="1871"/>
                </a:moveTo>
                <a:cubicBezTo>
                  <a:pt x="966" y="1869"/>
                  <a:pt x="966" y="1868"/>
                  <a:pt x="966" y="1866"/>
                </a:cubicBezTo>
                <a:cubicBezTo>
                  <a:pt x="966" y="1866"/>
                  <a:pt x="966" y="1866"/>
                  <a:pt x="966" y="1866"/>
                </a:cubicBezTo>
                <a:cubicBezTo>
                  <a:pt x="967" y="1861"/>
                  <a:pt x="966" y="1855"/>
                  <a:pt x="968" y="1850"/>
                </a:cubicBezTo>
                <a:cubicBezTo>
                  <a:pt x="968" y="1848"/>
                  <a:pt x="968" y="1848"/>
                  <a:pt x="968" y="1848"/>
                </a:cubicBezTo>
                <a:cubicBezTo>
                  <a:pt x="968" y="1846"/>
                  <a:pt x="969" y="1845"/>
                  <a:pt x="970" y="1843"/>
                </a:cubicBezTo>
                <a:cubicBezTo>
                  <a:pt x="971" y="1842"/>
                  <a:pt x="973" y="1841"/>
                  <a:pt x="974" y="1841"/>
                </a:cubicBezTo>
                <a:cubicBezTo>
                  <a:pt x="974" y="1840"/>
                  <a:pt x="974" y="1840"/>
                  <a:pt x="974" y="1840"/>
                </a:cubicBezTo>
                <a:cubicBezTo>
                  <a:pt x="975" y="1840"/>
                  <a:pt x="975" y="1840"/>
                  <a:pt x="975" y="1840"/>
                </a:cubicBezTo>
                <a:cubicBezTo>
                  <a:pt x="976" y="1840"/>
                  <a:pt x="976" y="1839"/>
                  <a:pt x="976" y="1839"/>
                </a:cubicBezTo>
                <a:cubicBezTo>
                  <a:pt x="976" y="1839"/>
                  <a:pt x="977" y="1839"/>
                  <a:pt x="977" y="1839"/>
                </a:cubicBezTo>
                <a:cubicBezTo>
                  <a:pt x="978" y="1839"/>
                  <a:pt x="978" y="1838"/>
                  <a:pt x="979" y="1838"/>
                </a:cubicBezTo>
                <a:cubicBezTo>
                  <a:pt x="980" y="1838"/>
                  <a:pt x="980" y="1838"/>
                  <a:pt x="980" y="1838"/>
                </a:cubicBezTo>
                <a:cubicBezTo>
                  <a:pt x="981" y="1837"/>
                  <a:pt x="982" y="1837"/>
                  <a:pt x="983" y="1837"/>
                </a:cubicBezTo>
                <a:cubicBezTo>
                  <a:pt x="983" y="1837"/>
                  <a:pt x="984" y="1837"/>
                  <a:pt x="984" y="1837"/>
                </a:cubicBezTo>
                <a:cubicBezTo>
                  <a:pt x="984" y="1837"/>
                  <a:pt x="984" y="1837"/>
                  <a:pt x="985" y="1837"/>
                </a:cubicBezTo>
                <a:cubicBezTo>
                  <a:pt x="985" y="1837"/>
                  <a:pt x="985" y="1837"/>
                  <a:pt x="986" y="1836"/>
                </a:cubicBezTo>
                <a:cubicBezTo>
                  <a:pt x="988" y="1836"/>
                  <a:pt x="991" y="1836"/>
                  <a:pt x="993" y="1836"/>
                </a:cubicBezTo>
                <a:cubicBezTo>
                  <a:pt x="995" y="1836"/>
                  <a:pt x="995" y="1836"/>
                  <a:pt x="995" y="1836"/>
                </a:cubicBezTo>
                <a:cubicBezTo>
                  <a:pt x="998" y="1836"/>
                  <a:pt x="1000" y="1836"/>
                  <a:pt x="1003" y="1836"/>
                </a:cubicBezTo>
                <a:cubicBezTo>
                  <a:pt x="1038" y="1836"/>
                  <a:pt x="1038" y="1836"/>
                  <a:pt x="1038" y="1836"/>
                </a:cubicBezTo>
                <a:cubicBezTo>
                  <a:pt x="1038" y="1836"/>
                  <a:pt x="1039" y="1836"/>
                  <a:pt x="1040" y="1836"/>
                </a:cubicBezTo>
                <a:cubicBezTo>
                  <a:pt x="1040" y="1836"/>
                  <a:pt x="1040" y="1836"/>
                  <a:pt x="1041" y="1836"/>
                </a:cubicBezTo>
                <a:cubicBezTo>
                  <a:pt x="1042" y="1836"/>
                  <a:pt x="1042" y="1836"/>
                  <a:pt x="1043" y="1836"/>
                </a:cubicBezTo>
                <a:cubicBezTo>
                  <a:pt x="1050" y="1837"/>
                  <a:pt x="1058" y="1839"/>
                  <a:pt x="1061" y="1844"/>
                </a:cubicBezTo>
                <a:cubicBezTo>
                  <a:pt x="1061" y="1845"/>
                  <a:pt x="1061" y="1845"/>
                  <a:pt x="1061" y="1846"/>
                </a:cubicBezTo>
                <a:cubicBezTo>
                  <a:pt x="1061" y="1846"/>
                  <a:pt x="1061" y="1846"/>
                  <a:pt x="1061" y="1846"/>
                </a:cubicBezTo>
                <a:cubicBezTo>
                  <a:pt x="1063" y="1853"/>
                  <a:pt x="1062" y="1863"/>
                  <a:pt x="1062" y="1870"/>
                </a:cubicBezTo>
                <a:cubicBezTo>
                  <a:pt x="1062" y="1872"/>
                  <a:pt x="1062" y="1872"/>
                  <a:pt x="1062" y="1872"/>
                </a:cubicBezTo>
                <a:cubicBezTo>
                  <a:pt x="1062" y="1873"/>
                  <a:pt x="1062" y="1874"/>
                  <a:pt x="1061" y="1876"/>
                </a:cubicBezTo>
                <a:cubicBezTo>
                  <a:pt x="1054" y="1889"/>
                  <a:pt x="1022" y="1885"/>
                  <a:pt x="1010" y="1885"/>
                </a:cubicBezTo>
                <a:cubicBezTo>
                  <a:pt x="1003" y="1885"/>
                  <a:pt x="996" y="1885"/>
                  <a:pt x="989" y="1885"/>
                </a:cubicBezTo>
                <a:cubicBezTo>
                  <a:pt x="983" y="1885"/>
                  <a:pt x="974" y="1884"/>
                  <a:pt x="969" y="1879"/>
                </a:cubicBezTo>
                <a:cubicBezTo>
                  <a:pt x="969" y="1879"/>
                  <a:pt x="969" y="1879"/>
                  <a:pt x="968" y="1879"/>
                </a:cubicBezTo>
                <a:cubicBezTo>
                  <a:pt x="968" y="1879"/>
                  <a:pt x="968" y="1878"/>
                  <a:pt x="968" y="1878"/>
                </a:cubicBezTo>
                <a:cubicBezTo>
                  <a:pt x="967" y="1878"/>
                  <a:pt x="967" y="1878"/>
                  <a:pt x="967" y="1877"/>
                </a:cubicBezTo>
                <a:cubicBezTo>
                  <a:pt x="967" y="1877"/>
                  <a:pt x="967" y="1877"/>
                  <a:pt x="967" y="1877"/>
                </a:cubicBezTo>
                <a:cubicBezTo>
                  <a:pt x="967" y="1877"/>
                  <a:pt x="967" y="1877"/>
                  <a:pt x="967" y="1877"/>
                </a:cubicBezTo>
                <a:cubicBezTo>
                  <a:pt x="966" y="1876"/>
                  <a:pt x="966" y="1876"/>
                  <a:pt x="966" y="1875"/>
                </a:cubicBezTo>
                <a:cubicBezTo>
                  <a:pt x="965" y="1874"/>
                  <a:pt x="965" y="1873"/>
                  <a:pt x="965" y="1872"/>
                </a:cubicBezTo>
                <a:lnTo>
                  <a:pt x="965" y="1871"/>
                </a:lnTo>
                <a:close/>
                <a:moveTo>
                  <a:pt x="956" y="1955"/>
                </a:moveTo>
                <a:cubicBezTo>
                  <a:pt x="956" y="1952"/>
                  <a:pt x="956" y="1952"/>
                  <a:pt x="956" y="1952"/>
                </a:cubicBezTo>
                <a:cubicBezTo>
                  <a:pt x="956" y="1952"/>
                  <a:pt x="956" y="1951"/>
                  <a:pt x="956" y="1951"/>
                </a:cubicBezTo>
                <a:cubicBezTo>
                  <a:pt x="957" y="1943"/>
                  <a:pt x="958" y="1935"/>
                  <a:pt x="959" y="1926"/>
                </a:cubicBezTo>
                <a:cubicBezTo>
                  <a:pt x="959" y="1926"/>
                  <a:pt x="959" y="1926"/>
                  <a:pt x="959" y="1926"/>
                </a:cubicBezTo>
                <a:cubicBezTo>
                  <a:pt x="959" y="1926"/>
                  <a:pt x="959" y="1926"/>
                  <a:pt x="959" y="1925"/>
                </a:cubicBezTo>
                <a:cubicBezTo>
                  <a:pt x="963" y="1907"/>
                  <a:pt x="999" y="1911"/>
                  <a:pt x="1013" y="1911"/>
                </a:cubicBezTo>
                <a:cubicBezTo>
                  <a:pt x="1025" y="1911"/>
                  <a:pt x="1055" y="1908"/>
                  <a:pt x="1061" y="1921"/>
                </a:cubicBezTo>
                <a:cubicBezTo>
                  <a:pt x="1062" y="1923"/>
                  <a:pt x="1063" y="1924"/>
                  <a:pt x="1063" y="1926"/>
                </a:cubicBezTo>
                <a:cubicBezTo>
                  <a:pt x="1063" y="1940"/>
                  <a:pt x="1063" y="1940"/>
                  <a:pt x="1063" y="1940"/>
                </a:cubicBezTo>
                <a:cubicBezTo>
                  <a:pt x="1063" y="1945"/>
                  <a:pt x="1063" y="1949"/>
                  <a:pt x="1063" y="1953"/>
                </a:cubicBezTo>
                <a:cubicBezTo>
                  <a:pt x="1063" y="1953"/>
                  <a:pt x="1063" y="1953"/>
                  <a:pt x="1063" y="1953"/>
                </a:cubicBezTo>
                <a:cubicBezTo>
                  <a:pt x="1063" y="1955"/>
                  <a:pt x="1063" y="1955"/>
                  <a:pt x="1063" y="1955"/>
                </a:cubicBezTo>
                <a:cubicBezTo>
                  <a:pt x="1063" y="1957"/>
                  <a:pt x="1062" y="1959"/>
                  <a:pt x="1061" y="1961"/>
                </a:cubicBezTo>
                <a:cubicBezTo>
                  <a:pt x="1061" y="1962"/>
                  <a:pt x="1060" y="1962"/>
                  <a:pt x="1060" y="1962"/>
                </a:cubicBezTo>
                <a:cubicBezTo>
                  <a:pt x="1060" y="1963"/>
                  <a:pt x="1059" y="1963"/>
                  <a:pt x="1059" y="1964"/>
                </a:cubicBezTo>
                <a:cubicBezTo>
                  <a:pt x="1058" y="1964"/>
                  <a:pt x="1058" y="1964"/>
                  <a:pt x="1058" y="1964"/>
                </a:cubicBezTo>
                <a:cubicBezTo>
                  <a:pt x="1055" y="1967"/>
                  <a:pt x="1051" y="1969"/>
                  <a:pt x="1046" y="1970"/>
                </a:cubicBezTo>
                <a:cubicBezTo>
                  <a:pt x="1046" y="1970"/>
                  <a:pt x="1046" y="1970"/>
                  <a:pt x="1046" y="1970"/>
                </a:cubicBezTo>
                <a:cubicBezTo>
                  <a:pt x="1046" y="1970"/>
                  <a:pt x="1046" y="1970"/>
                  <a:pt x="1046" y="1970"/>
                </a:cubicBezTo>
                <a:cubicBezTo>
                  <a:pt x="1044" y="1971"/>
                  <a:pt x="1043" y="1971"/>
                  <a:pt x="1041" y="1971"/>
                </a:cubicBezTo>
                <a:cubicBezTo>
                  <a:pt x="1041" y="1971"/>
                  <a:pt x="1040" y="1971"/>
                  <a:pt x="1040" y="1971"/>
                </a:cubicBezTo>
                <a:cubicBezTo>
                  <a:pt x="1038" y="1971"/>
                  <a:pt x="1037" y="1972"/>
                  <a:pt x="1035" y="1972"/>
                </a:cubicBezTo>
                <a:cubicBezTo>
                  <a:pt x="1035" y="1972"/>
                  <a:pt x="1035" y="1972"/>
                  <a:pt x="1035" y="1972"/>
                </a:cubicBezTo>
                <a:cubicBezTo>
                  <a:pt x="982" y="1972"/>
                  <a:pt x="982" y="1972"/>
                  <a:pt x="982" y="1972"/>
                </a:cubicBezTo>
                <a:cubicBezTo>
                  <a:pt x="976" y="1972"/>
                  <a:pt x="969" y="1971"/>
                  <a:pt x="963" y="1967"/>
                </a:cubicBezTo>
                <a:cubicBezTo>
                  <a:pt x="963" y="1967"/>
                  <a:pt x="963" y="1967"/>
                  <a:pt x="963" y="1967"/>
                </a:cubicBezTo>
                <a:cubicBezTo>
                  <a:pt x="963" y="1967"/>
                  <a:pt x="963" y="1967"/>
                  <a:pt x="963" y="1967"/>
                </a:cubicBezTo>
                <a:cubicBezTo>
                  <a:pt x="962" y="1966"/>
                  <a:pt x="961" y="1965"/>
                  <a:pt x="960" y="1964"/>
                </a:cubicBezTo>
                <a:cubicBezTo>
                  <a:pt x="959" y="1964"/>
                  <a:pt x="958" y="1963"/>
                  <a:pt x="958" y="1962"/>
                </a:cubicBezTo>
                <a:cubicBezTo>
                  <a:pt x="958" y="1962"/>
                  <a:pt x="958" y="1962"/>
                  <a:pt x="957" y="1962"/>
                </a:cubicBezTo>
                <a:cubicBezTo>
                  <a:pt x="956" y="1960"/>
                  <a:pt x="956" y="1957"/>
                  <a:pt x="956" y="1955"/>
                </a:cubicBezTo>
                <a:close/>
                <a:moveTo>
                  <a:pt x="820" y="1872"/>
                </a:moveTo>
                <a:cubicBezTo>
                  <a:pt x="820" y="1872"/>
                  <a:pt x="820" y="1872"/>
                  <a:pt x="820" y="1872"/>
                </a:cubicBezTo>
                <a:cubicBezTo>
                  <a:pt x="820" y="1872"/>
                  <a:pt x="820" y="1872"/>
                  <a:pt x="820" y="1872"/>
                </a:cubicBezTo>
                <a:cubicBezTo>
                  <a:pt x="820" y="1870"/>
                  <a:pt x="821" y="1868"/>
                  <a:pt x="822" y="1866"/>
                </a:cubicBezTo>
                <a:cubicBezTo>
                  <a:pt x="823" y="1861"/>
                  <a:pt x="824" y="1854"/>
                  <a:pt x="827" y="1849"/>
                </a:cubicBezTo>
                <a:cubicBezTo>
                  <a:pt x="827" y="1848"/>
                  <a:pt x="827" y="1848"/>
                  <a:pt x="827" y="1848"/>
                </a:cubicBezTo>
                <a:cubicBezTo>
                  <a:pt x="827" y="1847"/>
                  <a:pt x="829" y="1845"/>
                  <a:pt x="830" y="1844"/>
                </a:cubicBezTo>
                <a:cubicBezTo>
                  <a:pt x="831" y="1843"/>
                  <a:pt x="832" y="1842"/>
                  <a:pt x="833" y="1841"/>
                </a:cubicBezTo>
                <a:cubicBezTo>
                  <a:pt x="837" y="1839"/>
                  <a:pt x="840" y="1838"/>
                  <a:pt x="844" y="1837"/>
                </a:cubicBezTo>
                <a:cubicBezTo>
                  <a:pt x="845" y="1837"/>
                  <a:pt x="845" y="1837"/>
                  <a:pt x="845" y="1837"/>
                </a:cubicBezTo>
                <a:cubicBezTo>
                  <a:pt x="848" y="1836"/>
                  <a:pt x="851" y="1836"/>
                  <a:pt x="855" y="1836"/>
                </a:cubicBezTo>
                <a:cubicBezTo>
                  <a:pt x="859" y="1836"/>
                  <a:pt x="859" y="1836"/>
                  <a:pt x="859" y="1836"/>
                </a:cubicBezTo>
                <a:cubicBezTo>
                  <a:pt x="861" y="1836"/>
                  <a:pt x="862" y="1836"/>
                  <a:pt x="864" y="1836"/>
                </a:cubicBezTo>
                <a:cubicBezTo>
                  <a:pt x="873" y="1836"/>
                  <a:pt x="883" y="1836"/>
                  <a:pt x="893" y="1836"/>
                </a:cubicBezTo>
                <a:cubicBezTo>
                  <a:pt x="894" y="1836"/>
                  <a:pt x="896" y="1836"/>
                  <a:pt x="897" y="1836"/>
                </a:cubicBezTo>
                <a:cubicBezTo>
                  <a:pt x="899" y="1836"/>
                  <a:pt x="899" y="1836"/>
                  <a:pt x="899" y="1836"/>
                </a:cubicBezTo>
                <a:cubicBezTo>
                  <a:pt x="899" y="1836"/>
                  <a:pt x="899" y="1836"/>
                  <a:pt x="900" y="1836"/>
                </a:cubicBezTo>
                <a:cubicBezTo>
                  <a:pt x="901" y="1836"/>
                  <a:pt x="902" y="1836"/>
                  <a:pt x="904" y="1836"/>
                </a:cubicBezTo>
                <a:cubicBezTo>
                  <a:pt x="904" y="1836"/>
                  <a:pt x="904" y="1836"/>
                  <a:pt x="904" y="1836"/>
                </a:cubicBezTo>
                <a:cubicBezTo>
                  <a:pt x="911" y="1837"/>
                  <a:pt x="919" y="1839"/>
                  <a:pt x="921" y="1846"/>
                </a:cubicBezTo>
                <a:cubicBezTo>
                  <a:pt x="921" y="1846"/>
                  <a:pt x="921" y="1846"/>
                  <a:pt x="921" y="1846"/>
                </a:cubicBezTo>
                <a:cubicBezTo>
                  <a:pt x="921" y="1846"/>
                  <a:pt x="921" y="1846"/>
                  <a:pt x="921" y="1846"/>
                </a:cubicBezTo>
                <a:cubicBezTo>
                  <a:pt x="921" y="1854"/>
                  <a:pt x="918" y="1863"/>
                  <a:pt x="917" y="1870"/>
                </a:cubicBezTo>
                <a:cubicBezTo>
                  <a:pt x="917" y="1870"/>
                  <a:pt x="917" y="1870"/>
                  <a:pt x="917" y="1870"/>
                </a:cubicBezTo>
                <a:cubicBezTo>
                  <a:pt x="917" y="1872"/>
                  <a:pt x="917" y="1872"/>
                  <a:pt x="917" y="1872"/>
                </a:cubicBezTo>
                <a:cubicBezTo>
                  <a:pt x="916" y="1873"/>
                  <a:pt x="916" y="1875"/>
                  <a:pt x="914" y="1876"/>
                </a:cubicBezTo>
                <a:cubicBezTo>
                  <a:pt x="914" y="1876"/>
                  <a:pt x="914" y="1877"/>
                  <a:pt x="914" y="1877"/>
                </a:cubicBezTo>
                <a:cubicBezTo>
                  <a:pt x="914" y="1877"/>
                  <a:pt x="914" y="1877"/>
                  <a:pt x="914" y="1877"/>
                </a:cubicBezTo>
                <a:cubicBezTo>
                  <a:pt x="914" y="1877"/>
                  <a:pt x="914" y="1877"/>
                  <a:pt x="914" y="1877"/>
                </a:cubicBezTo>
                <a:cubicBezTo>
                  <a:pt x="904" y="1889"/>
                  <a:pt x="878" y="1886"/>
                  <a:pt x="865" y="1886"/>
                </a:cubicBezTo>
                <a:cubicBezTo>
                  <a:pt x="857" y="1886"/>
                  <a:pt x="849" y="1886"/>
                  <a:pt x="841" y="1886"/>
                </a:cubicBezTo>
                <a:cubicBezTo>
                  <a:pt x="834" y="1886"/>
                  <a:pt x="824" y="1884"/>
                  <a:pt x="820" y="1877"/>
                </a:cubicBezTo>
                <a:cubicBezTo>
                  <a:pt x="820" y="1877"/>
                  <a:pt x="820" y="1876"/>
                  <a:pt x="820" y="1875"/>
                </a:cubicBezTo>
                <a:cubicBezTo>
                  <a:pt x="820" y="1875"/>
                  <a:pt x="820" y="1875"/>
                  <a:pt x="820" y="1874"/>
                </a:cubicBezTo>
                <a:cubicBezTo>
                  <a:pt x="820" y="1873"/>
                  <a:pt x="820" y="1873"/>
                  <a:pt x="820" y="1872"/>
                </a:cubicBezTo>
                <a:close/>
                <a:moveTo>
                  <a:pt x="795" y="1956"/>
                </a:moveTo>
                <a:cubicBezTo>
                  <a:pt x="796" y="1952"/>
                  <a:pt x="796" y="1952"/>
                  <a:pt x="796" y="1952"/>
                </a:cubicBezTo>
                <a:cubicBezTo>
                  <a:pt x="796" y="1952"/>
                  <a:pt x="796" y="1952"/>
                  <a:pt x="796" y="1952"/>
                </a:cubicBezTo>
                <a:cubicBezTo>
                  <a:pt x="796" y="1951"/>
                  <a:pt x="796" y="1951"/>
                  <a:pt x="796" y="1950"/>
                </a:cubicBezTo>
                <a:cubicBezTo>
                  <a:pt x="803" y="1926"/>
                  <a:pt x="803" y="1926"/>
                  <a:pt x="803" y="1926"/>
                </a:cubicBezTo>
                <a:cubicBezTo>
                  <a:pt x="804" y="1926"/>
                  <a:pt x="804" y="1926"/>
                  <a:pt x="804" y="1925"/>
                </a:cubicBezTo>
                <a:cubicBezTo>
                  <a:pt x="811" y="1908"/>
                  <a:pt x="843" y="1911"/>
                  <a:pt x="859" y="1911"/>
                </a:cubicBezTo>
                <a:cubicBezTo>
                  <a:pt x="865" y="1911"/>
                  <a:pt x="877" y="1910"/>
                  <a:pt x="888" y="1912"/>
                </a:cubicBezTo>
                <a:cubicBezTo>
                  <a:pt x="890" y="1912"/>
                  <a:pt x="891" y="1912"/>
                  <a:pt x="893" y="1913"/>
                </a:cubicBezTo>
                <a:cubicBezTo>
                  <a:pt x="894" y="1913"/>
                  <a:pt x="894" y="1913"/>
                  <a:pt x="894" y="1913"/>
                </a:cubicBezTo>
                <a:cubicBezTo>
                  <a:pt x="899" y="1914"/>
                  <a:pt x="903" y="1916"/>
                  <a:pt x="905" y="1920"/>
                </a:cubicBezTo>
                <a:cubicBezTo>
                  <a:pt x="906" y="1920"/>
                  <a:pt x="906" y="1920"/>
                  <a:pt x="906" y="1920"/>
                </a:cubicBezTo>
                <a:cubicBezTo>
                  <a:pt x="906" y="1921"/>
                  <a:pt x="906" y="1921"/>
                  <a:pt x="906" y="1921"/>
                </a:cubicBezTo>
                <a:cubicBezTo>
                  <a:pt x="906" y="1921"/>
                  <a:pt x="906" y="1921"/>
                  <a:pt x="906" y="1921"/>
                </a:cubicBezTo>
                <a:cubicBezTo>
                  <a:pt x="907" y="1923"/>
                  <a:pt x="907" y="1924"/>
                  <a:pt x="907" y="1926"/>
                </a:cubicBezTo>
                <a:cubicBezTo>
                  <a:pt x="907" y="1928"/>
                  <a:pt x="907" y="1928"/>
                  <a:pt x="907" y="1928"/>
                </a:cubicBezTo>
                <a:cubicBezTo>
                  <a:pt x="907" y="1928"/>
                  <a:pt x="907" y="1928"/>
                  <a:pt x="907" y="1928"/>
                </a:cubicBezTo>
                <a:cubicBezTo>
                  <a:pt x="906" y="1932"/>
                  <a:pt x="905" y="1936"/>
                  <a:pt x="904" y="1941"/>
                </a:cubicBezTo>
                <a:cubicBezTo>
                  <a:pt x="902" y="1955"/>
                  <a:pt x="902" y="1955"/>
                  <a:pt x="902" y="1955"/>
                </a:cubicBezTo>
                <a:cubicBezTo>
                  <a:pt x="901" y="1958"/>
                  <a:pt x="900" y="1960"/>
                  <a:pt x="899" y="1962"/>
                </a:cubicBezTo>
                <a:cubicBezTo>
                  <a:pt x="898" y="1962"/>
                  <a:pt x="898" y="1962"/>
                  <a:pt x="898" y="1962"/>
                </a:cubicBezTo>
                <a:cubicBezTo>
                  <a:pt x="898" y="1963"/>
                  <a:pt x="897" y="1963"/>
                  <a:pt x="897" y="1963"/>
                </a:cubicBezTo>
                <a:cubicBezTo>
                  <a:pt x="897" y="1964"/>
                  <a:pt x="896" y="1964"/>
                  <a:pt x="895" y="1965"/>
                </a:cubicBezTo>
                <a:cubicBezTo>
                  <a:pt x="891" y="1968"/>
                  <a:pt x="887" y="1969"/>
                  <a:pt x="882" y="1971"/>
                </a:cubicBezTo>
                <a:cubicBezTo>
                  <a:pt x="882" y="1971"/>
                  <a:pt x="882" y="1971"/>
                  <a:pt x="882" y="1971"/>
                </a:cubicBezTo>
                <a:cubicBezTo>
                  <a:pt x="882" y="1971"/>
                  <a:pt x="882" y="1971"/>
                  <a:pt x="882" y="1971"/>
                </a:cubicBezTo>
                <a:cubicBezTo>
                  <a:pt x="880" y="1971"/>
                  <a:pt x="879" y="1971"/>
                  <a:pt x="877" y="1971"/>
                </a:cubicBezTo>
                <a:cubicBezTo>
                  <a:pt x="877" y="1972"/>
                  <a:pt x="876" y="1972"/>
                  <a:pt x="876" y="1972"/>
                </a:cubicBezTo>
                <a:cubicBezTo>
                  <a:pt x="874" y="1972"/>
                  <a:pt x="872" y="1972"/>
                  <a:pt x="871" y="1972"/>
                </a:cubicBezTo>
                <a:cubicBezTo>
                  <a:pt x="871" y="1972"/>
                  <a:pt x="871" y="1972"/>
                  <a:pt x="871" y="1972"/>
                </a:cubicBezTo>
                <a:cubicBezTo>
                  <a:pt x="818" y="1972"/>
                  <a:pt x="818" y="1972"/>
                  <a:pt x="818" y="1972"/>
                </a:cubicBezTo>
                <a:cubicBezTo>
                  <a:pt x="812" y="1972"/>
                  <a:pt x="805" y="1971"/>
                  <a:pt x="799" y="1967"/>
                </a:cubicBezTo>
                <a:cubicBezTo>
                  <a:pt x="799" y="1967"/>
                  <a:pt x="799" y="1967"/>
                  <a:pt x="799" y="1967"/>
                </a:cubicBezTo>
                <a:cubicBezTo>
                  <a:pt x="799" y="1967"/>
                  <a:pt x="799" y="1967"/>
                  <a:pt x="799" y="1967"/>
                </a:cubicBezTo>
                <a:cubicBezTo>
                  <a:pt x="798" y="1967"/>
                  <a:pt x="797" y="1966"/>
                  <a:pt x="797" y="1965"/>
                </a:cubicBezTo>
                <a:cubicBezTo>
                  <a:pt x="796" y="1964"/>
                  <a:pt x="796" y="1963"/>
                  <a:pt x="795" y="1963"/>
                </a:cubicBezTo>
                <a:cubicBezTo>
                  <a:pt x="795" y="1962"/>
                  <a:pt x="795" y="1962"/>
                  <a:pt x="795" y="1962"/>
                </a:cubicBezTo>
                <a:cubicBezTo>
                  <a:pt x="794" y="1960"/>
                  <a:pt x="794" y="1958"/>
                  <a:pt x="795" y="1956"/>
                </a:cubicBezTo>
                <a:close/>
                <a:moveTo>
                  <a:pt x="674" y="1875"/>
                </a:moveTo>
                <a:cubicBezTo>
                  <a:pt x="674" y="1872"/>
                  <a:pt x="676" y="1869"/>
                  <a:pt x="677" y="1867"/>
                </a:cubicBezTo>
                <a:cubicBezTo>
                  <a:pt x="680" y="1861"/>
                  <a:pt x="683" y="1852"/>
                  <a:pt x="687" y="1847"/>
                </a:cubicBezTo>
                <a:cubicBezTo>
                  <a:pt x="688" y="1846"/>
                  <a:pt x="688" y="1846"/>
                  <a:pt x="688" y="1846"/>
                </a:cubicBezTo>
                <a:cubicBezTo>
                  <a:pt x="688" y="1846"/>
                  <a:pt x="689" y="1845"/>
                  <a:pt x="689" y="1845"/>
                </a:cubicBezTo>
                <a:cubicBezTo>
                  <a:pt x="689" y="1845"/>
                  <a:pt x="689" y="1845"/>
                  <a:pt x="690" y="1844"/>
                </a:cubicBezTo>
                <a:cubicBezTo>
                  <a:pt x="690" y="1844"/>
                  <a:pt x="690" y="1844"/>
                  <a:pt x="690" y="1844"/>
                </a:cubicBezTo>
                <a:cubicBezTo>
                  <a:pt x="690" y="1844"/>
                  <a:pt x="691" y="1844"/>
                  <a:pt x="691" y="1843"/>
                </a:cubicBezTo>
                <a:cubicBezTo>
                  <a:pt x="695" y="1840"/>
                  <a:pt x="700" y="1838"/>
                  <a:pt x="706" y="1838"/>
                </a:cubicBezTo>
                <a:cubicBezTo>
                  <a:pt x="706" y="1837"/>
                  <a:pt x="706" y="1837"/>
                  <a:pt x="706" y="1837"/>
                </a:cubicBezTo>
                <a:cubicBezTo>
                  <a:pt x="709" y="1837"/>
                  <a:pt x="713" y="1836"/>
                  <a:pt x="716" y="1836"/>
                </a:cubicBezTo>
                <a:cubicBezTo>
                  <a:pt x="734" y="1836"/>
                  <a:pt x="734" y="1836"/>
                  <a:pt x="734" y="1836"/>
                </a:cubicBezTo>
                <a:cubicBezTo>
                  <a:pt x="740" y="1836"/>
                  <a:pt x="746" y="1836"/>
                  <a:pt x="751" y="1836"/>
                </a:cubicBezTo>
                <a:cubicBezTo>
                  <a:pt x="759" y="1836"/>
                  <a:pt x="771" y="1835"/>
                  <a:pt x="777" y="1841"/>
                </a:cubicBezTo>
                <a:cubicBezTo>
                  <a:pt x="778" y="1841"/>
                  <a:pt x="778" y="1842"/>
                  <a:pt x="778" y="1842"/>
                </a:cubicBezTo>
                <a:cubicBezTo>
                  <a:pt x="778" y="1842"/>
                  <a:pt x="779" y="1842"/>
                  <a:pt x="779" y="1842"/>
                </a:cubicBezTo>
                <a:cubicBezTo>
                  <a:pt x="779" y="1842"/>
                  <a:pt x="779" y="1843"/>
                  <a:pt x="779" y="1843"/>
                </a:cubicBezTo>
                <a:cubicBezTo>
                  <a:pt x="779" y="1843"/>
                  <a:pt x="779" y="1843"/>
                  <a:pt x="780" y="1844"/>
                </a:cubicBezTo>
                <a:cubicBezTo>
                  <a:pt x="780" y="1845"/>
                  <a:pt x="780" y="1846"/>
                  <a:pt x="780" y="1847"/>
                </a:cubicBezTo>
                <a:cubicBezTo>
                  <a:pt x="779" y="1854"/>
                  <a:pt x="774" y="1863"/>
                  <a:pt x="773" y="1867"/>
                </a:cubicBezTo>
                <a:cubicBezTo>
                  <a:pt x="773" y="1867"/>
                  <a:pt x="773" y="1867"/>
                  <a:pt x="773" y="1867"/>
                </a:cubicBezTo>
                <a:cubicBezTo>
                  <a:pt x="772" y="1869"/>
                  <a:pt x="772" y="1870"/>
                  <a:pt x="771" y="1871"/>
                </a:cubicBezTo>
                <a:cubicBezTo>
                  <a:pt x="771" y="1872"/>
                  <a:pt x="771" y="1872"/>
                  <a:pt x="771" y="1872"/>
                </a:cubicBezTo>
                <a:cubicBezTo>
                  <a:pt x="771" y="1873"/>
                  <a:pt x="771" y="1873"/>
                  <a:pt x="770" y="1873"/>
                </a:cubicBezTo>
                <a:cubicBezTo>
                  <a:pt x="770" y="1874"/>
                  <a:pt x="770" y="1874"/>
                  <a:pt x="770" y="1874"/>
                </a:cubicBezTo>
                <a:cubicBezTo>
                  <a:pt x="770" y="1875"/>
                  <a:pt x="769" y="1875"/>
                  <a:pt x="769" y="1876"/>
                </a:cubicBezTo>
                <a:cubicBezTo>
                  <a:pt x="769" y="1876"/>
                  <a:pt x="769" y="1876"/>
                  <a:pt x="768" y="1876"/>
                </a:cubicBezTo>
                <a:cubicBezTo>
                  <a:pt x="768" y="1876"/>
                  <a:pt x="768" y="1877"/>
                  <a:pt x="768" y="1877"/>
                </a:cubicBezTo>
                <a:cubicBezTo>
                  <a:pt x="768" y="1877"/>
                  <a:pt x="767" y="1877"/>
                  <a:pt x="767" y="1877"/>
                </a:cubicBezTo>
                <a:cubicBezTo>
                  <a:pt x="766" y="1878"/>
                  <a:pt x="765" y="1879"/>
                  <a:pt x="764" y="1880"/>
                </a:cubicBezTo>
                <a:cubicBezTo>
                  <a:pt x="763" y="1880"/>
                  <a:pt x="762" y="1881"/>
                  <a:pt x="761" y="1881"/>
                </a:cubicBezTo>
                <a:cubicBezTo>
                  <a:pt x="760" y="1882"/>
                  <a:pt x="760" y="1882"/>
                  <a:pt x="760" y="1882"/>
                </a:cubicBezTo>
                <a:cubicBezTo>
                  <a:pt x="760" y="1882"/>
                  <a:pt x="760" y="1882"/>
                  <a:pt x="760" y="1882"/>
                </a:cubicBezTo>
                <a:cubicBezTo>
                  <a:pt x="756" y="1883"/>
                  <a:pt x="752" y="1885"/>
                  <a:pt x="749" y="1885"/>
                </a:cubicBezTo>
                <a:cubicBezTo>
                  <a:pt x="748" y="1885"/>
                  <a:pt x="746" y="1885"/>
                  <a:pt x="745" y="1886"/>
                </a:cubicBezTo>
                <a:cubicBezTo>
                  <a:pt x="745" y="1886"/>
                  <a:pt x="745" y="1886"/>
                  <a:pt x="745" y="1886"/>
                </a:cubicBezTo>
                <a:cubicBezTo>
                  <a:pt x="738" y="1886"/>
                  <a:pt x="730" y="1886"/>
                  <a:pt x="723" y="1886"/>
                </a:cubicBezTo>
                <a:cubicBezTo>
                  <a:pt x="693" y="1886"/>
                  <a:pt x="693" y="1886"/>
                  <a:pt x="693" y="1886"/>
                </a:cubicBezTo>
                <a:cubicBezTo>
                  <a:pt x="687" y="1886"/>
                  <a:pt x="676" y="1885"/>
                  <a:pt x="674" y="1878"/>
                </a:cubicBezTo>
                <a:cubicBezTo>
                  <a:pt x="673" y="1877"/>
                  <a:pt x="673" y="1876"/>
                  <a:pt x="673" y="1876"/>
                </a:cubicBezTo>
                <a:cubicBezTo>
                  <a:pt x="673" y="1875"/>
                  <a:pt x="674" y="1875"/>
                  <a:pt x="674" y="1875"/>
                </a:cubicBezTo>
                <a:close/>
                <a:moveTo>
                  <a:pt x="647" y="1928"/>
                </a:moveTo>
                <a:cubicBezTo>
                  <a:pt x="648" y="1927"/>
                  <a:pt x="648" y="1927"/>
                  <a:pt x="648" y="1927"/>
                </a:cubicBezTo>
                <a:cubicBezTo>
                  <a:pt x="648" y="1926"/>
                  <a:pt x="648" y="1926"/>
                  <a:pt x="648" y="1926"/>
                </a:cubicBezTo>
                <a:cubicBezTo>
                  <a:pt x="649" y="1925"/>
                  <a:pt x="649" y="1924"/>
                  <a:pt x="650" y="1924"/>
                </a:cubicBezTo>
                <a:cubicBezTo>
                  <a:pt x="650" y="1924"/>
                  <a:pt x="650" y="1924"/>
                  <a:pt x="650" y="1924"/>
                </a:cubicBezTo>
                <a:cubicBezTo>
                  <a:pt x="661" y="1909"/>
                  <a:pt x="687" y="1912"/>
                  <a:pt x="703" y="1912"/>
                </a:cubicBezTo>
                <a:cubicBezTo>
                  <a:pt x="703" y="1912"/>
                  <a:pt x="703" y="1912"/>
                  <a:pt x="703" y="1912"/>
                </a:cubicBezTo>
                <a:cubicBezTo>
                  <a:pt x="708" y="1912"/>
                  <a:pt x="720" y="1911"/>
                  <a:pt x="730" y="1912"/>
                </a:cubicBezTo>
                <a:cubicBezTo>
                  <a:pt x="734" y="1912"/>
                  <a:pt x="737" y="1912"/>
                  <a:pt x="740" y="1913"/>
                </a:cubicBezTo>
                <a:cubicBezTo>
                  <a:pt x="742" y="1913"/>
                  <a:pt x="744" y="1914"/>
                  <a:pt x="745" y="1915"/>
                </a:cubicBezTo>
                <a:cubicBezTo>
                  <a:pt x="749" y="1917"/>
                  <a:pt x="752" y="1919"/>
                  <a:pt x="752" y="1923"/>
                </a:cubicBezTo>
                <a:cubicBezTo>
                  <a:pt x="752" y="1923"/>
                  <a:pt x="752" y="1924"/>
                  <a:pt x="752" y="1924"/>
                </a:cubicBezTo>
                <a:cubicBezTo>
                  <a:pt x="752" y="1924"/>
                  <a:pt x="752" y="1924"/>
                  <a:pt x="752" y="1924"/>
                </a:cubicBezTo>
                <a:cubicBezTo>
                  <a:pt x="752" y="1925"/>
                  <a:pt x="751" y="1926"/>
                  <a:pt x="751" y="1927"/>
                </a:cubicBezTo>
                <a:cubicBezTo>
                  <a:pt x="741" y="1956"/>
                  <a:pt x="741" y="1956"/>
                  <a:pt x="741" y="1956"/>
                </a:cubicBezTo>
                <a:cubicBezTo>
                  <a:pt x="740" y="1958"/>
                  <a:pt x="738" y="1960"/>
                  <a:pt x="736" y="1962"/>
                </a:cubicBezTo>
                <a:cubicBezTo>
                  <a:pt x="734" y="1964"/>
                  <a:pt x="731" y="1966"/>
                  <a:pt x="728" y="1967"/>
                </a:cubicBezTo>
                <a:cubicBezTo>
                  <a:pt x="728" y="1968"/>
                  <a:pt x="727" y="1968"/>
                  <a:pt x="727" y="1968"/>
                </a:cubicBezTo>
                <a:cubicBezTo>
                  <a:pt x="723" y="1970"/>
                  <a:pt x="718" y="1971"/>
                  <a:pt x="713" y="1972"/>
                </a:cubicBezTo>
                <a:cubicBezTo>
                  <a:pt x="713" y="1972"/>
                  <a:pt x="713" y="1972"/>
                  <a:pt x="713" y="1972"/>
                </a:cubicBezTo>
                <a:cubicBezTo>
                  <a:pt x="712" y="1972"/>
                  <a:pt x="711" y="1972"/>
                  <a:pt x="710" y="1972"/>
                </a:cubicBezTo>
                <a:cubicBezTo>
                  <a:pt x="701" y="1973"/>
                  <a:pt x="692" y="1972"/>
                  <a:pt x="682" y="1972"/>
                </a:cubicBezTo>
                <a:cubicBezTo>
                  <a:pt x="673" y="1973"/>
                  <a:pt x="663" y="1973"/>
                  <a:pt x="654" y="1973"/>
                </a:cubicBezTo>
                <a:cubicBezTo>
                  <a:pt x="647" y="1973"/>
                  <a:pt x="638" y="1971"/>
                  <a:pt x="634" y="1966"/>
                </a:cubicBezTo>
                <a:cubicBezTo>
                  <a:pt x="634" y="1965"/>
                  <a:pt x="634" y="1965"/>
                  <a:pt x="633" y="1965"/>
                </a:cubicBezTo>
                <a:cubicBezTo>
                  <a:pt x="633" y="1964"/>
                  <a:pt x="633" y="1964"/>
                  <a:pt x="633" y="1964"/>
                </a:cubicBezTo>
                <a:cubicBezTo>
                  <a:pt x="633" y="1963"/>
                  <a:pt x="633" y="1963"/>
                  <a:pt x="632" y="1963"/>
                </a:cubicBezTo>
                <a:cubicBezTo>
                  <a:pt x="632" y="1963"/>
                  <a:pt x="632" y="1962"/>
                  <a:pt x="632" y="1962"/>
                </a:cubicBezTo>
                <a:cubicBezTo>
                  <a:pt x="632" y="1962"/>
                  <a:pt x="632" y="1962"/>
                  <a:pt x="632" y="1962"/>
                </a:cubicBezTo>
                <a:cubicBezTo>
                  <a:pt x="632" y="1962"/>
                  <a:pt x="632" y="1961"/>
                  <a:pt x="632" y="1960"/>
                </a:cubicBezTo>
                <a:cubicBezTo>
                  <a:pt x="632" y="1959"/>
                  <a:pt x="632" y="1959"/>
                  <a:pt x="633" y="1959"/>
                </a:cubicBezTo>
                <a:cubicBezTo>
                  <a:pt x="633" y="1958"/>
                  <a:pt x="633" y="1957"/>
                  <a:pt x="633" y="1956"/>
                </a:cubicBezTo>
                <a:cubicBezTo>
                  <a:pt x="633" y="1956"/>
                  <a:pt x="633" y="1956"/>
                  <a:pt x="633" y="1956"/>
                </a:cubicBezTo>
                <a:cubicBezTo>
                  <a:pt x="634" y="1955"/>
                  <a:pt x="634" y="1955"/>
                  <a:pt x="634" y="1955"/>
                </a:cubicBezTo>
                <a:cubicBezTo>
                  <a:pt x="634" y="1954"/>
                  <a:pt x="635" y="1953"/>
                  <a:pt x="635" y="1952"/>
                </a:cubicBezTo>
                <a:cubicBezTo>
                  <a:pt x="639" y="1944"/>
                  <a:pt x="643" y="1936"/>
                  <a:pt x="647" y="1928"/>
                </a:cubicBezTo>
                <a:cubicBezTo>
                  <a:pt x="647" y="1928"/>
                  <a:pt x="647" y="1928"/>
                  <a:pt x="647" y="1928"/>
                </a:cubicBezTo>
                <a:close/>
                <a:moveTo>
                  <a:pt x="527" y="1875"/>
                </a:moveTo>
                <a:cubicBezTo>
                  <a:pt x="528" y="1873"/>
                  <a:pt x="531" y="1870"/>
                  <a:pt x="532" y="1868"/>
                </a:cubicBezTo>
                <a:cubicBezTo>
                  <a:pt x="536" y="1861"/>
                  <a:pt x="541" y="1854"/>
                  <a:pt x="546" y="1848"/>
                </a:cubicBezTo>
                <a:cubicBezTo>
                  <a:pt x="546" y="1847"/>
                  <a:pt x="546" y="1847"/>
                  <a:pt x="547" y="1847"/>
                </a:cubicBezTo>
                <a:cubicBezTo>
                  <a:pt x="547" y="1847"/>
                  <a:pt x="547" y="1847"/>
                  <a:pt x="547" y="1846"/>
                </a:cubicBezTo>
                <a:cubicBezTo>
                  <a:pt x="561" y="1833"/>
                  <a:pt x="590" y="1837"/>
                  <a:pt x="608" y="1837"/>
                </a:cubicBezTo>
                <a:cubicBezTo>
                  <a:pt x="616" y="1837"/>
                  <a:pt x="626" y="1835"/>
                  <a:pt x="634" y="1839"/>
                </a:cubicBezTo>
                <a:cubicBezTo>
                  <a:pt x="634" y="1839"/>
                  <a:pt x="634" y="1839"/>
                  <a:pt x="634" y="1839"/>
                </a:cubicBezTo>
                <a:cubicBezTo>
                  <a:pt x="634" y="1839"/>
                  <a:pt x="635" y="1839"/>
                  <a:pt x="636" y="1840"/>
                </a:cubicBezTo>
                <a:cubicBezTo>
                  <a:pt x="636" y="1840"/>
                  <a:pt x="636" y="1840"/>
                  <a:pt x="636" y="1840"/>
                </a:cubicBezTo>
                <a:cubicBezTo>
                  <a:pt x="638" y="1841"/>
                  <a:pt x="639" y="1843"/>
                  <a:pt x="639" y="1844"/>
                </a:cubicBezTo>
                <a:cubicBezTo>
                  <a:pt x="640" y="1845"/>
                  <a:pt x="640" y="1847"/>
                  <a:pt x="639" y="1849"/>
                </a:cubicBezTo>
                <a:cubicBezTo>
                  <a:pt x="638" y="1850"/>
                  <a:pt x="638" y="1850"/>
                  <a:pt x="638" y="1850"/>
                </a:cubicBezTo>
                <a:cubicBezTo>
                  <a:pt x="637" y="1854"/>
                  <a:pt x="633" y="1858"/>
                  <a:pt x="631" y="1862"/>
                </a:cubicBezTo>
                <a:cubicBezTo>
                  <a:pt x="631" y="1862"/>
                  <a:pt x="631" y="1862"/>
                  <a:pt x="631" y="1862"/>
                </a:cubicBezTo>
                <a:cubicBezTo>
                  <a:pt x="625" y="1873"/>
                  <a:pt x="625" y="1873"/>
                  <a:pt x="625" y="1873"/>
                </a:cubicBezTo>
                <a:cubicBezTo>
                  <a:pt x="624" y="1874"/>
                  <a:pt x="623" y="1876"/>
                  <a:pt x="621" y="1878"/>
                </a:cubicBezTo>
                <a:cubicBezTo>
                  <a:pt x="618" y="1879"/>
                  <a:pt x="616" y="1881"/>
                  <a:pt x="613" y="1882"/>
                </a:cubicBezTo>
                <a:cubicBezTo>
                  <a:pt x="612" y="1882"/>
                  <a:pt x="611" y="1883"/>
                  <a:pt x="610" y="1883"/>
                </a:cubicBezTo>
                <a:cubicBezTo>
                  <a:pt x="610" y="1883"/>
                  <a:pt x="609" y="1883"/>
                  <a:pt x="609" y="1884"/>
                </a:cubicBezTo>
                <a:cubicBezTo>
                  <a:pt x="609" y="1884"/>
                  <a:pt x="609" y="1884"/>
                  <a:pt x="609" y="1884"/>
                </a:cubicBezTo>
                <a:cubicBezTo>
                  <a:pt x="607" y="1884"/>
                  <a:pt x="605" y="1885"/>
                  <a:pt x="603" y="1885"/>
                </a:cubicBezTo>
                <a:cubicBezTo>
                  <a:pt x="599" y="1886"/>
                  <a:pt x="596" y="1886"/>
                  <a:pt x="592" y="1886"/>
                </a:cubicBezTo>
                <a:cubicBezTo>
                  <a:pt x="582" y="1886"/>
                  <a:pt x="582" y="1886"/>
                  <a:pt x="582" y="1886"/>
                </a:cubicBezTo>
                <a:cubicBezTo>
                  <a:pt x="582" y="1886"/>
                  <a:pt x="582" y="1886"/>
                  <a:pt x="582" y="1886"/>
                </a:cubicBezTo>
                <a:cubicBezTo>
                  <a:pt x="570" y="1886"/>
                  <a:pt x="557" y="1886"/>
                  <a:pt x="545" y="1886"/>
                </a:cubicBezTo>
                <a:cubicBezTo>
                  <a:pt x="540" y="1886"/>
                  <a:pt x="528" y="1885"/>
                  <a:pt x="527" y="1878"/>
                </a:cubicBezTo>
                <a:cubicBezTo>
                  <a:pt x="527" y="1877"/>
                  <a:pt x="527" y="1876"/>
                  <a:pt x="527" y="1875"/>
                </a:cubicBezTo>
                <a:close/>
                <a:moveTo>
                  <a:pt x="545" y="2017"/>
                </a:moveTo>
                <a:cubicBezTo>
                  <a:pt x="545" y="2017"/>
                  <a:pt x="545" y="2017"/>
                  <a:pt x="545" y="2017"/>
                </a:cubicBezTo>
                <a:cubicBezTo>
                  <a:pt x="543" y="2024"/>
                  <a:pt x="538" y="2031"/>
                  <a:pt x="534" y="2038"/>
                </a:cubicBezTo>
                <a:cubicBezTo>
                  <a:pt x="534" y="2038"/>
                  <a:pt x="534" y="2038"/>
                  <a:pt x="534" y="2038"/>
                </a:cubicBezTo>
                <a:cubicBezTo>
                  <a:pt x="530" y="2045"/>
                  <a:pt x="527" y="2053"/>
                  <a:pt x="521" y="2060"/>
                </a:cubicBezTo>
                <a:cubicBezTo>
                  <a:pt x="521" y="2061"/>
                  <a:pt x="520" y="2061"/>
                  <a:pt x="520" y="2062"/>
                </a:cubicBezTo>
                <a:cubicBezTo>
                  <a:pt x="520" y="2062"/>
                  <a:pt x="520" y="2062"/>
                  <a:pt x="520" y="2062"/>
                </a:cubicBezTo>
                <a:cubicBezTo>
                  <a:pt x="519" y="2063"/>
                  <a:pt x="518" y="2064"/>
                  <a:pt x="517" y="2064"/>
                </a:cubicBezTo>
                <a:cubicBezTo>
                  <a:pt x="517" y="2065"/>
                  <a:pt x="517" y="2065"/>
                  <a:pt x="516" y="2065"/>
                </a:cubicBezTo>
                <a:cubicBezTo>
                  <a:pt x="516" y="2065"/>
                  <a:pt x="516" y="2066"/>
                  <a:pt x="516" y="2066"/>
                </a:cubicBezTo>
                <a:cubicBezTo>
                  <a:pt x="510" y="2071"/>
                  <a:pt x="503" y="2074"/>
                  <a:pt x="496" y="2076"/>
                </a:cubicBezTo>
                <a:cubicBezTo>
                  <a:pt x="495" y="2076"/>
                  <a:pt x="494" y="2076"/>
                  <a:pt x="493" y="2077"/>
                </a:cubicBezTo>
                <a:cubicBezTo>
                  <a:pt x="489" y="2078"/>
                  <a:pt x="484" y="2078"/>
                  <a:pt x="480" y="2078"/>
                </a:cubicBezTo>
                <a:cubicBezTo>
                  <a:pt x="476" y="2078"/>
                  <a:pt x="476" y="2078"/>
                  <a:pt x="476" y="2078"/>
                </a:cubicBezTo>
                <a:cubicBezTo>
                  <a:pt x="476" y="2078"/>
                  <a:pt x="476" y="2078"/>
                  <a:pt x="476" y="2078"/>
                </a:cubicBezTo>
                <a:cubicBezTo>
                  <a:pt x="458" y="2078"/>
                  <a:pt x="439" y="2078"/>
                  <a:pt x="421" y="2079"/>
                </a:cubicBezTo>
                <a:cubicBezTo>
                  <a:pt x="419" y="2079"/>
                  <a:pt x="418" y="2078"/>
                  <a:pt x="416" y="2078"/>
                </a:cubicBezTo>
                <a:cubicBezTo>
                  <a:pt x="414" y="2078"/>
                  <a:pt x="412" y="2078"/>
                  <a:pt x="410" y="2077"/>
                </a:cubicBezTo>
                <a:cubicBezTo>
                  <a:pt x="406" y="2076"/>
                  <a:pt x="404" y="2074"/>
                  <a:pt x="402" y="2072"/>
                </a:cubicBezTo>
                <a:cubicBezTo>
                  <a:pt x="401" y="2070"/>
                  <a:pt x="400" y="2068"/>
                  <a:pt x="400" y="2066"/>
                </a:cubicBezTo>
                <a:cubicBezTo>
                  <a:pt x="400" y="2064"/>
                  <a:pt x="401" y="2062"/>
                  <a:pt x="402" y="2060"/>
                </a:cubicBezTo>
                <a:cubicBezTo>
                  <a:pt x="402" y="2059"/>
                  <a:pt x="402" y="2059"/>
                  <a:pt x="403" y="2059"/>
                </a:cubicBezTo>
                <a:cubicBezTo>
                  <a:pt x="403" y="2058"/>
                  <a:pt x="403" y="2058"/>
                  <a:pt x="403" y="2058"/>
                </a:cubicBezTo>
                <a:cubicBezTo>
                  <a:pt x="404" y="2057"/>
                  <a:pt x="404" y="2057"/>
                  <a:pt x="404" y="2057"/>
                </a:cubicBezTo>
                <a:cubicBezTo>
                  <a:pt x="404" y="2057"/>
                  <a:pt x="404" y="2057"/>
                  <a:pt x="404" y="2057"/>
                </a:cubicBezTo>
                <a:cubicBezTo>
                  <a:pt x="409" y="2050"/>
                  <a:pt x="413" y="2043"/>
                  <a:pt x="418" y="2035"/>
                </a:cubicBezTo>
                <a:cubicBezTo>
                  <a:pt x="422" y="2030"/>
                  <a:pt x="425" y="2024"/>
                  <a:pt x="430" y="2019"/>
                </a:cubicBezTo>
                <a:cubicBezTo>
                  <a:pt x="430" y="2018"/>
                  <a:pt x="431" y="2018"/>
                  <a:pt x="431" y="2017"/>
                </a:cubicBezTo>
                <a:cubicBezTo>
                  <a:pt x="431" y="2017"/>
                  <a:pt x="432" y="2017"/>
                  <a:pt x="432" y="2017"/>
                </a:cubicBezTo>
                <a:cubicBezTo>
                  <a:pt x="433" y="2016"/>
                  <a:pt x="434" y="2015"/>
                  <a:pt x="435" y="2014"/>
                </a:cubicBezTo>
                <a:cubicBezTo>
                  <a:pt x="435" y="2014"/>
                  <a:pt x="435" y="2014"/>
                  <a:pt x="435" y="2014"/>
                </a:cubicBezTo>
                <a:cubicBezTo>
                  <a:pt x="435" y="2014"/>
                  <a:pt x="435" y="2014"/>
                  <a:pt x="435" y="2014"/>
                </a:cubicBezTo>
                <a:cubicBezTo>
                  <a:pt x="441" y="2009"/>
                  <a:pt x="449" y="2006"/>
                  <a:pt x="457" y="2004"/>
                </a:cubicBezTo>
                <a:cubicBezTo>
                  <a:pt x="457" y="2004"/>
                  <a:pt x="457" y="2004"/>
                  <a:pt x="457" y="2004"/>
                </a:cubicBezTo>
                <a:cubicBezTo>
                  <a:pt x="457" y="2004"/>
                  <a:pt x="458" y="2004"/>
                  <a:pt x="458" y="2004"/>
                </a:cubicBezTo>
                <a:cubicBezTo>
                  <a:pt x="459" y="2004"/>
                  <a:pt x="461" y="2004"/>
                  <a:pt x="462" y="2004"/>
                </a:cubicBezTo>
                <a:cubicBezTo>
                  <a:pt x="463" y="2003"/>
                  <a:pt x="464" y="2003"/>
                  <a:pt x="465" y="2003"/>
                </a:cubicBezTo>
                <a:cubicBezTo>
                  <a:pt x="466" y="2003"/>
                  <a:pt x="467" y="2003"/>
                  <a:pt x="468" y="2003"/>
                </a:cubicBezTo>
                <a:cubicBezTo>
                  <a:pt x="468" y="2003"/>
                  <a:pt x="469" y="2003"/>
                  <a:pt x="470" y="2003"/>
                </a:cubicBezTo>
                <a:cubicBezTo>
                  <a:pt x="471" y="2003"/>
                  <a:pt x="471" y="2003"/>
                  <a:pt x="471" y="2003"/>
                </a:cubicBezTo>
                <a:cubicBezTo>
                  <a:pt x="471" y="2003"/>
                  <a:pt x="471" y="2003"/>
                  <a:pt x="471" y="2003"/>
                </a:cubicBezTo>
                <a:cubicBezTo>
                  <a:pt x="488" y="2003"/>
                  <a:pt x="504" y="2003"/>
                  <a:pt x="521" y="2003"/>
                </a:cubicBezTo>
                <a:cubicBezTo>
                  <a:pt x="521" y="2003"/>
                  <a:pt x="521" y="2003"/>
                  <a:pt x="521" y="2003"/>
                </a:cubicBezTo>
                <a:cubicBezTo>
                  <a:pt x="524" y="2003"/>
                  <a:pt x="524" y="2003"/>
                  <a:pt x="524" y="2003"/>
                </a:cubicBezTo>
                <a:cubicBezTo>
                  <a:pt x="528" y="2003"/>
                  <a:pt x="532" y="2003"/>
                  <a:pt x="535" y="2004"/>
                </a:cubicBezTo>
                <a:cubicBezTo>
                  <a:pt x="536" y="2004"/>
                  <a:pt x="536" y="2005"/>
                  <a:pt x="537" y="2005"/>
                </a:cubicBezTo>
                <a:cubicBezTo>
                  <a:pt x="537" y="2005"/>
                  <a:pt x="538" y="2005"/>
                  <a:pt x="538" y="2006"/>
                </a:cubicBezTo>
                <a:cubicBezTo>
                  <a:pt x="538" y="2006"/>
                  <a:pt x="539" y="2006"/>
                  <a:pt x="539" y="2006"/>
                </a:cubicBezTo>
                <a:cubicBezTo>
                  <a:pt x="543" y="2008"/>
                  <a:pt x="546" y="2012"/>
                  <a:pt x="545" y="2017"/>
                </a:cubicBezTo>
                <a:close/>
                <a:moveTo>
                  <a:pt x="579" y="1956"/>
                </a:moveTo>
                <a:cubicBezTo>
                  <a:pt x="579" y="1956"/>
                  <a:pt x="579" y="1956"/>
                  <a:pt x="579" y="1956"/>
                </a:cubicBezTo>
                <a:cubicBezTo>
                  <a:pt x="579" y="1956"/>
                  <a:pt x="579" y="1956"/>
                  <a:pt x="579" y="1956"/>
                </a:cubicBezTo>
                <a:cubicBezTo>
                  <a:pt x="578" y="1957"/>
                  <a:pt x="578" y="1958"/>
                  <a:pt x="577" y="1959"/>
                </a:cubicBezTo>
                <a:cubicBezTo>
                  <a:pt x="577" y="1959"/>
                  <a:pt x="577" y="1960"/>
                  <a:pt x="577" y="1960"/>
                </a:cubicBezTo>
                <a:cubicBezTo>
                  <a:pt x="572" y="1964"/>
                  <a:pt x="566" y="1968"/>
                  <a:pt x="560" y="1970"/>
                </a:cubicBezTo>
                <a:cubicBezTo>
                  <a:pt x="560" y="1970"/>
                  <a:pt x="560" y="1970"/>
                  <a:pt x="560" y="1970"/>
                </a:cubicBezTo>
                <a:cubicBezTo>
                  <a:pt x="559" y="1970"/>
                  <a:pt x="558" y="1970"/>
                  <a:pt x="557" y="1971"/>
                </a:cubicBezTo>
                <a:cubicBezTo>
                  <a:pt x="556" y="1971"/>
                  <a:pt x="556" y="1971"/>
                  <a:pt x="555" y="1971"/>
                </a:cubicBezTo>
                <a:cubicBezTo>
                  <a:pt x="554" y="1971"/>
                  <a:pt x="554" y="1971"/>
                  <a:pt x="553" y="1971"/>
                </a:cubicBezTo>
                <a:cubicBezTo>
                  <a:pt x="550" y="1972"/>
                  <a:pt x="546" y="1973"/>
                  <a:pt x="542" y="1973"/>
                </a:cubicBezTo>
                <a:cubicBezTo>
                  <a:pt x="541" y="1973"/>
                  <a:pt x="541" y="1973"/>
                  <a:pt x="541" y="1973"/>
                </a:cubicBezTo>
                <a:cubicBezTo>
                  <a:pt x="534" y="1973"/>
                  <a:pt x="527" y="1973"/>
                  <a:pt x="520" y="1973"/>
                </a:cubicBezTo>
                <a:cubicBezTo>
                  <a:pt x="510" y="1973"/>
                  <a:pt x="499" y="1973"/>
                  <a:pt x="489" y="1973"/>
                </a:cubicBezTo>
                <a:cubicBezTo>
                  <a:pt x="488" y="1973"/>
                  <a:pt x="486" y="1973"/>
                  <a:pt x="484" y="1973"/>
                </a:cubicBezTo>
                <a:cubicBezTo>
                  <a:pt x="484" y="1973"/>
                  <a:pt x="484" y="1973"/>
                  <a:pt x="483" y="1973"/>
                </a:cubicBezTo>
                <a:cubicBezTo>
                  <a:pt x="482" y="1972"/>
                  <a:pt x="480" y="1972"/>
                  <a:pt x="479" y="1972"/>
                </a:cubicBezTo>
                <a:cubicBezTo>
                  <a:pt x="479" y="1972"/>
                  <a:pt x="479" y="1972"/>
                  <a:pt x="479" y="1972"/>
                </a:cubicBezTo>
                <a:cubicBezTo>
                  <a:pt x="479" y="1972"/>
                  <a:pt x="479" y="1972"/>
                  <a:pt x="479" y="1972"/>
                </a:cubicBezTo>
                <a:cubicBezTo>
                  <a:pt x="474" y="1970"/>
                  <a:pt x="470" y="1968"/>
                  <a:pt x="470" y="1963"/>
                </a:cubicBezTo>
                <a:cubicBezTo>
                  <a:pt x="470" y="1962"/>
                  <a:pt x="470" y="1961"/>
                  <a:pt x="470" y="1960"/>
                </a:cubicBezTo>
                <a:cubicBezTo>
                  <a:pt x="470" y="1960"/>
                  <a:pt x="470" y="1959"/>
                  <a:pt x="471" y="1959"/>
                </a:cubicBezTo>
                <a:cubicBezTo>
                  <a:pt x="471" y="1958"/>
                  <a:pt x="471" y="1957"/>
                  <a:pt x="472" y="1957"/>
                </a:cubicBezTo>
                <a:cubicBezTo>
                  <a:pt x="472" y="1957"/>
                  <a:pt x="472" y="1956"/>
                  <a:pt x="472" y="1956"/>
                </a:cubicBezTo>
                <a:cubicBezTo>
                  <a:pt x="472" y="1956"/>
                  <a:pt x="472" y="1956"/>
                  <a:pt x="472" y="1956"/>
                </a:cubicBezTo>
                <a:cubicBezTo>
                  <a:pt x="473" y="1955"/>
                  <a:pt x="474" y="1954"/>
                  <a:pt x="474" y="1953"/>
                </a:cubicBezTo>
                <a:cubicBezTo>
                  <a:pt x="479" y="1945"/>
                  <a:pt x="485" y="1938"/>
                  <a:pt x="490" y="1930"/>
                </a:cubicBezTo>
                <a:cubicBezTo>
                  <a:pt x="490" y="1930"/>
                  <a:pt x="490" y="1930"/>
                  <a:pt x="490" y="1930"/>
                </a:cubicBezTo>
                <a:cubicBezTo>
                  <a:pt x="492" y="1927"/>
                  <a:pt x="492" y="1927"/>
                  <a:pt x="492" y="1927"/>
                </a:cubicBezTo>
                <a:cubicBezTo>
                  <a:pt x="493" y="1925"/>
                  <a:pt x="495" y="1923"/>
                  <a:pt x="498" y="1921"/>
                </a:cubicBezTo>
                <a:cubicBezTo>
                  <a:pt x="499" y="1920"/>
                  <a:pt x="501" y="1919"/>
                  <a:pt x="503" y="1918"/>
                </a:cubicBezTo>
                <a:cubicBezTo>
                  <a:pt x="504" y="1918"/>
                  <a:pt x="505" y="1917"/>
                  <a:pt x="506" y="1917"/>
                </a:cubicBezTo>
                <a:cubicBezTo>
                  <a:pt x="506" y="1917"/>
                  <a:pt x="506" y="1917"/>
                  <a:pt x="507" y="1917"/>
                </a:cubicBezTo>
                <a:cubicBezTo>
                  <a:pt x="507" y="1917"/>
                  <a:pt x="507" y="1916"/>
                  <a:pt x="507" y="1916"/>
                </a:cubicBezTo>
                <a:cubicBezTo>
                  <a:pt x="508" y="1916"/>
                  <a:pt x="508" y="1916"/>
                  <a:pt x="508" y="1916"/>
                </a:cubicBezTo>
                <a:cubicBezTo>
                  <a:pt x="511" y="1915"/>
                  <a:pt x="514" y="1914"/>
                  <a:pt x="517" y="1913"/>
                </a:cubicBezTo>
                <a:cubicBezTo>
                  <a:pt x="521" y="1913"/>
                  <a:pt x="525" y="1912"/>
                  <a:pt x="528" y="1912"/>
                </a:cubicBezTo>
                <a:cubicBezTo>
                  <a:pt x="538" y="1912"/>
                  <a:pt x="538" y="1912"/>
                  <a:pt x="538" y="1912"/>
                </a:cubicBezTo>
                <a:cubicBezTo>
                  <a:pt x="541" y="1912"/>
                  <a:pt x="543" y="1912"/>
                  <a:pt x="545" y="1912"/>
                </a:cubicBezTo>
                <a:cubicBezTo>
                  <a:pt x="555" y="1912"/>
                  <a:pt x="564" y="1912"/>
                  <a:pt x="573" y="1912"/>
                </a:cubicBezTo>
                <a:cubicBezTo>
                  <a:pt x="573" y="1912"/>
                  <a:pt x="573" y="1912"/>
                  <a:pt x="573" y="1912"/>
                </a:cubicBezTo>
                <a:cubicBezTo>
                  <a:pt x="577" y="1912"/>
                  <a:pt x="577" y="1912"/>
                  <a:pt x="577" y="1912"/>
                </a:cubicBezTo>
                <a:cubicBezTo>
                  <a:pt x="581" y="1912"/>
                  <a:pt x="584" y="1913"/>
                  <a:pt x="587" y="1913"/>
                </a:cubicBezTo>
                <a:cubicBezTo>
                  <a:pt x="589" y="1914"/>
                  <a:pt x="590" y="1915"/>
                  <a:pt x="592" y="1915"/>
                </a:cubicBezTo>
                <a:cubicBezTo>
                  <a:pt x="596" y="1918"/>
                  <a:pt x="599" y="1921"/>
                  <a:pt x="595" y="1927"/>
                </a:cubicBezTo>
                <a:cubicBezTo>
                  <a:pt x="592" y="1934"/>
                  <a:pt x="588" y="1941"/>
                  <a:pt x="584" y="1948"/>
                </a:cubicBezTo>
                <a:cubicBezTo>
                  <a:pt x="579" y="1956"/>
                  <a:pt x="579" y="1956"/>
                  <a:pt x="579" y="1956"/>
                </a:cubicBezTo>
                <a:cubicBezTo>
                  <a:pt x="579" y="1956"/>
                  <a:pt x="579" y="1956"/>
                  <a:pt x="579" y="1956"/>
                </a:cubicBezTo>
                <a:close/>
                <a:moveTo>
                  <a:pt x="1064" y="2056"/>
                </a:moveTo>
                <a:cubicBezTo>
                  <a:pt x="1064" y="2057"/>
                  <a:pt x="1064" y="2059"/>
                  <a:pt x="1064" y="2060"/>
                </a:cubicBezTo>
                <a:cubicBezTo>
                  <a:pt x="1064" y="2060"/>
                  <a:pt x="1064" y="2060"/>
                  <a:pt x="1064" y="2061"/>
                </a:cubicBezTo>
                <a:cubicBezTo>
                  <a:pt x="1063" y="2062"/>
                  <a:pt x="1063" y="2063"/>
                  <a:pt x="1062" y="2064"/>
                </a:cubicBezTo>
                <a:cubicBezTo>
                  <a:pt x="1062" y="2064"/>
                  <a:pt x="1062" y="2064"/>
                  <a:pt x="1062" y="2064"/>
                </a:cubicBezTo>
                <a:cubicBezTo>
                  <a:pt x="1062" y="2064"/>
                  <a:pt x="1062" y="2064"/>
                  <a:pt x="1062" y="2064"/>
                </a:cubicBezTo>
                <a:cubicBezTo>
                  <a:pt x="1061" y="2065"/>
                  <a:pt x="1060" y="2066"/>
                  <a:pt x="1059" y="2067"/>
                </a:cubicBezTo>
                <a:cubicBezTo>
                  <a:pt x="1059" y="2067"/>
                  <a:pt x="1059" y="2067"/>
                  <a:pt x="1059" y="2068"/>
                </a:cubicBezTo>
                <a:cubicBezTo>
                  <a:pt x="1058" y="2069"/>
                  <a:pt x="1057" y="2069"/>
                  <a:pt x="1056" y="2070"/>
                </a:cubicBezTo>
                <a:cubicBezTo>
                  <a:pt x="1056" y="2070"/>
                  <a:pt x="1055" y="2071"/>
                  <a:pt x="1055" y="2071"/>
                </a:cubicBezTo>
                <a:cubicBezTo>
                  <a:pt x="1055" y="2071"/>
                  <a:pt x="1055" y="2071"/>
                  <a:pt x="1055" y="2071"/>
                </a:cubicBezTo>
                <a:cubicBezTo>
                  <a:pt x="1053" y="2072"/>
                  <a:pt x="1052" y="2072"/>
                  <a:pt x="1051" y="2073"/>
                </a:cubicBezTo>
                <a:cubicBezTo>
                  <a:pt x="1051" y="2073"/>
                  <a:pt x="1051" y="2073"/>
                  <a:pt x="1050" y="2073"/>
                </a:cubicBezTo>
                <a:cubicBezTo>
                  <a:pt x="1049" y="2074"/>
                  <a:pt x="1048" y="2074"/>
                  <a:pt x="1047" y="2074"/>
                </a:cubicBezTo>
                <a:cubicBezTo>
                  <a:pt x="1047" y="2075"/>
                  <a:pt x="1046" y="2075"/>
                  <a:pt x="1046" y="2075"/>
                </a:cubicBezTo>
                <a:cubicBezTo>
                  <a:pt x="1046" y="2075"/>
                  <a:pt x="1045" y="2075"/>
                  <a:pt x="1045" y="2075"/>
                </a:cubicBezTo>
                <a:cubicBezTo>
                  <a:pt x="1045" y="2075"/>
                  <a:pt x="1045" y="2075"/>
                  <a:pt x="1044" y="2075"/>
                </a:cubicBezTo>
                <a:cubicBezTo>
                  <a:pt x="1043" y="2076"/>
                  <a:pt x="1042" y="2076"/>
                  <a:pt x="1041" y="2076"/>
                </a:cubicBezTo>
                <a:cubicBezTo>
                  <a:pt x="1039" y="2076"/>
                  <a:pt x="1038" y="2076"/>
                  <a:pt x="1037" y="2077"/>
                </a:cubicBezTo>
                <a:cubicBezTo>
                  <a:pt x="1036" y="2077"/>
                  <a:pt x="1035" y="2077"/>
                  <a:pt x="1034" y="2077"/>
                </a:cubicBezTo>
                <a:cubicBezTo>
                  <a:pt x="1033" y="2077"/>
                  <a:pt x="1033" y="2077"/>
                  <a:pt x="1033" y="2077"/>
                </a:cubicBezTo>
                <a:cubicBezTo>
                  <a:pt x="1031" y="2077"/>
                  <a:pt x="1031" y="2077"/>
                  <a:pt x="1031" y="2077"/>
                </a:cubicBezTo>
                <a:cubicBezTo>
                  <a:pt x="1031" y="2077"/>
                  <a:pt x="1031" y="2077"/>
                  <a:pt x="1031" y="2077"/>
                </a:cubicBezTo>
                <a:cubicBezTo>
                  <a:pt x="1025" y="2077"/>
                  <a:pt x="1018" y="2077"/>
                  <a:pt x="1011" y="2077"/>
                </a:cubicBezTo>
                <a:cubicBezTo>
                  <a:pt x="981" y="2077"/>
                  <a:pt x="630" y="2078"/>
                  <a:pt x="605" y="2078"/>
                </a:cubicBezTo>
                <a:cubicBezTo>
                  <a:pt x="604" y="2078"/>
                  <a:pt x="602" y="2078"/>
                  <a:pt x="600" y="2078"/>
                </a:cubicBezTo>
                <a:cubicBezTo>
                  <a:pt x="598" y="2077"/>
                  <a:pt x="596" y="2077"/>
                  <a:pt x="594" y="2076"/>
                </a:cubicBezTo>
                <a:cubicBezTo>
                  <a:pt x="590" y="2075"/>
                  <a:pt x="588" y="2074"/>
                  <a:pt x="586" y="2072"/>
                </a:cubicBezTo>
                <a:cubicBezTo>
                  <a:pt x="584" y="2070"/>
                  <a:pt x="583" y="2068"/>
                  <a:pt x="582" y="2065"/>
                </a:cubicBezTo>
                <a:cubicBezTo>
                  <a:pt x="582" y="2063"/>
                  <a:pt x="582" y="2060"/>
                  <a:pt x="584" y="2057"/>
                </a:cubicBezTo>
                <a:cubicBezTo>
                  <a:pt x="584" y="2056"/>
                  <a:pt x="584" y="2056"/>
                  <a:pt x="584" y="2056"/>
                </a:cubicBezTo>
                <a:cubicBezTo>
                  <a:pt x="584" y="2056"/>
                  <a:pt x="584" y="2056"/>
                  <a:pt x="584" y="2056"/>
                </a:cubicBezTo>
                <a:cubicBezTo>
                  <a:pt x="588" y="2048"/>
                  <a:pt x="592" y="2040"/>
                  <a:pt x="596" y="2031"/>
                </a:cubicBezTo>
                <a:cubicBezTo>
                  <a:pt x="597" y="2030"/>
                  <a:pt x="598" y="2029"/>
                  <a:pt x="598" y="2027"/>
                </a:cubicBezTo>
                <a:cubicBezTo>
                  <a:pt x="601" y="2021"/>
                  <a:pt x="601" y="2021"/>
                  <a:pt x="601" y="2021"/>
                </a:cubicBezTo>
                <a:cubicBezTo>
                  <a:pt x="603" y="2018"/>
                  <a:pt x="605" y="2016"/>
                  <a:pt x="607" y="2014"/>
                </a:cubicBezTo>
                <a:cubicBezTo>
                  <a:pt x="608" y="2013"/>
                  <a:pt x="609" y="2013"/>
                  <a:pt x="609" y="2012"/>
                </a:cubicBezTo>
                <a:cubicBezTo>
                  <a:pt x="610" y="2012"/>
                  <a:pt x="610" y="2012"/>
                  <a:pt x="610" y="2011"/>
                </a:cubicBezTo>
                <a:cubicBezTo>
                  <a:pt x="611" y="2011"/>
                  <a:pt x="612" y="2011"/>
                  <a:pt x="612" y="2010"/>
                </a:cubicBezTo>
                <a:cubicBezTo>
                  <a:pt x="612" y="2010"/>
                  <a:pt x="612" y="2010"/>
                  <a:pt x="613" y="2010"/>
                </a:cubicBezTo>
                <a:cubicBezTo>
                  <a:pt x="613" y="2010"/>
                  <a:pt x="613" y="2010"/>
                  <a:pt x="614" y="2009"/>
                </a:cubicBezTo>
                <a:cubicBezTo>
                  <a:pt x="615" y="2009"/>
                  <a:pt x="616" y="2008"/>
                  <a:pt x="617" y="2008"/>
                </a:cubicBezTo>
                <a:cubicBezTo>
                  <a:pt x="617" y="2008"/>
                  <a:pt x="618" y="2007"/>
                  <a:pt x="618" y="2007"/>
                </a:cubicBezTo>
                <a:cubicBezTo>
                  <a:pt x="619" y="2007"/>
                  <a:pt x="620" y="2007"/>
                  <a:pt x="621" y="2006"/>
                </a:cubicBezTo>
                <a:cubicBezTo>
                  <a:pt x="622" y="2006"/>
                  <a:pt x="623" y="2005"/>
                  <a:pt x="625" y="2005"/>
                </a:cubicBezTo>
                <a:cubicBezTo>
                  <a:pt x="625" y="2005"/>
                  <a:pt x="626" y="2004"/>
                  <a:pt x="627" y="2004"/>
                </a:cubicBezTo>
                <a:cubicBezTo>
                  <a:pt x="627" y="2004"/>
                  <a:pt x="628" y="2004"/>
                  <a:pt x="628" y="2004"/>
                </a:cubicBezTo>
                <a:cubicBezTo>
                  <a:pt x="632" y="2003"/>
                  <a:pt x="636" y="2002"/>
                  <a:pt x="640" y="2002"/>
                </a:cubicBezTo>
                <a:cubicBezTo>
                  <a:pt x="640" y="2002"/>
                  <a:pt x="1008" y="2001"/>
                  <a:pt x="1021" y="2001"/>
                </a:cubicBezTo>
                <a:cubicBezTo>
                  <a:pt x="1026" y="2001"/>
                  <a:pt x="1030" y="2001"/>
                  <a:pt x="1034" y="2001"/>
                </a:cubicBezTo>
                <a:cubicBezTo>
                  <a:pt x="1036" y="2001"/>
                  <a:pt x="1038" y="2002"/>
                  <a:pt x="1040" y="2002"/>
                </a:cubicBezTo>
                <a:cubicBezTo>
                  <a:pt x="1040" y="2002"/>
                  <a:pt x="1040" y="2002"/>
                  <a:pt x="1041" y="2002"/>
                </a:cubicBezTo>
                <a:cubicBezTo>
                  <a:pt x="1042" y="2002"/>
                  <a:pt x="1044" y="2002"/>
                  <a:pt x="1045" y="2003"/>
                </a:cubicBezTo>
                <a:cubicBezTo>
                  <a:pt x="1045" y="2003"/>
                  <a:pt x="1046" y="2003"/>
                  <a:pt x="1046" y="2003"/>
                </a:cubicBezTo>
                <a:cubicBezTo>
                  <a:pt x="1046" y="2003"/>
                  <a:pt x="1046" y="2003"/>
                  <a:pt x="1046" y="2003"/>
                </a:cubicBezTo>
                <a:cubicBezTo>
                  <a:pt x="1048" y="2003"/>
                  <a:pt x="1049" y="2004"/>
                  <a:pt x="1050" y="2004"/>
                </a:cubicBezTo>
                <a:cubicBezTo>
                  <a:pt x="1050" y="2004"/>
                  <a:pt x="1051" y="2005"/>
                  <a:pt x="1051" y="2005"/>
                </a:cubicBezTo>
                <a:cubicBezTo>
                  <a:pt x="1052" y="2005"/>
                  <a:pt x="1053" y="2006"/>
                  <a:pt x="1054" y="2006"/>
                </a:cubicBezTo>
                <a:cubicBezTo>
                  <a:pt x="1055" y="2006"/>
                  <a:pt x="1055" y="2007"/>
                  <a:pt x="1055" y="2007"/>
                </a:cubicBezTo>
                <a:cubicBezTo>
                  <a:pt x="1055" y="2007"/>
                  <a:pt x="1055" y="2007"/>
                  <a:pt x="1056" y="2007"/>
                </a:cubicBezTo>
                <a:cubicBezTo>
                  <a:pt x="1056" y="2008"/>
                  <a:pt x="1057" y="2008"/>
                  <a:pt x="1058" y="2009"/>
                </a:cubicBezTo>
                <a:cubicBezTo>
                  <a:pt x="1059" y="2010"/>
                  <a:pt x="1061" y="2011"/>
                  <a:pt x="1061" y="2013"/>
                </a:cubicBezTo>
                <a:cubicBezTo>
                  <a:pt x="1063" y="2015"/>
                  <a:pt x="1064" y="2017"/>
                  <a:pt x="1064" y="2020"/>
                </a:cubicBezTo>
                <a:cubicBezTo>
                  <a:pt x="1064" y="2022"/>
                  <a:pt x="1064" y="2022"/>
                  <a:pt x="1064" y="2022"/>
                </a:cubicBezTo>
                <a:cubicBezTo>
                  <a:pt x="1064" y="2022"/>
                  <a:pt x="1064" y="2022"/>
                  <a:pt x="1064" y="2022"/>
                </a:cubicBezTo>
                <a:cubicBezTo>
                  <a:pt x="1064" y="2031"/>
                  <a:pt x="1064" y="2040"/>
                  <a:pt x="1064" y="2049"/>
                </a:cubicBezTo>
                <a:cubicBezTo>
                  <a:pt x="1064" y="2051"/>
                  <a:pt x="1064" y="2054"/>
                  <a:pt x="1064" y="2056"/>
                </a:cubicBezTo>
                <a:close/>
                <a:moveTo>
                  <a:pt x="1114" y="1878"/>
                </a:moveTo>
                <a:cubicBezTo>
                  <a:pt x="1114" y="1878"/>
                  <a:pt x="1114" y="1877"/>
                  <a:pt x="1113" y="1877"/>
                </a:cubicBezTo>
                <a:cubicBezTo>
                  <a:pt x="1113" y="1877"/>
                  <a:pt x="1113" y="1877"/>
                  <a:pt x="1113" y="1877"/>
                </a:cubicBezTo>
                <a:cubicBezTo>
                  <a:pt x="1112" y="1875"/>
                  <a:pt x="1111" y="1873"/>
                  <a:pt x="1111" y="1871"/>
                </a:cubicBezTo>
                <a:cubicBezTo>
                  <a:pt x="1111" y="1870"/>
                  <a:pt x="1111" y="1870"/>
                  <a:pt x="1111" y="1870"/>
                </a:cubicBezTo>
                <a:cubicBezTo>
                  <a:pt x="1110" y="1868"/>
                  <a:pt x="1110" y="1867"/>
                  <a:pt x="1110" y="1866"/>
                </a:cubicBezTo>
                <a:cubicBezTo>
                  <a:pt x="1110" y="1866"/>
                  <a:pt x="1110" y="1866"/>
                  <a:pt x="1110" y="1866"/>
                </a:cubicBezTo>
                <a:cubicBezTo>
                  <a:pt x="1110" y="1861"/>
                  <a:pt x="1109" y="1855"/>
                  <a:pt x="1109" y="1849"/>
                </a:cubicBezTo>
                <a:cubicBezTo>
                  <a:pt x="1109" y="1848"/>
                  <a:pt x="1109" y="1848"/>
                  <a:pt x="1109" y="1848"/>
                </a:cubicBezTo>
                <a:cubicBezTo>
                  <a:pt x="1109" y="1846"/>
                  <a:pt x="1109" y="1844"/>
                  <a:pt x="1110" y="1843"/>
                </a:cubicBezTo>
                <a:cubicBezTo>
                  <a:pt x="1112" y="1841"/>
                  <a:pt x="1113" y="1840"/>
                  <a:pt x="1115" y="1839"/>
                </a:cubicBezTo>
                <a:cubicBezTo>
                  <a:pt x="1118" y="1838"/>
                  <a:pt x="1120" y="1837"/>
                  <a:pt x="1123" y="1836"/>
                </a:cubicBezTo>
                <a:cubicBezTo>
                  <a:pt x="1123" y="1836"/>
                  <a:pt x="1123" y="1836"/>
                  <a:pt x="1123" y="1836"/>
                </a:cubicBezTo>
                <a:cubicBezTo>
                  <a:pt x="1123" y="1836"/>
                  <a:pt x="1123" y="1836"/>
                  <a:pt x="1123" y="1836"/>
                </a:cubicBezTo>
                <a:cubicBezTo>
                  <a:pt x="1124" y="1836"/>
                  <a:pt x="1125" y="1836"/>
                  <a:pt x="1126" y="1836"/>
                </a:cubicBezTo>
                <a:cubicBezTo>
                  <a:pt x="1127" y="1836"/>
                  <a:pt x="1127" y="1836"/>
                  <a:pt x="1128" y="1836"/>
                </a:cubicBezTo>
                <a:cubicBezTo>
                  <a:pt x="1133" y="1835"/>
                  <a:pt x="1138" y="1835"/>
                  <a:pt x="1143" y="1835"/>
                </a:cubicBezTo>
                <a:cubicBezTo>
                  <a:pt x="1176" y="1835"/>
                  <a:pt x="1176" y="1835"/>
                  <a:pt x="1176" y="1835"/>
                </a:cubicBezTo>
                <a:cubicBezTo>
                  <a:pt x="1178" y="1835"/>
                  <a:pt x="1180" y="1835"/>
                  <a:pt x="1182" y="1836"/>
                </a:cubicBezTo>
                <a:cubicBezTo>
                  <a:pt x="1191" y="1837"/>
                  <a:pt x="1201" y="1839"/>
                  <a:pt x="1203" y="1848"/>
                </a:cubicBezTo>
                <a:cubicBezTo>
                  <a:pt x="1205" y="1855"/>
                  <a:pt x="1206" y="1863"/>
                  <a:pt x="1207" y="1870"/>
                </a:cubicBezTo>
                <a:cubicBezTo>
                  <a:pt x="1207" y="1871"/>
                  <a:pt x="1207" y="1871"/>
                  <a:pt x="1207" y="1871"/>
                </a:cubicBezTo>
                <a:cubicBezTo>
                  <a:pt x="1208" y="1873"/>
                  <a:pt x="1207" y="1874"/>
                  <a:pt x="1207" y="1876"/>
                </a:cubicBezTo>
                <a:cubicBezTo>
                  <a:pt x="1207" y="1876"/>
                  <a:pt x="1207" y="1876"/>
                  <a:pt x="1206" y="1876"/>
                </a:cubicBezTo>
                <a:cubicBezTo>
                  <a:pt x="1206" y="1876"/>
                  <a:pt x="1206" y="1876"/>
                  <a:pt x="1206" y="1876"/>
                </a:cubicBezTo>
                <a:cubicBezTo>
                  <a:pt x="1206" y="1877"/>
                  <a:pt x="1206" y="1877"/>
                  <a:pt x="1206" y="1877"/>
                </a:cubicBezTo>
                <a:cubicBezTo>
                  <a:pt x="1204" y="1880"/>
                  <a:pt x="1200" y="1882"/>
                  <a:pt x="1195" y="1883"/>
                </a:cubicBezTo>
                <a:cubicBezTo>
                  <a:pt x="1195" y="1883"/>
                  <a:pt x="1195" y="1884"/>
                  <a:pt x="1194" y="1884"/>
                </a:cubicBezTo>
                <a:cubicBezTo>
                  <a:pt x="1194" y="1884"/>
                  <a:pt x="1193" y="1884"/>
                  <a:pt x="1193" y="1884"/>
                </a:cubicBezTo>
                <a:cubicBezTo>
                  <a:pt x="1192" y="1884"/>
                  <a:pt x="1192" y="1884"/>
                  <a:pt x="1192" y="1884"/>
                </a:cubicBezTo>
                <a:cubicBezTo>
                  <a:pt x="1191" y="1884"/>
                  <a:pt x="1190" y="1884"/>
                  <a:pt x="1189" y="1885"/>
                </a:cubicBezTo>
                <a:cubicBezTo>
                  <a:pt x="1178" y="1886"/>
                  <a:pt x="1164" y="1885"/>
                  <a:pt x="1158" y="1885"/>
                </a:cubicBezTo>
                <a:cubicBezTo>
                  <a:pt x="1137" y="1885"/>
                  <a:pt x="1137" y="1885"/>
                  <a:pt x="1137" y="1885"/>
                </a:cubicBezTo>
                <a:cubicBezTo>
                  <a:pt x="1135" y="1885"/>
                  <a:pt x="1134" y="1885"/>
                  <a:pt x="1132" y="1885"/>
                </a:cubicBezTo>
                <a:cubicBezTo>
                  <a:pt x="1131" y="1884"/>
                  <a:pt x="1130" y="1884"/>
                  <a:pt x="1128" y="1884"/>
                </a:cubicBezTo>
                <a:cubicBezTo>
                  <a:pt x="1128" y="1884"/>
                  <a:pt x="1128" y="1884"/>
                  <a:pt x="1127" y="1884"/>
                </a:cubicBezTo>
                <a:cubicBezTo>
                  <a:pt x="1127" y="1884"/>
                  <a:pt x="1127" y="1884"/>
                  <a:pt x="1127" y="1884"/>
                </a:cubicBezTo>
                <a:cubicBezTo>
                  <a:pt x="1126" y="1883"/>
                  <a:pt x="1125" y="1883"/>
                  <a:pt x="1123" y="1883"/>
                </a:cubicBezTo>
                <a:cubicBezTo>
                  <a:pt x="1123" y="1883"/>
                  <a:pt x="1122" y="1882"/>
                  <a:pt x="1122" y="1882"/>
                </a:cubicBezTo>
                <a:cubicBezTo>
                  <a:pt x="1121" y="1882"/>
                  <a:pt x="1120" y="1881"/>
                  <a:pt x="1119" y="1881"/>
                </a:cubicBezTo>
                <a:cubicBezTo>
                  <a:pt x="1117" y="1880"/>
                  <a:pt x="1116" y="1879"/>
                  <a:pt x="1115" y="1878"/>
                </a:cubicBezTo>
                <a:cubicBezTo>
                  <a:pt x="1115" y="1878"/>
                  <a:pt x="1114" y="1878"/>
                  <a:pt x="1114" y="1878"/>
                </a:cubicBezTo>
                <a:close/>
                <a:moveTo>
                  <a:pt x="1120" y="1961"/>
                </a:moveTo>
                <a:cubicBezTo>
                  <a:pt x="1118" y="1959"/>
                  <a:pt x="1117" y="1957"/>
                  <a:pt x="1117" y="1955"/>
                </a:cubicBezTo>
                <a:cubicBezTo>
                  <a:pt x="1117" y="1952"/>
                  <a:pt x="1117" y="1952"/>
                  <a:pt x="1117" y="1952"/>
                </a:cubicBezTo>
                <a:cubicBezTo>
                  <a:pt x="1117" y="1952"/>
                  <a:pt x="1117" y="1952"/>
                  <a:pt x="1117" y="1952"/>
                </a:cubicBezTo>
                <a:cubicBezTo>
                  <a:pt x="1116" y="1943"/>
                  <a:pt x="1116" y="1935"/>
                  <a:pt x="1115" y="1926"/>
                </a:cubicBezTo>
                <a:cubicBezTo>
                  <a:pt x="1115" y="1926"/>
                  <a:pt x="1115" y="1926"/>
                  <a:pt x="1115" y="1926"/>
                </a:cubicBezTo>
                <a:cubicBezTo>
                  <a:pt x="1115" y="1926"/>
                  <a:pt x="1115" y="1926"/>
                  <a:pt x="1115" y="1926"/>
                </a:cubicBezTo>
                <a:cubicBezTo>
                  <a:pt x="1115" y="1925"/>
                  <a:pt x="1115" y="1925"/>
                  <a:pt x="1115" y="1924"/>
                </a:cubicBezTo>
                <a:cubicBezTo>
                  <a:pt x="1117" y="1906"/>
                  <a:pt x="1155" y="1911"/>
                  <a:pt x="1167" y="1911"/>
                </a:cubicBezTo>
                <a:cubicBezTo>
                  <a:pt x="1181" y="1911"/>
                  <a:pt x="1208" y="1907"/>
                  <a:pt x="1216" y="1921"/>
                </a:cubicBezTo>
                <a:cubicBezTo>
                  <a:pt x="1217" y="1923"/>
                  <a:pt x="1218" y="1924"/>
                  <a:pt x="1218" y="1925"/>
                </a:cubicBezTo>
                <a:cubicBezTo>
                  <a:pt x="1219" y="1927"/>
                  <a:pt x="1219" y="1927"/>
                  <a:pt x="1219" y="1927"/>
                </a:cubicBezTo>
                <a:cubicBezTo>
                  <a:pt x="1219" y="1927"/>
                  <a:pt x="1219" y="1927"/>
                  <a:pt x="1219" y="1927"/>
                </a:cubicBezTo>
                <a:cubicBezTo>
                  <a:pt x="1219" y="1931"/>
                  <a:pt x="1220" y="1936"/>
                  <a:pt x="1221" y="1940"/>
                </a:cubicBezTo>
                <a:cubicBezTo>
                  <a:pt x="1224" y="1955"/>
                  <a:pt x="1224" y="1955"/>
                  <a:pt x="1224" y="1955"/>
                </a:cubicBezTo>
                <a:cubicBezTo>
                  <a:pt x="1225" y="1957"/>
                  <a:pt x="1224" y="1959"/>
                  <a:pt x="1223" y="1961"/>
                </a:cubicBezTo>
                <a:cubicBezTo>
                  <a:pt x="1223" y="1962"/>
                  <a:pt x="1222" y="1963"/>
                  <a:pt x="1220" y="1964"/>
                </a:cubicBezTo>
                <a:cubicBezTo>
                  <a:pt x="1220" y="1965"/>
                  <a:pt x="1219" y="1965"/>
                  <a:pt x="1219" y="1966"/>
                </a:cubicBezTo>
                <a:cubicBezTo>
                  <a:pt x="1219" y="1966"/>
                  <a:pt x="1218" y="1966"/>
                  <a:pt x="1218" y="1966"/>
                </a:cubicBezTo>
                <a:cubicBezTo>
                  <a:pt x="1218" y="1966"/>
                  <a:pt x="1218" y="1966"/>
                  <a:pt x="1218" y="1967"/>
                </a:cubicBezTo>
                <a:cubicBezTo>
                  <a:pt x="1217" y="1967"/>
                  <a:pt x="1216" y="1967"/>
                  <a:pt x="1215" y="1968"/>
                </a:cubicBezTo>
                <a:cubicBezTo>
                  <a:pt x="1215" y="1968"/>
                  <a:pt x="1214" y="1968"/>
                  <a:pt x="1213" y="1969"/>
                </a:cubicBezTo>
                <a:cubicBezTo>
                  <a:pt x="1213" y="1969"/>
                  <a:pt x="1212" y="1969"/>
                  <a:pt x="1212" y="1969"/>
                </a:cubicBezTo>
                <a:cubicBezTo>
                  <a:pt x="1211" y="1969"/>
                  <a:pt x="1211" y="1970"/>
                  <a:pt x="1210" y="1970"/>
                </a:cubicBezTo>
                <a:cubicBezTo>
                  <a:pt x="1209" y="1970"/>
                  <a:pt x="1209" y="1970"/>
                  <a:pt x="1208" y="1970"/>
                </a:cubicBezTo>
                <a:cubicBezTo>
                  <a:pt x="1208" y="1970"/>
                  <a:pt x="1207" y="1970"/>
                  <a:pt x="1207" y="1970"/>
                </a:cubicBezTo>
                <a:cubicBezTo>
                  <a:pt x="1206" y="1971"/>
                  <a:pt x="1205" y="1971"/>
                  <a:pt x="1204" y="1971"/>
                </a:cubicBezTo>
                <a:cubicBezTo>
                  <a:pt x="1202" y="1971"/>
                  <a:pt x="1201" y="1971"/>
                  <a:pt x="1199" y="1971"/>
                </a:cubicBezTo>
                <a:cubicBezTo>
                  <a:pt x="1199" y="1971"/>
                  <a:pt x="1199" y="1971"/>
                  <a:pt x="1199" y="1971"/>
                </a:cubicBezTo>
                <a:cubicBezTo>
                  <a:pt x="1199" y="1971"/>
                  <a:pt x="1199" y="1971"/>
                  <a:pt x="1199" y="1971"/>
                </a:cubicBezTo>
                <a:cubicBezTo>
                  <a:pt x="1181" y="1971"/>
                  <a:pt x="1164" y="1971"/>
                  <a:pt x="1147" y="1971"/>
                </a:cubicBezTo>
                <a:cubicBezTo>
                  <a:pt x="1145" y="1971"/>
                  <a:pt x="1143" y="1971"/>
                  <a:pt x="1141" y="1971"/>
                </a:cubicBezTo>
                <a:cubicBezTo>
                  <a:pt x="1141" y="1971"/>
                  <a:pt x="1140" y="1971"/>
                  <a:pt x="1140" y="1971"/>
                </a:cubicBezTo>
                <a:cubicBezTo>
                  <a:pt x="1139" y="1971"/>
                  <a:pt x="1137" y="1970"/>
                  <a:pt x="1136" y="1970"/>
                </a:cubicBezTo>
                <a:cubicBezTo>
                  <a:pt x="1136" y="1970"/>
                  <a:pt x="1136" y="1970"/>
                  <a:pt x="1136" y="1970"/>
                </a:cubicBezTo>
                <a:cubicBezTo>
                  <a:pt x="1135" y="1970"/>
                  <a:pt x="1135" y="1970"/>
                  <a:pt x="1135" y="1970"/>
                </a:cubicBezTo>
                <a:cubicBezTo>
                  <a:pt x="1134" y="1969"/>
                  <a:pt x="1132" y="1969"/>
                  <a:pt x="1131" y="1969"/>
                </a:cubicBezTo>
                <a:cubicBezTo>
                  <a:pt x="1130" y="1968"/>
                  <a:pt x="1130" y="1968"/>
                  <a:pt x="1129" y="1968"/>
                </a:cubicBezTo>
                <a:cubicBezTo>
                  <a:pt x="1128" y="1967"/>
                  <a:pt x="1128" y="1967"/>
                  <a:pt x="1127" y="1967"/>
                </a:cubicBezTo>
                <a:cubicBezTo>
                  <a:pt x="1127" y="1967"/>
                  <a:pt x="1126" y="1967"/>
                  <a:pt x="1126" y="1966"/>
                </a:cubicBezTo>
                <a:cubicBezTo>
                  <a:pt x="1124" y="1965"/>
                  <a:pt x="1121" y="1963"/>
                  <a:pt x="1120" y="1961"/>
                </a:cubicBezTo>
                <a:close/>
                <a:moveTo>
                  <a:pt x="1244" y="2063"/>
                </a:moveTo>
                <a:cubicBezTo>
                  <a:pt x="1243" y="2066"/>
                  <a:pt x="1241" y="2068"/>
                  <a:pt x="1238" y="2070"/>
                </a:cubicBezTo>
                <a:cubicBezTo>
                  <a:pt x="1236" y="2072"/>
                  <a:pt x="1233" y="2074"/>
                  <a:pt x="1229" y="2075"/>
                </a:cubicBezTo>
                <a:cubicBezTo>
                  <a:pt x="1225" y="2076"/>
                  <a:pt x="1221" y="2076"/>
                  <a:pt x="1217" y="2076"/>
                </a:cubicBezTo>
                <a:cubicBezTo>
                  <a:pt x="1205" y="2076"/>
                  <a:pt x="1205" y="2076"/>
                  <a:pt x="1205" y="2076"/>
                </a:cubicBezTo>
                <a:cubicBezTo>
                  <a:pt x="1205" y="2076"/>
                  <a:pt x="1205" y="2076"/>
                  <a:pt x="1205" y="2076"/>
                </a:cubicBezTo>
                <a:cubicBezTo>
                  <a:pt x="1189" y="2076"/>
                  <a:pt x="1174" y="2076"/>
                  <a:pt x="1158" y="2077"/>
                </a:cubicBezTo>
                <a:cubicBezTo>
                  <a:pt x="1156" y="2077"/>
                  <a:pt x="1154" y="2076"/>
                  <a:pt x="1152" y="2076"/>
                </a:cubicBezTo>
                <a:cubicBezTo>
                  <a:pt x="1152" y="2076"/>
                  <a:pt x="1151" y="2076"/>
                  <a:pt x="1151" y="2076"/>
                </a:cubicBezTo>
                <a:cubicBezTo>
                  <a:pt x="1149" y="2076"/>
                  <a:pt x="1148" y="2075"/>
                  <a:pt x="1146" y="2075"/>
                </a:cubicBezTo>
                <a:cubicBezTo>
                  <a:pt x="1146" y="2075"/>
                  <a:pt x="1146" y="2075"/>
                  <a:pt x="1146" y="2075"/>
                </a:cubicBezTo>
                <a:cubicBezTo>
                  <a:pt x="1145" y="2075"/>
                  <a:pt x="1145" y="2075"/>
                  <a:pt x="1145" y="2075"/>
                </a:cubicBezTo>
                <a:cubicBezTo>
                  <a:pt x="1138" y="2073"/>
                  <a:pt x="1132" y="2069"/>
                  <a:pt x="1128" y="2064"/>
                </a:cubicBezTo>
                <a:cubicBezTo>
                  <a:pt x="1128" y="2064"/>
                  <a:pt x="1128" y="2064"/>
                  <a:pt x="1128" y="2064"/>
                </a:cubicBezTo>
                <a:cubicBezTo>
                  <a:pt x="1128" y="2064"/>
                  <a:pt x="1128" y="2064"/>
                  <a:pt x="1128" y="2064"/>
                </a:cubicBezTo>
                <a:cubicBezTo>
                  <a:pt x="1127" y="2063"/>
                  <a:pt x="1126" y="2062"/>
                  <a:pt x="1126" y="2060"/>
                </a:cubicBezTo>
                <a:cubicBezTo>
                  <a:pt x="1126" y="2060"/>
                  <a:pt x="1126" y="2059"/>
                  <a:pt x="1125" y="2059"/>
                </a:cubicBezTo>
                <a:cubicBezTo>
                  <a:pt x="1125" y="2058"/>
                  <a:pt x="1125" y="2057"/>
                  <a:pt x="1125" y="2057"/>
                </a:cubicBezTo>
                <a:cubicBezTo>
                  <a:pt x="1125" y="2056"/>
                  <a:pt x="1125" y="2056"/>
                  <a:pt x="1125" y="2056"/>
                </a:cubicBezTo>
                <a:cubicBezTo>
                  <a:pt x="1125" y="2055"/>
                  <a:pt x="1125" y="2055"/>
                  <a:pt x="1125" y="2055"/>
                </a:cubicBezTo>
                <a:cubicBezTo>
                  <a:pt x="1125" y="2055"/>
                  <a:pt x="1125" y="2055"/>
                  <a:pt x="1125" y="2055"/>
                </a:cubicBezTo>
                <a:cubicBezTo>
                  <a:pt x="1124" y="2046"/>
                  <a:pt x="1123" y="2037"/>
                  <a:pt x="1123" y="2029"/>
                </a:cubicBezTo>
                <a:cubicBezTo>
                  <a:pt x="1123" y="2027"/>
                  <a:pt x="1122" y="2026"/>
                  <a:pt x="1122" y="2024"/>
                </a:cubicBezTo>
                <a:cubicBezTo>
                  <a:pt x="1122" y="2020"/>
                  <a:pt x="1122" y="2020"/>
                  <a:pt x="1122" y="2020"/>
                </a:cubicBezTo>
                <a:cubicBezTo>
                  <a:pt x="1122" y="2019"/>
                  <a:pt x="1122" y="2019"/>
                  <a:pt x="1122" y="2019"/>
                </a:cubicBezTo>
                <a:cubicBezTo>
                  <a:pt x="1122" y="2018"/>
                  <a:pt x="1122" y="2017"/>
                  <a:pt x="1122" y="2016"/>
                </a:cubicBezTo>
                <a:cubicBezTo>
                  <a:pt x="1122" y="2016"/>
                  <a:pt x="1123" y="2016"/>
                  <a:pt x="1123" y="2015"/>
                </a:cubicBezTo>
                <a:cubicBezTo>
                  <a:pt x="1123" y="2014"/>
                  <a:pt x="1123" y="2014"/>
                  <a:pt x="1123" y="2013"/>
                </a:cubicBezTo>
                <a:cubicBezTo>
                  <a:pt x="1124" y="2013"/>
                  <a:pt x="1124" y="2013"/>
                  <a:pt x="1124" y="2012"/>
                </a:cubicBezTo>
                <a:cubicBezTo>
                  <a:pt x="1124" y="2012"/>
                  <a:pt x="1124" y="2012"/>
                  <a:pt x="1124" y="2012"/>
                </a:cubicBezTo>
                <a:cubicBezTo>
                  <a:pt x="1125" y="2011"/>
                  <a:pt x="1125" y="2010"/>
                  <a:pt x="1126" y="2010"/>
                </a:cubicBezTo>
                <a:cubicBezTo>
                  <a:pt x="1126" y="2009"/>
                  <a:pt x="1127" y="2009"/>
                  <a:pt x="1127" y="2009"/>
                </a:cubicBezTo>
                <a:cubicBezTo>
                  <a:pt x="1128" y="2008"/>
                  <a:pt x="1128" y="2008"/>
                  <a:pt x="1129" y="2007"/>
                </a:cubicBezTo>
                <a:cubicBezTo>
                  <a:pt x="1129" y="2007"/>
                  <a:pt x="1129" y="2007"/>
                  <a:pt x="1130" y="2006"/>
                </a:cubicBezTo>
                <a:cubicBezTo>
                  <a:pt x="1130" y="2006"/>
                  <a:pt x="1130" y="2006"/>
                  <a:pt x="1130" y="2006"/>
                </a:cubicBezTo>
                <a:cubicBezTo>
                  <a:pt x="1131" y="2006"/>
                  <a:pt x="1132" y="2005"/>
                  <a:pt x="1133" y="2004"/>
                </a:cubicBezTo>
                <a:cubicBezTo>
                  <a:pt x="1134" y="2004"/>
                  <a:pt x="1134" y="2004"/>
                  <a:pt x="1134" y="2004"/>
                </a:cubicBezTo>
                <a:cubicBezTo>
                  <a:pt x="1134" y="2004"/>
                  <a:pt x="1135" y="2004"/>
                  <a:pt x="1135" y="2004"/>
                </a:cubicBezTo>
                <a:cubicBezTo>
                  <a:pt x="1135" y="2004"/>
                  <a:pt x="1135" y="2004"/>
                  <a:pt x="1136" y="2004"/>
                </a:cubicBezTo>
                <a:cubicBezTo>
                  <a:pt x="1137" y="2003"/>
                  <a:pt x="1138" y="2003"/>
                  <a:pt x="1139" y="2003"/>
                </a:cubicBezTo>
                <a:cubicBezTo>
                  <a:pt x="1139" y="2002"/>
                  <a:pt x="1140" y="2002"/>
                  <a:pt x="1140" y="2002"/>
                </a:cubicBezTo>
                <a:cubicBezTo>
                  <a:pt x="1141" y="2002"/>
                  <a:pt x="1141" y="2002"/>
                  <a:pt x="1142" y="2002"/>
                </a:cubicBezTo>
                <a:cubicBezTo>
                  <a:pt x="1143" y="2002"/>
                  <a:pt x="1145" y="2001"/>
                  <a:pt x="1147" y="2001"/>
                </a:cubicBezTo>
                <a:cubicBezTo>
                  <a:pt x="1147" y="2001"/>
                  <a:pt x="1148" y="2001"/>
                  <a:pt x="1148" y="2001"/>
                </a:cubicBezTo>
                <a:cubicBezTo>
                  <a:pt x="1149" y="2001"/>
                  <a:pt x="1149" y="2001"/>
                  <a:pt x="1150" y="2001"/>
                </a:cubicBezTo>
                <a:cubicBezTo>
                  <a:pt x="1153" y="2001"/>
                  <a:pt x="1153" y="2001"/>
                  <a:pt x="1153" y="2001"/>
                </a:cubicBezTo>
                <a:cubicBezTo>
                  <a:pt x="1155" y="2001"/>
                  <a:pt x="1158" y="2001"/>
                  <a:pt x="1160" y="2001"/>
                </a:cubicBezTo>
                <a:cubicBezTo>
                  <a:pt x="1163" y="2001"/>
                  <a:pt x="1165" y="2001"/>
                  <a:pt x="1168" y="2001"/>
                </a:cubicBezTo>
                <a:cubicBezTo>
                  <a:pt x="1191" y="2001"/>
                  <a:pt x="1191" y="2001"/>
                  <a:pt x="1191" y="2001"/>
                </a:cubicBezTo>
                <a:cubicBezTo>
                  <a:pt x="1197" y="2001"/>
                  <a:pt x="1203" y="2001"/>
                  <a:pt x="1209" y="2001"/>
                </a:cubicBezTo>
                <a:cubicBezTo>
                  <a:pt x="1210" y="2001"/>
                  <a:pt x="1211" y="2001"/>
                  <a:pt x="1212" y="2002"/>
                </a:cubicBezTo>
                <a:cubicBezTo>
                  <a:pt x="1212" y="2002"/>
                  <a:pt x="1213" y="2002"/>
                  <a:pt x="1214" y="2002"/>
                </a:cubicBezTo>
                <a:cubicBezTo>
                  <a:pt x="1214" y="2002"/>
                  <a:pt x="1214" y="2002"/>
                  <a:pt x="1215" y="2002"/>
                </a:cubicBezTo>
                <a:cubicBezTo>
                  <a:pt x="1215" y="2002"/>
                  <a:pt x="1216" y="2002"/>
                  <a:pt x="1216" y="2002"/>
                </a:cubicBezTo>
                <a:cubicBezTo>
                  <a:pt x="1216" y="2002"/>
                  <a:pt x="1216" y="2003"/>
                  <a:pt x="1217" y="2003"/>
                </a:cubicBezTo>
                <a:cubicBezTo>
                  <a:pt x="1218" y="2003"/>
                  <a:pt x="1219" y="2003"/>
                  <a:pt x="1220" y="2004"/>
                </a:cubicBezTo>
                <a:cubicBezTo>
                  <a:pt x="1221" y="2004"/>
                  <a:pt x="1221" y="2004"/>
                  <a:pt x="1222" y="2004"/>
                </a:cubicBezTo>
                <a:cubicBezTo>
                  <a:pt x="1222" y="2005"/>
                  <a:pt x="1223" y="2005"/>
                  <a:pt x="1223" y="2005"/>
                </a:cubicBezTo>
                <a:cubicBezTo>
                  <a:pt x="1224" y="2005"/>
                  <a:pt x="1225" y="2006"/>
                  <a:pt x="1226" y="2006"/>
                </a:cubicBezTo>
                <a:cubicBezTo>
                  <a:pt x="1229" y="2008"/>
                  <a:pt x="1231" y="2010"/>
                  <a:pt x="1233" y="2012"/>
                </a:cubicBezTo>
                <a:cubicBezTo>
                  <a:pt x="1235" y="2014"/>
                  <a:pt x="1237" y="2017"/>
                  <a:pt x="1237" y="2019"/>
                </a:cubicBezTo>
                <a:cubicBezTo>
                  <a:pt x="1240" y="2034"/>
                  <a:pt x="1240" y="2034"/>
                  <a:pt x="1240" y="2034"/>
                </a:cubicBezTo>
                <a:cubicBezTo>
                  <a:pt x="1241" y="2040"/>
                  <a:pt x="1243" y="2046"/>
                  <a:pt x="1244" y="2052"/>
                </a:cubicBezTo>
                <a:cubicBezTo>
                  <a:pt x="1244" y="2052"/>
                  <a:pt x="1244" y="2052"/>
                  <a:pt x="1244" y="2052"/>
                </a:cubicBezTo>
                <a:cubicBezTo>
                  <a:pt x="1244" y="2055"/>
                  <a:pt x="1244" y="2055"/>
                  <a:pt x="1244" y="2055"/>
                </a:cubicBezTo>
                <a:cubicBezTo>
                  <a:pt x="1245" y="2058"/>
                  <a:pt x="1245" y="2061"/>
                  <a:pt x="1244" y="2063"/>
                </a:cubicBezTo>
                <a:close/>
                <a:moveTo>
                  <a:pt x="1349" y="1880"/>
                </a:moveTo>
                <a:cubicBezTo>
                  <a:pt x="1346" y="1879"/>
                  <a:pt x="1344" y="1878"/>
                  <a:pt x="1342" y="1876"/>
                </a:cubicBezTo>
                <a:cubicBezTo>
                  <a:pt x="1340" y="1875"/>
                  <a:pt x="1338" y="1873"/>
                  <a:pt x="1338" y="1871"/>
                </a:cubicBezTo>
                <a:cubicBezTo>
                  <a:pt x="1337" y="1868"/>
                  <a:pt x="1337" y="1868"/>
                  <a:pt x="1337" y="1868"/>
                </a:cubicBezTo>
                <a:cubicBezTo>
                  <a:pt x="1335" y="1863"/>
                  <a:pt x="1333" y="1859"/>
                  <a:pt x="1332" y="1854"/>
                </a:cubicBezTo>
                <a:cubicBezTo>
                  <a:pt x="1331" y="1852"/>
                  <a:pt x="1329" y="1848"/>
                  <a:pt x="1329" y="1845"/>
                </a:cubicBezTo>
                <a:cubicBezTo>
                  <a:pt x="1329" y="1845"/>
                  <a:pt x="1329" y="1845"/>
                  <a:pt x="1329" y="1844"/>
                </a:cubicBezTo>
                <a:cubicBezTo>
                  <a:pt x="1329" y="1844"/>
                  <a:pt x="1329" y="1844"/>
                  <a:pt x="1329" y="1844"/>
                </a:cubicBezTo>
                <a:cubicBezTo>
                  <a:pt x="1329" y="1844"/>
                  <a:pt x="1329" y="1843"/>
                  <a:pt x="1329" y="1843"/>
                </a:cubicBezTo>
                <a:cubicBezTo>
                  <a:pt x="1329" y="1843"/>
                  <a:pt x="1329" y="1843"/>
                  <a:pt x="1329" y="1842"/>
                </a:cubicBezTo>
                <a:cubicBezTo>
                  <a:pt x="1329" y="1842"/>
                  <a:pt x="1329" y="1842"/>
                  <a:pt x="1329" y="1842"/>
                </a:cubicBezTo>
                <a:cubicBezTo>
                  <a:pt x="1333" y="1834"/>
                  <a:pt x="1348" y="1835"/>
                  <a:pt x="1355" y="1835"/>
                </a:cubicBezTo>
                <a:cubicBezTo>
                  <a:pt x="1392" y="1835"/>
                  <a:pt x="1392" y="1835"/>
                  <a:pt x="1392" y="1835"/>
                </a:cubicBezTo>
                <a:cubicBezTo>
                  <a:pt x="1396" y="1835"/>
                  <a:pt x="1399" y="1835"/>
                  <a:pt x="1402" y="1836"/>
                </a:cubicBezTo>
                <a:cubicBezTo>
                  <a:pt x="1403" y="1836"/>
                  <a:pt x="1404" y="1836"/>
                  <a:pt x="1405" y="1836"/>
                </a:cubicBezTo>
                <a:cubicBezTo>
                  <a:pt x="1405" y="1836"/>
                  <a:pt x="1405" y="1837"/>
                  <a:pt x="1406" y="1837"/>
                </a:cubicBezTo>
                <a:cubicBezTo>
                  <a:pt x="1406" y="1837"/>
                  <a:pt x="1407" y="1837"/>
                  <a:pt x="1408" y="1837"/>
                </a:cubicBezTo>
                <a:cubicBezTo>
                  <a:pt x="1409" y="1837"/>
                  <a:pt x="1410" y="1838"/>
                  <a:pt x="1411" y="1838"/>
                </a:cubicBezTo>
                <a:cubicBezTo>
                  <a:pt x="1411" y="1838"/>
                  <a:pt x="1411" y="1838"/>
                  <a:pt x="1411" y="1838"/>
                </a:cubicBezTo>
                <a:cubicBezTo>
                  <a:pt x="1411" y="1838"/>
                  <a:pt x="1411" y="1838"/>
                  <a:pt x="1411" y="1838"/>
                </a:cubicBezTo>
                <a:cubicBezTo>
                  <a:pt x="1412" y="1839"/>
                  <a:pt x="1413" y="1839"/>
                  <a:pt x="1414" y="1840"/>
                </a:cubicBezTo>
                <a:cubicBezTo>
                  <a:pt x="1415" y="1840"/>
                  <a:pt x="1415" y="1840"/>
                  <a:pt x="1416" y="1841"/>
                </a:cubicBezTo>
                <a:cubicBezTo>
                  <a:pt x="1416" y="1841"/>
                  <a:pt x="1416" y="1841"/>
                  <a:pt x="1417" y="1841"/>
                </a:cubicBezTo>
                <a:cubicBezTo>
                  <a:pt x="1417" y="1841"/>
                  <a:pt x="1417" y="1841"/>
                  <a:pt x="1417" y="1842"/>
                </a:cubicBezTo>
                <a:cubicBezTo>
                  <a:pt x="1418" y="1842"/>
                  <a:pt x="1418" y="1842"/>
                  <a:pt x="1418" y="1842"/>
                </a:cubicBezTo>
                <a:cubicBezTo>
                  <a:pt x="1420" y="1844"/>
                  <a:pt x="1422" y="1845"/>
                  <a:pt x="1423" y="1847"/>
                </a:cubicBezTo>
                <a:cubicBezTo>
                  <a:pt x="1423" y="1847"/>
                  <a:pt x="1423" y="1847"/>
                  <a:pt x="1423" y="1847"/>
                </a:cubicBezTo>
                <a:cubicBezTo>
                  <a:pt x="1426" y="1852"/>
                  <a:pt x="1428" y="1859"/>
                  <a:pt x="1431" y="1864"/>
                </a:cubicBezTo>
                <a:cubicBezTo>
                  <a:pt x="1431" y="1864"/>
                  <a:pt x="1431" y="1864"/>
                  <a:pt x="1431" y="1864"/>
                </a:cubicBezTo>
                <a:cubicBezTo>
                  <a:pt x="1432" y="1867"/>
                  <a:pt x="1434" y="1870"/>
                  <a:pt x="1435" y="1873"/>
                </a:cubicBezTo>
                <a:cubicBezTo>
                  <a:pt x="1435" y="1873"/>
                  <a:pt x="1435" y="1873"/>
                  <a:pt x="1435" y="1873"/>
                </a:cubicBezTo>
                <a:cubicBezTo>
                  <a:pt x="1435" y="1873"/>
                  <a:pt x="1435" y="1873"/>
                  <a:pt x="1435" y="1874"/>
                </a:cubicBezTo>
                <a:cubicBezTo>
                  <a:pt x="1436" y="1879"/>
                  <a:pt x="1431" y="1882"/>
                  <a:pt x="1425" y="1883"/>
                </a:cubicBezTo>
                <a:cubicBezTo>
                  <a:pt x="1425" y="1883"/>
                  <a:pt x="1425" y="1883"/>
                  <a:pt x="1425" y="1883"/>
                </a:cubicBezTo>
                <a:cubicBezTo>
                  <a:pt x="1425" y="1883"/>
                  <a:pt x="1424" y="1883"/>
                  <a:pt x="1424" y="1883"/>
                </a:cubicBezTo>
                <a:cubicBezTo>
                  <a:pt x="1423" y="1884"/>
                  <a:pt x="1422" y="1884"/>
                  <a:pt x="1421" y="1884"/>
                </a:cubicBezTo>
                <a:cubicBezTo>
                  <a:pt x="1421" y="1884"/>
                  <a:pt x="1420" y="1884"/>
                  <a:pt x="1420" y="1884"/>
                </a:cubicBezTo>
                <a:cubicBezTo>
                  <a:pt x="1419" y="1884"/>
                  <a:pt x="1418" y="1884"/>
                  <a:pt x="1417" y="1884"/>
                </a:cubicBezTo>
                <a:cubicBezTo>
                  <a:pt x="1417" y="1884"/>
                  <a:pt x="1416" y="1884"/>
                  <a:pt x="1416" y="1884"/>
                </a:cubicBezTo>
                <a:cubicBezTo>
                  <a:pt x="1416" y="1884"/>
                  <a:pt x="1416" y="1884"/>
                  <a:pt x="1415" y="1884"/>
                </a:cubicBezTo>
                <a:cubicBezTo>
                  <a:pt x="1414" y="1884"/>
                  <a:pt x="1414" y="1884"/>
                  <a:pt x="1414" y="1884"/>
                </a:cubicBezTo>
                <a:cubicBezTo>
                  <a:pt x="1408" y="1884"/>
                  <a:pt x="1403" y="1884"/>
                  <a:pt x="1397" y="1884"/>
                </a:cubicBezTo>
                <a:cubicBezTo>
                  <a:pt x="1387" y="1884"/>
                  <a:pt x="1378" y="1884"/>
                  <a:pt x="1368" y="1884"/>
                </a:cubicBezTo>
                <a:cubicBezTo>
                  <a:pt x="1362" y="1884"/>
                  <a:pt x="1355" y="1883"/>
                  <a:pt x="1349" y="1880"/>
                </a:cubicBezTo>
                <a:cubicBezTo>
                  <a:pt x="1349" y="1880"/>
                  <a:pt x="1349" y="1880"/>
                  <a:pt x="1349" y="1880"/>
                </a:cubicBezTo>
                <a:close/>
                <a:moveTo>
                  <a:pt x="1373" y="1961"/>
                </a:moveTo>
                <a:cubicBezTo>
                  <a:pt x="1371" y="1959"/>
                  <a:pt x="1369" y="1956"/>
                  <a:pt x="1369" y="1954"/>
                </a:cubicBezTo>
                <a:cubicBezTo>
                  <a:pt x="1363" y="1940"/>
                  <a:pt x="1363" y="1940"/>
                  <a:pt x="1363" y="1940"/>
                </a:cubicBezTo>
                <a:cubicBezTo>
                  <a:pt x="1362" y="1935"/>
                  <a:pt x="1360" y="1931"/>
                  <a:pt x="1359" y="1927"/>
                </a:cubicBezTo>
                <a:cubicBezTo>
                  <a:pt x="1359" y="1927"/>
                  <a:pt x="1359" y="1927"/>
                  <a:pt x="1359" y="1927"/>
                </a:cubicBezTo>
                <a:cubicBezTo>
                  <a:pt x="1358" y="1925"/>
                  <a:pt x="1358" y="1925"/>
                  <a:pt x="1358" y="1925"/>
                </a:cubicBezTo>
                <a:cubicBezTo>
                  <a:pt x="1357" y="1923"/>
                  <a:pt x="1357" y="1921"/>
                  <a:pt x="1358" y="1919"/>
                </a:cubicBezTo>
                <a:cubicBezTo>
                  <a:pt x="1358" y="1918"/>
                  <a:pt x="1359" y="1917"/>
                  <a:pt x="1360" y="1916"/>
                </a:cubicBezTo>
                <a:cubicBezTo>
                  <a:pt x="1360" y="1916"/>
                  <a:pt x="1361" y="1916"/>
                  <a:pt x="1361" y="1915"/>
                </a:cubicBezTo>
                <a:cubicBezTo>
                  <a:pt x="1361" y="1915"/>
                  <a:pt x="1361" y="1915"/>
                  <a:pt x="1362" y="1915"/>
                </a:cubicBezTo>
                <a:cubicBezTo>
                  <a:pt x="1364" y="1913"/>
                  <a:pt x="1366" y="1912"/>
                  <a:pt x="1369" y="1911"/>
                </a:cubicBezTo>
                <a:cubicBezTo>
                  <a:pt x="1371" y="1911"/>
                  <a:pt x="1374" y="1910"/>
                  <a:pt x="1376" y="1910"/>
                </a:cubicBezTo>
                <a:cubicBezTo>
                  <a:pt x="1386" y="1909"/>
                  <a:pt x="1397" y="1910"/>
                  <a:pt x="1402" y="1910"/>
                </a:cubicBezTo>
                <a:cubicBezTo>
                  <a:pt x="1420" y="1910"/>
                  <a:pt x="1451" y="1906"/>
                  <a:pt x="1461" y="1925"/>
                </a:cubicBezTo>
                <a:cubicBezTo>
                  <a:pt x="1461" y="1925"/>
                  <a:pt x="1461" y="1925"/>
                  <a:pt x="1461" y="1925"/>
                </a:cubicBezTo>
                <a:cubicBezTo>
                  <a:pt x="1461" y="1925"/>
                  <a:pt x="1461" y="1925"/>
                  <a:pt x="1461" y="1925"/>
                </a:cubicBezTo>
                <a:cubicBezTo>
                  <a:pt x="1461" y="1925"/>
                  <a:pt x="1461" y="1925"/>
                  <a:pt x="1461" y="1925"/>
                </a:cubicBezTo>
                <a:cubicBezTo>
                  <a:pt x="1465" y="1933"/>
                  <a:pt x="1469" y="1940"/>
                  <a:pt x="1473" y="1948"/>
                </a:cubicBezTo>
                <a:cubicBezTo>
                  <a:pt x="1474" y="1951"/>
                  <a:pt x="1476" y="1953"/>
                  <a:pt x="1476" y="1956"/>
                </a:cubicBezTo>
                <a:cubicBezTo>
                  <a:pt x="1476" y="1956"/>
                  <a:pt x="1476" y="1956"/>
                  <a:pt x="1476" y="1957"/>
                </a:cubicBezTo>
                <a:cubicBezTo>
                  <a:pt x="1477" y="1957"/>
                  <a:pt x="1477" y="1958"/>
                  <a:pt x="1477" y="1958"/>
                </a:cubicBezTo>
                <a:cubicBezTo>
                  <a:pt x="1477" y="1959"/>
                  <a:pt x="1477" y="1959"/>
                  <a:pt x="1477" y="1960"/>
                </a:cubicBezTo>
                <a:cubicBezTo>
                  <a:pt x="1477" y="1960"/>
                  <a:pt x="1477" y="1960"/>
                  <a:pt x="1477" y="1960"/>
                </a:cubicBezTo>
                <a:cubicBezTo>
                  <a:pt x="1477" y="1960"/>
                  <a:pt x="1476" y="1961"/>
                  <a:pt x="1476" y="1961"/>
                </a:cubicBezTo>
                <a:cubicBezTo>
                  <a:pt x="1476" y="1962"/>
                  <a:pt x="1476" y="1962"/>
                  <a:pt x="1475" y="1963"/>
                </a:cubicBezTo>
                <a:cubicBezTo>
                  <a:pt x="1475" y="1963"/>
                  <a:pt x="1475" y="1963"/>
                  <a:pt x="1475" y="1963"/>
                </a:cubicBezTo>
                <a:cubicBezTo>
                  <a:pt x="1475" y="1964"/>
                  <a:pt x="1474" y="1965"/>
                  <a:pt x="1474" y="1965"/>
                </a:cubicBezTo>
                <a:cubicBezTo>
                  <a:pt x="1473" y="1965"/>
                  <a:pt x="1473" y="1965"/>
                  <a:pt x="1473" y="1966"/>
                </a:cubicBezTo>
                <a:cubicBezTo>
                  <a:pt x="1473" y="1966"/>
                  <a:pt x="1473" y="1966"/>
                  <a:pt x="1472" y="1966"/>
                </a:cubicBezTo>
                <a:cubicBezTo>
                  <a:pt x="1472" y="1966"/>
                  <a:pt x="1472" y="1967"/>
                  <a:pt x="1471" y="1967"/>
                </a:cubicBezTo>
                <a:cubicBezTo>
                  <a:pt x="1470" y="1968"/>
                  <a:pt x="1468" y="1969"/>
                  <a:pt x="1466" y="1969"/>
                </a:cubicBezTo>
                <a:cubicBezTo>
                  <a:pt x="1465" y="1969"/>
                  <a:pt x="1465" y="1969"/>
                  <a:pt x="1464" y="1970"/>
                </a:cubicBezTo>
                <a:cubicBezTo>
                  <a:pt x="1463" y="1970"/>
                  <a:pt x="1462" y="1970"/>
                  <a:pt x="1462" y="1970"/>
                </a:cubicBezTo>
                <a:cubicBezTo>
                  <a:pt x="1461" y="1970"/>
                  <a:pt x="1461" y="1970"/>
                  <a:pt x="1461" y="1970"/>
                </a:cubicBezTo>
                <a:cubicBezTo>
                  <a:pt x="1460" y="1970"/>
                  <a:pt x="1460" y="1970"/>
                  <a:pt x="1460" y="1970"/>
                </a:cubicBezTo>
                <a:cubicBezTo>
                  <a:pt x="1441" y="1972"/>
                  <a:pt x="1422" y="1971"/>
                  <a:pt x="1403" y="1971"/>
                </a:cubicBezTo>
                <a:cubicBezTo>
                  <a:pt x="1401" y="1971"/>
                  <a:pt x="1399" y="1971"/>
                  <a:pt x="1397" y="1970"/>
                </a:cubicBezTo>
                <a:cubicBezTo>
                  <a:pt x="1397" y="1970"/>
                  <a:pt x="1397" y="1970"/>
                  <a:pt x="1397" y="1970"/>
                </a:cubicBezTo>
                <a:cubicBezTo>
                  <a:pt x="1390" y="1970"/>
                  <a:pt x="1383" y="1967"/>
                  <a:pt x="1377" y="1964"/>
                </a:cubicBezTo>
                <a:cubicBezTo>
                  <a:pt x="1376" y="1963"/>
                  <a:pt x="1374" y="1962"/>
                  <a:pt x="1373" y="1961"/>
                </a:cubicBezTo>
                <a:close/>
                <a:moveTo>
                  <a:pt x="1527" y="2063"/>
                </a:moveTo>
                <a:cubicBezTo>
                  <a:pt x="1527" y="2063"/>
                  <a:pt x="1527" y="2064"/>
                  <a:pt x="1527" y="2064"/>
                </a:cubicBezTo>
                <a:cubicBezTo>
                  <a:pt x="1527" y="2065"/>
                  <a:pt x="1526" y="2065"/>
                  <a:pt x="1526" y="2065"/>
                </a:cubicBezTo>
                <a:cubicBezTo>
                  <a:pt x="1526" y="2066"/>
                  <a:pt x="1526" y="2066"/>
                  <a:pt x="1525" y="2067"/>
                </a:cubicBezTo>
                <a:cubicBezTo>
                  <a:pt x="1525" y="2067"/>
                  <a:pt x="1525" y="2068"/>
                  <a:pt x="1525" y="2068"/>
                </a:cubicBezTo>
                <a:cubicBezTo>
                  <a:pt x="1525" y="2068"/>
                  <a:pt x="1524" y="2068"/>
                  <a:pt x="1524" y="2069"/>
                </a:cubicBezTo>
                <a:cubicBezTo>
                  <a:pt x="1524" y="2069"/>
                  <a:pt x="1524" y="2069"/>
                  <a:pt x="1524" y="2069"/>
                </a:cubicBezTo>
                <a:cubicBezTo>
                  <a:pt x="1524" y="2069"/>
                  <a:pt x="1523" y="2070"/>
                  <a:pt x="1523" y="2070"/>
                </a:cubicBezTo>
                <a:cubicBezTo>
                  <a:pt x="1520" y="2073"/>
                  <a:pt x="1515" y="2074"/>
                  <a:pt x="1511" y="2075"/>
                </a:cubicBezTo>
                <a:cubicBezTo>
                  <a:pt x="1510" y="2075"/>
                  <a:pt x="1510" y="2075"/>
                  <a:pt x="1510" y="2075"/>
                </a:cubicBezTo>
                <a:cubicBezTo>
                  <a:pt x="1508" y="2075"/>
                  <a:pt x="1506" y="2076"/>
                  <a:pt x="1504" y="2076"/>
                </a:cubicBezTo>
                <a:cubicBezTo>
                  <a:pt x="1504" y="2076"/>
                  <a:pt x="1504" y="2076"/>
                  <a:pt x="1504" y="2076"/>
                </a:cubicBezTo>
                <a:cubicBezTo>
                  <a:pt x="1503" y="2076"/>
                  <a:pt x="1503" y="2076"/>
                  <a:pt x="1503" y="2076"/>
                </a:cubicBezTo>
                <a:cubicBezTo>
                  <a:pt x="1501" y="2076"/>
                  <a:pt x="1499" y="2076"/>
                  <a:pt x="1497" y="2076"/>
                </a:cubicBezTo>
                <a:cubicBezTo>
                  <a:pt x="1446" y="2076"/>
                  <a:pt x="1446" y="2076"/>
                  <a:pt x="1446" y="2076"/>
                </a:cubicBezTo>
                <a:cubicBezTo>
                  <a:pt x="1444" y="2076"/>
                  <a:pt x="1441" y="2076"/>
                  <a:pt x="1439" y="2075"/>
                </a:cubicBezTo>
                <a:cubicBezTo>
                  <a:pt x="1439" y="2075"/>
                  <a:pt x="1438" y="2075"/>
                  <a:pt x="1438" y="2075"/>
                </a:cubicBezTo>
                <a:cubicBezTo>
                  <a:pt x="1427" y="2074"/>
                  <a:pt x="1414" y="2069"/>
                  <a:pt x="1408" y="2059"/>
                </a:cubicBezTo>
                <a:cubicBezTo>
                  <a:pt x="1407" y="2058"/>
                  <a:pt x="1407" y="2056"/>
                  <a:pt x="1406" y="2055"/>
                </a:cubicBezTo>
                <a:cubicBezTo>
                  <a:pt x="1406" y="2055"/>
                  <a:pt x="1406" y="2055"/>
                  <a:pt x="1406" y="2055"/>
                </a:cubicBezTo>
                <a:cubicBezTo>
                  <a:pt x="1406" y="2055"/>
                  <a:pt x="1406" y="2055"/>
                  <a:pt x="1406" y="2055"/>
                </a:cubicBezTo>
                <a:cubicBezTo>
                  <a:pt x="1403" y="2047"/>
                  <a:pt x="1400" y="2040"/>
                  <a:pt x="1398" y="2032"/>
                </a:cubicBezTo>
                <a:cubicBezTo>
                  <a:pt x="1396" y="2029"/>
                  <a:pt x="1394" y="2024"/>
                  <a:pt x="1393" y="2019"/>
                </a:cubicBezTo>
                <a:cubicBezTo>
                  <a:pt x="1393" y="2019"/>
                  <a:pt x="1393" y="2019"/>
                  <a:pt x="1393" y="2019"/>
                </a:cubicBezTo>
                <a:cubicBezTo>
                  <a:pt x="1393" y="2019"/>
                  <a:pt x="1393" y="2019"/>
                  <a:pt x="1393" y="2019"/>
                </a:cubicBezTo>
                <a:cubicBezTo>
                  <a:pt x="1392" y="2018"/>
                  <a:pt x="1392" y="2018"/>
                  <a:pt x="1392" y="2017"/>
                </a:cubicBezTo>
                <a:cubicBezTo>
                  <a:pt x="1392" y="2015"/>
                  <a:pt x="1392" y="2013"/>
                  <a:pt x="1392" y="2012"/>
                </a:cubicBezTo>
                <a:cubicBezTo>
                  <a:pt x="1393" y="2011"/>
                  <a:pt x="1393" y="2010"/>
                  <a:pt x="1394" y="2009"/>
                </a:cubicBezTo>
                <a:cubicBezTo>
                  <a:pt x="1394" y="2009"/>
                  <a:pt x="1394" y="2009"/>
                  <a:pt x="1394" y="2009"/>
                </a:cubicBezTo>
                <a:cubicBezTo>
                  <a:pt x="1397" y="2004"/>
                  <a:pt x="1403" y="2002"/>
                  <a:pt x="1409" y="2001"/>
                </a:cubicBezTo>
                <a:cubicBezTo>
                  <a:pt x="1409" y="2001"/>
                  <a:pt x="1409" y="2001"/>
                  <a:pt x="1410" y="2001"/>
                </a:cubicBezTo>
                <a:cubicBezTo>
                  <a:pt x="1411" y="2001"/>
                  <a:pt x="1413" y="2001"/>
                  <a:pt x="1414" y="2000"/>
                </a:cubicBezTo>
                <a:cubicBezTo>
                  <a:pt x="1414" y="2000"/>
                  <a:pt x="1415" y="2000"/>
                  <a:pt x="1415" y="2000"/>
                </a:cubicBezTo>
                <a:cubicBezTo>
                  <a:pt x="1418" y="2000"/>
                  <a:pt x="1418" y="2000"/>
                  <a:pt x="1418" y="2000"/>
                </a:cubicBezTo>
                <a:cubicBezTo>
                  <a:pt x="1419" y="2000"/>
                  <a:pt x="1420" y="2000"/>
                  <a:pt x="1421" y="2000"/>
                </a:cubicBezTo>
                <a:cubicBezTo>
                  <a:pt x="1437" y="2000"/>
                  <a:pt x="1453" y="2000"/>
                  <a:pt x="1469" y="2000"/>
                </a:cubicBezTo>
                <a:cubicBezTo>
                  <a:pt x="1469" y="2000"/>
                  <a:pt x="1469" y="2000"/>
                  <a:pt x="1469" y="2000"/>
                </a:cubicBezTo>
                <a:cubicBezTo>
                  <a:pt x="1469" y="2000"/>
                  <a:pt x="1469" y="2000"/>
                  <a:pt x="1469" y="2000"/>
                </a:cubicBezTo>
                <a:cubicBezTo>
                  <a:pt x="1471" y="2000"/>
                  <a:pt x="1473" y="2000"/>
                  <a:pt x="1475" y="2001"/>
                </a:cubicBezTo>
                <a:cubicBezTo>
                  <a:pt x="1475" y="2001"/>
                  <a:pt x="1476" y="2001"/>
                  <a:pt x="1476" y="2001"/>
                </a:cubicBezTo>
                <a:cubicBezTo>
                  <a:pt x="1487" y="2002"/>
                  <a:pt x="1499" y="2006"/>
                  <a:pt x="1505" y="2015"/>
                </a:cubicBezTo>
                <a:cubicBezTo>
                  <a:pt x="1506" y="2016"/>
                  <a:pt x="1507" y="2017"/>
                  <a:pt x="1508" y="2019"/>
                </a:cubicBezTo>
                <a:cubicBezTo>
                  <a:pt x="1509" y="2022"/>
                  <a:pt x="1509" y="2022"/>
                  <a:pt x="1509" y="2022"/>
                </a:cubicBezTo>
                <a:cubicBezTo>
                  <a:pt x="1512" y="2028"/>
                  <a:pt x="1516" y="2035"/>
                  <a:pt x="1519" y="2041"/>
                </a:cubicBezTo>
                <a:cubicBezTo>
                  <a:pt x="1521" y="2045"/>
                  <a:pt x="1524" y="2051"/>
                  <a:pt x="1526" y="2056"/>
                </a:cubicBezTo>
                <a:cubicBezTo>
                  <a:pt x="1527" y="2058"/>
                  <a:pt x="1527" y="2061"/>
                  <a:pt x="1527" y="2063"/>
                </a:cubicBezTo>
                <a:close/>
                <a:moveTo>
                  <a:pt x="1640" y="2000"/>
                </a:moveTo>
                <a:cubicBezTo>
                  <a:pt x="1642" y="2000"/>
                  <a:pt x="1643" y="2000"/>
                  <a:pt x="1645" y="2000"/>
                </a:cubicBezTo>
                <a:cubicBezTo>
                  <a:pt x="1645" y="2000"/>
                  <a:pt x="1645" y="2000"/>
                  <a:pt x="1646" y="2000"/>
                </a:cubicBezTo>
                <a:cubicBezTo>
                  <a:pt x="1657" y="2002"/>
                  <a:pt x="1669" y="2006"/>
                  <a:pt x="1677" y="2014"/>
                </a:cubicBezTo>
                <a:cubicBezTo>
                  <a:pt x="1678" y="2014"/>
                  <a:pt x="1678" y="2015"/>
                  <a:pt x="1678" y="2015"/>
                </a:cubicBezTo>
                <a:cubicBezTo>
                  <a:pt x="1679" y="2016"/>
                  <a:pt x="1679" y="2016"/>
                  <a:pt x="1680" y="2017"/>
                </a:cubicBezTo>
                <a:cubicBezTo>
                  <a:pt x="1680" y="2017"/>
                  <a:pt x="1680" y="2017"/>
                  <a:pt x="1680" y="2018"/>
                </a:cubicBezTo>
                <a:cubicBezTo>
                  <a:pt x="1681" y="2018"/>
                  <a:pt x="1681" y="2018"/>
                  <a:pt x="1681" y="2018"/>
                </a:cubicBezTo>
                <a:cubicBezTo>
                  <a:pt x="1682" y="2019"/>
                  <a:pt x="1682" y="2019"/>
                  <a:pt x="1682" y="2019"/>
                </a:cubicBezTo>
                <a:cubicBezTo>
                  <a:pt x="1685" y="2024"/>
                  <a:pt x="1688" y="2029"/>
                  <a:pt x="1692" y="2034"/>
                </a:cubicBezTo>
                <a:cubicBezTo>
                  <a:pt x="1692" y="2034"/>
                  <a:pt x="1692" y="2034"/>
                  <a:pt x="1692" y="2034"/>
                </a:cubicBezTo>
                <a:cubicBezTo>
                  <a:pt x="1697" y="2041"/>
                  <a:pt x="1703" y="2049"/>
                  <a:pt x="1707" y="2056"/>
                </a:cubicBezTo>
                <a:cubicBezTo>
                  <a:pt x="1707" y="2057"/>
                  <a:pt x="1707" y="2057"/>
                  <a:pt x="1708" y="2058"/>
                </a:cubicBezTo>
                <a:cubicBezTo>
                  <a:pt x="1708" y="2058"/>
                  <a:pt x="1708" y="2058"/>
                  <a:pt x="1708" y="2058"/>
                </a:cubicBezTo>
                <a:cubicBezTo>
                  <a:pt x="1709" y="2063"/>
                  <a:pt x="1709" y="2066"/>
                  <a:pt x="1707" y="2068"/>
                </a:cubicBezTo>
                <a:cubicBezTo>
                  <a:pt x="1706" y="2069"/>
                  <a:pt x="1706" y="2069"/>
                  <a:pt x="1706" y="2069"/>
                </a:cubicBezTo>
                <a:cubicBezTo>
                  <a:pt x="1705" y="2071"/>
                  <a:pt x="1702" y="2072"/>
                  <a:pt x="1699" y="2073"/>
                </a:cubicBezTo>
                <a:cubicBezTo>
                  <a:pt x="1696" y="2074"/>
                  <a:pt x="1692" y="2075"/>
                  <a:pt x="1688" y="2075"/>
                </a:cubicBezTo>
                <a:cubicBezTo>
                  <a:pt x="1684" y="2075"/>
                  <a:pt x="1684" y="2075"/>
                  <a:pt x="1684" y="2075"/>
                </a:cubicBezTo>
                <a:cubicBezTo>
                  <a:pt x="1684" y="2075"/>
                  <a:pt x="1684" y="2075"/>
                  <a:pt x="1684" y="2075"/>
                </a:cubicBezTo>
                <a:cubicBezTo>
                  <a:pt x="1666" y="2075"/>
                  <a:pt x="1648" y="2075"/>
                  <a:pt x="1629" y="2075"/>
                </a:cubicBezTo>
                <a:cubicBezTo>
                  <a:pt x="1627" y="2075"/>
                  <a:pt x="1625" y="2075"/>
                  <a:pt x="1623" y="2075"/>
                </a:cubicBezTo>
                <a:cubicBezTo>
                  <a:pt x="1623" y="2075"/>
                  <a:pt x="1623" y="2075"/>
                  <a:pt x="1623" y="2075"/>
                </a:cubicBezTo>
                <a:cubicBezTo>
                  <a:pt x="1610" y="2073"/>
                  <a:pt x="1597" y="2068"/>
                  <a:pt x="1589" y="2059"/>
                </a:cubicBezTo>
                <a:cubicBezTo>
                  <a:pt x="1588" y="2057"/>
                  <a:pt x="1587" y="2056"/>
                  <a:pt x="1586" y="2055"/>
                </a:cubicBezTo>
                <a:cubicBezTo>
                  <a:pt x="1586" y="2054"/>
                  <a:pt x="1586" y="2054"/>
                  <a:pt x="1586" y="2054"/>
                </a:cubicBezTo>
                <a:cubicBezTo>
                  <a:pt x="1586" y="2054"/>
                  <a:pt x="1586" y="2054"/>
                  <a:pt x="1586" y="2054"/>
                </a:cubicBezTo>
                <a:cubicBezTo>
                  <a:pt x="1582" y="2047"/>
                  <a:pt x="1578" y="2041"/>
                  <a:pt x="1574" y="2034"/>
                </a:cubicBezTo>
                <a:cubicBezTo>
                  <a:pt x="1571" y="2029"/>
                  <a:pt x="1566" y="2021"/>
                  <a:pt x="1564" y="2015"/>
                </a:cubicBezTo>
                <a:cubicBezTo>
                  <a:pt x="1564" y="2015"/>
                  <a:pt x="1564" y="2015"/>
                  <a:pt x="1564" y="2014"/>
                </a:cubicBezTo>
                <a:cubicBezTo>
                  <a:pt x="1564" y="2014"/>
                  <a:pt x="1564" y="2013"/>
                  <a:pt x="1564" y="2013"/>
                </a:cubicBezTo>
                <a:cubicBezTo>
                  <a:pt x="1564" y="2006"/>
                  <a:pt x="1568" y="2003"/>
                  <a:pt x="1574" y="2002"/>
                </a:cubicBezTo>
                <a:cubicBezTo>
                  <a:pt x="1574" y="2001"/>
                  <a:pt x="1574" y="2001"/>
                  <a:pt x="1574" y="2001"/>
                </a:cubicBezTo>
                <a:cubicBezTo>
                  <a:pt x="1574" y="2001"/>
                  <a:pt x="1575" y="2001"/>
                  <a:pt x="1575" y="2001"/>
                </a:cubicBezTo>
                <a:cubicBezTo>
                  <a:pt x="1575" y="2001"/>
                  <a:pt x="1576" y="2001"/>
                  <a:pt x="1576" y="2001"/>
                </a:cubicBezTo>
                <a:cubicBezTo>
                  <a:pt x="1579" y="2000"/>
                  <a:pt x="1581" y="2000"/>
                  <a:pt x="1585" y="2000"/>
                </a:cubicBezTo>
                <a:cubicBezTo>
                  <a:pt x="1621" y="2000"/>
                  <a:pt x="1621" y="2000"/>
                  <a:pt x="1621" y="2000"/>
                </a:cubicBezTo>
                <a:cubicBezTo>
                  <a:pt x="1627" y="2000"/>
                  <a:pt x="1633" y="2000"/>
                  <a:pt x="1639" y="2000"/>
                </a:cubicBezTo>
                <a:cubicBezTo>
                  <a:pt x="1639" y="2000"/>
                  <a:pt x="1639" y="2000"/>
                  <a:pt x="1639" y="2000"/>
                </a:cubicBezTo>
                <a:cubicBezTo>
                  <a:pt x="1639" y="2000"/>
                  <a:pt x="1640" y="2000"/>
                  <a:pt x="1640" y="2000"/>
                </a:cubicBezTo>
                <a:close/>
                <a:moveTo>
                  <a:pt x="1617" y="1924"/>
                </a:moveTo>
                <a:cubicBezTo>
                  <a:pt x="1621" y="1930"/>
                  <a:pt x="1625" y="1937"/>
                  <a:pt x="1629" y="1943"/>
                </a:cubicBezTo>
                <a:cubicBezTo>
                  <a:pt x="1631" y="1946"/>
                  <a:pt x="1635" y="1950"/>
                  <a:pt x="1637" y="1955"/>
                </a:cubicBezTo>
                <a:cubicBezTo>
                  <a:pt x="1638" y="1956"/>
                  <a:pt x="1639" y="1958"/>
                  <a:pt x="1639" y="1960"/>
                </a:cubicBezTo>
                <a:cubicBezTo>
                  <a:pt x="1639" y="1961"/>
                  <a:pt x="1638" y="1962"/>
                  <a:pt x="1638" y="1963"/>
                </a:cubicBezTo>
                <a:cubicBezTo>
                  <a:pt x="1637" y="1964"/>
                  <a:pt x="1637" y="1964"/>
                  <a:pt x="1636" y="1965"/>
                </a:cubicBezTo>
                <a:cubicBezTo>
                  <a:pt x="1636" y="1965"/>
                  <a:pt x="1636" y="1965"/>
                  <a:pt x="1636" y="1965"/>
                </a:cubicBezTo>
                <a:cubicBezTo>
                  <a:pt x="1636" y="1965"/>
                  <a:pt x="1636" y="1965"/>
                  <a:pt x="1636" y="1965"/>
                </a:cubicBezTo>
                <a:cubicBezTo>
                  <a:pt x="1636" y="1966"/>
                  <a:pt x="1635" y="1966"/>
                  <a:pt x="1635" y="1966"/>
                </a:cubicBezTo>
                <a:cubicBezTo>
                  <a:pt x="1635" y="1966"/>
                  <a:pt x="1634" y="1967"/>
                  <a:pt x="1634" y="1967"/>
                </a:cubicBezTo>
                <a:cubicBezTo>
                  <a:pt x="1634" y="1967"/>
                  <a:pt x="1633" y="1967"/>
                  <a:pt x="1632" y="1968"/>
                </a:cubicBezTo>
                <a:cubicBezTo>
                  <a:pt x="1632" y="1968"/>
                  <a:pt x="1631" y="1968"/>
                  <a:pt x="1630" y="1969"/>
                </a:cubicBezTo>
                <a:cubicBezTo>
                  <a:pt x="1630" y="1969"/>
                  <a:pt x="1630" y="1969"/>
                  <a:pt x="1630" y="1969"/>
                </a:cubicBezTo>
                <a:cubicBezTo>
                  <a:pt x="1630" y="1969"/>
                  <a:pt x="1630" y="1969"/>
                  <a:pt x="1629" y="1969"/>
                </a:cubicBezTo>
                <a:cubicBezTo>
                  <a:pt x="1620" y="1972"/>
                  <a:pt x="1607" y="1970"/>
                  <a:pt x="1598" y="1970"/>
                </a:cubicBezTo>
                <a:cubicBezTo>
                  <a:pt x="1588" y="1970"/>
                  <a:pt x="1578" y="1970"/>
                  <a:pt x="1567" y="1970"/>
                </a:cubicBezTo>
                <a:cubicBezTo>
                  <a:pt x="1558" y="1970"/>
                  <a:pt x="1547" y="1968"/>
                  <a:pt x="1539" y="1962"/>
                </a:cubicBezTo>
                <a:cubicBezTo>
                  <a:pt x="1538" y="1962"/>
                  <a:pt x="1536" y="1961"/>
                  <a:pt x="1535" y="1960"/>
                </a:cubicBezTo>
                <a:cubicBezTo>
                  <a:pt x="1533" y="1958"/>
                  <a:pt x="1531" y="1956"/>
                  <a:pt x="1530" y="1954"/>
                </a:cubicBezTo>
                <a:cubicBezTo>
                  <a:pt x="1529" y="1952"/>
                  <a:pt x="1529" y="1952"/>
                  <a:pt x="1529" y="1952"/>
                </a:cubicBezTo>
                <a:cubicBezTo>
                  <a:pt x="1529" y="1952"/>
                  <a:pt x="1529" y="1952"/>
                  <a:pt x="1529" y="1952"/>
                </a:cubicBezTo>
                <a:cubicBezTo>
                  <a:pt x="1524" y="1944"/>
                  <a:pt x="1520" y="1936"/>
                  <a:pt x="1515" y="1928"/>
                </a:cubicBezTo>
                <a:cubicBezTo>
                  <a:pt x="1513" y="1925"/>
                  <a:pt x="1513" y="1925"/>
                  <a:pt x="1513" y="1925"/>
                </a:cubicBezTo>
                <a:cubicBezTo>
                  <a:pt x="1512" y="1923"/>
                  <a:pt x="1512" y="1921"/>
                  <a:pt x="1512" y="1919"/>
                </a:cubicBezTo>
                <a:cubicBezTo>
                  <a:pt x="1512" y="1917"/>
                  <a:pt x="1513" y="1915"/>
                  <a:pt x="1515" y="1914"/>
                </a:cubicBezTo>
                <a:cubicBezTo>
                  <a:pt x="1517" y="1913"/>
                  <a:pt x="1519" y="1912"/>
                  <a:pt x="1522" y="1911"/>
                </a:cubicBezTo>
                <a:cubicBezTo>
                  <a:pt x="1524" y="1910"/>
                  <a:pt x="1528" y="1910"/>
                  <a:pt x="1531" y="1910"/>
                </a:cubicBezTo>
                <a:cubicBezTo>
                  <a:pt x="1532" y="1910"/>
                  <a:pt x="1532" y="1910"/>
                  <a:pt x="1532" y="1910"/>
                </a:cubicBezTo>
                <a:cubicBezTo>
                  <a:pt x="1540" y="1909"/>
                  <a:pt x="1548" y="1910"/>
                  <a:pt x="1553" y="1910"/>
                </a:cubicBezTo>
                <a:cubicBezTo>
                  <a:pt x="1573" y="1910"/>
                  <a:pt x="1604" y="1906"/>
                  <a:pt x="1617" y="1924"/>
                </a:cubicBezTo>
                <a:close/>
                <a:moveTo>
                  <a:pt x="366" y="1441"/>
                </a:moveTo>
                <a:cubicBezTo>
                  <a:pt x="372" y="1443"/>
                  <a:pt x="377" y="1446"/>
                  <a:pt x="382" y="1448"/>
                </a:cubicBezTo>
                <a:cubicBezTo>
                  <a:pt x="392" y="1453"/>
                  <a:pt x="403" y="1458"/>
                  <a:pt x="413" y="1462"/>
                </a:cubicBezTo>
                <a:cubicBezTo>
                  <a:pt x="418" y="1464"/>
                  <a:pt x="422" y="1466"/>
                  <a:pt x="426" y="1468"/>
                </a:cubicBezTo>
                <a:cubicBezTo>
                  <a:pt x="430" y="1469"/>
                  <a:pt x="433" y="1470"/>
                  <a:pt x="437" y="1472"/>
                </a:cubicBezTo>
                <a:cubicBezTo>
                  <a:pt x="458" y="1479"/>
                  <a:pt x="479" y="1486"/>
                  <a:pt x="502" y="1492"/>
                </a:cubicBezTo>
                <a:cubicBezTo>
                  <a:pt x="527" y="1499"/>
                  <a:pt x="552" y="1505"/>
                  <a:pt x="578" y="1510"/>
                </a:cubicBezTo>
                <a:cubicBezTo>
                  <a:pt x="683" y="1532"/>
                  <a:pt x="786" y="1541"/>
                  <a:pt x="819" y="1542"/>
                </a:cubicBezTo>
                <a:cubicBezTo>
                  <a:pt x="819" y="1610"/>
                  <a:pt x="819" y="1610"/>
                  <a:pt x="819" y="1610"/>
                </a:cubicBezTo>
                <a:cubicBezTo>
                  <a:pt x="857" y="1570"/>
                  <a:pt x="857" y="1570"/>
                  <a:pt x="857" y="1570"/>
                </a:cubicBezTo>
                <a:cubicBezTo>
                  <a:pt x="906" y="1518"/>
                  <a:pt x="906" y="1518"/>
                  <a:pt x="906" y="1518"/>
                </a:cubicBezTo>
                <a:cubicBezTo>
                  <a:pt x="1019" y="1399"/>
                  <a:pt x="1019" y="1399"/>
                  <a:pt x="1019" y="1399"/>
                </a:cubicBezTo>
                <a:cubicBezTo>
                  <a:pt x="933" y="1308"/>
                  <a:pt x="933" y="1308"/>
                  <a:pt x="933" y="1308"/>
                </a:cubicBezTo>
                <a:cubicBezTo>
                  <a:pt x="819" y="1188"/>
                  <a:pt x="819" y="1188"/>
                  <a:pt x="819" y="1188"/>
                </a:cubicBezTo>
                <a:cubicBezTo>
                  <a:pt x="819" y="1271"/>
                  <a:pt x="819" y="1271"/>
                  <a:pt x="819" y="1271"/>
                </a:cubicBezTo>
                <a:cubicBezTo>
                  <a:pt x="740" y="1279"/>
                  <a:pt x="653" y="1266"/>
                  <a:pt x="578" y="1249"/>
                </a:cubicBezTo>
                <a:cubicBezTo>
                  <a:pt x="550" y="1242"/>
                  <a:pt x="525" y="1235"/>
                  <a:pt x="502" y="1229"/>
                </a:cubicBezTo>
                <a:cubicBezTo>
                  <a:pt x="471" y="1219"/>
                  <a:pt x="445" y="1211"/>
                  <a:pt x="426" y="1204"/>
                </a:cubicBezTo>
                <a:cubicBezTo>
                  <a:pt x="422" y="1202"/>
                  <a:pt x="418" y="1201"/>
                  <a:pt x="415" y="1199"/>
                </a:cubicBezTo>
                <a:cubicBezTo>
                  <a:pt x="414" y="1199"/>
                  <a:pt x="414" y="1199"/>
                  <a:pt x="413" y="1199"/>
                </a:cubicBezTo>
                <a:cubicBezTo>
                  <a:pt x="413" y="1199"/>
                  <a:pt x="413" y="1199"/>
                  <a:pt x="413" y="1199"/>
                </a:cubicBezTo>
                <a:cubicBezTo>
                  <a:pt x="354" y="1175"/>
                  <a:pt x="300" y="1147"/>
                  <a:pt x="253" y="1115"/>
                </a:cubicBezTo>
                <a:cubicBezTo>
                  <a:pt x="189" y="1073"/>
                  <a:pt x="142" y="1028"/>
                  <a:pt x="110" y="981"/>
                </a:cubicBezTo>
                <a:cubicBezTo>
                  <a:pt x="94" y="963"/>
                  <a:pt x="80" y="944"/>
                  <a:pt x="68" y="925"/>
                </a:cubicBezTo>
                <a:cubicBezTo>
                  <a:pt x="33" y="870"/>
                  <a:pt x="13" y="811"/>
                  <a:pt x="11" y="751"/>
                </a:cubicBezTo>
                <a:cubicBezTo>
                  <a:pt x="7" y="768"/>
                  <a:pt x="4" y="785"/>
                  <a:pt x="3" y="802"/>
                </a:cubicBezTo>
                <a:cubicBezTo>
                  <a:pt x="0" y="834"/>
                  <a:pt x="4" y="864"/>
                  <a:pt x="7" y="893"/>
                </a:cubicBezTo>
                <a:cubicBezTo>
                  <a:pt x="8" y="898"/>
                  <a:pt x="9" y="904"/>
                  <a:pt x="9" y="909"/>
                </a:cubicBezTo>
                <a:cubicBezTo>
                  <a:pt x="22" y="1021"/>
                  <a:pt x="22" y="1021"/>
                  <a:pt x="22" y="1021"/>
                </a:cubicBezTo>
                <a:cubicBezTo>
                  <a:pt x="23" y="1025"/>
                  <a:pt x="23" y="1029"/>
                  <a:pt x="24" y="1033"/>
                </a:cubicBezTo>
                <a:cubicBezTo>
                  <a:pt x="25" y="1048"/>
                  <a:pt x="27" y="1064"/>
                  <a:pt x="30" y="1080"/>
                </a:cubicBezTo>
                <a:cubicBezTo>
                  <a:pt x="34" y="1101"/>
                  <a:pt x="40" y="1121"/>
                  <a:pt x="47" y="1140"/>
                </a:cubicBezTo>
                <a:cubicBezTo>
                  <a:pt x="61" y="1175"/>
                  <a:pt x="80" y="1208"/>
                  <a:pt x="103" y="1239"/>
                </a:cubicBezTo>
                <a:cubicBezTo>
                  <a:pt x="146" y="1295"/>
                  <a:pt x="202" y="1344"/>
                  <a:pt x="275" y="1390"/>
                </a:cubicBezTo>
                <a:cubicBezTo>
                  <a:pt x="304" y="1409"/>
                  <a:pt x="335" y="1426"/>
                  <a:pt x="366" y="1441"/>
                </a:cubicBezTo>
                <a:close/>
                <a:moveTo>
                  <a:pt x="64" y="773"/>
                </a:moveTo>
                <a:cubicBezTo>
                  <a:pt x="67" y="798"/>
                  <a:pt x="74" y="823"/>
                  <a:pt x="84" y="848"/>
                </a:cubicBezTo>
                <a:cubicBezTo>
                  <a:pt x="107" y="785"/>
                  <a:pt x="165" y="713"/>
                  <a:pt x="209" y="677"/>
                </a:cubicBezTo>
                <a:cubicBezTo>
                  <a:pt x="272" y="628"/>
                  <a:pt x="353" y="583"/>
                  <a:pt x="451" y="545"/>
                </a:cubicBezTo>
                <a:cubicBezTo>
                  <a:pt x="515" y="521"/>
                  <a:pt x="582" y="501"/>
                  <a:pt x="652" y="486"/>
                </a:cubicBezTo>
                <a:cubicBezTo>
                  <a:pt x="652" y="314"/>
                  <a:pt x="652" y="314"/>
                  <a:pt x="652" y="314"/>
                </a:cubicBezTo>
                <a:cubicBezTo>
                  <a:pt x="640" y="317"/>
                  <a:pt x="627" y="320"/>
                  <a:pt x="615" y="323"/>
                </a:cubicBezTo>
                <a:cubicBezTo>
                  <a:pt x="544" y="340"/>
                  <a:pt x="476" y="361"/>
                  <a:pt x="413" y="386"/>
                </a:cubicBezTo>
                <a:cubicBezTo>
                  <a:pt x="345" y="413"/>
                  <a:pt x="288" y="442"/>
                  <a:pt x="238" y="474"/>
                </a:cubicBezTo>
                <a:cubicBezTo>
                  <a:pt x="204" y="496"/>
                  <a:pt x="178" y="516"/>
                  <a:pt x="153" y="537"/>
                </a:cubicBezTo>
                <a:cubicBezTo>
                  <a:pt x="142" y="547"/>
                  <a:pt x="131" y="556"/>
                  <a:pt x="122" y="566"/>
                </a:cubicBezTo>
                <a:cubicBezTo>
                  <a:pt x="81" y="622"/>
                  <a:pt x="60" y="684"/>
                  <a:pt x="62" y="747"/>
                </a:cubicBezTo>
                <a:cubicBezTo>
                  <a:pt x="62" y="756"/>
                  <a:pt x="63" y="764"/>
                  <a:pt x="64" y="773"/>
                </a:cubicBezTo>
                <a:close/>
                <a:moveTo>
                  <a:pt x="1928" y="693"/>
                </a:moveTo>
                <a:cubicBezTo>
                  <a:pt x="1966" y="727"/>
                  <a:pt x="2007" y="795"/>
                  <a:pt x="2021" y="856"/>
                </a:cubicBezTo>
                <a:cubicBezTo>
                  <a:pt x="2034" y="828"/>
                  <a:pt x="2042" y="798"/>
                  <a:pt x="2045" y="768"/>
                </a:cubicBezTo>
                <a:cubicBezTo>
                  <a:pt x="2046" y="761"/>
                  <a:pt x="2047" y="754"/>
                  <a:pt x="2047" y="747"/>
                </a:cubicBezTo>
                <a:cubicBezTo>
                  <a:pt x="2049" y="670"/>
                  <a:pt x="2018" y="595"/>
                  <a:pt x="1958" y="530"/>
                </a:cubicBezTo>
                <a:cubicBezTo>
                  <a:pt x="1924" y="501"/>
                  <a:pt x="1884" y="473"/>
                  <a:pt x="1839" y="447"/>
                </a:cubicBezTo>
                <a:cubicBezTo>
                  <a:pt x="1782" y="415"/>
                  <a:pt x="1718" y="387"/>
                  <a:pt x="1639" y="359"/>
                </a:cubicBezTo>
                <a:cubicBezTo>
                  <a:pt x="1584" y="340"/>
                  <a:pt x="1524" y="324"/>
                  <a:pt x="1457" y="310"/>
                </a:cubicBezTo>
                <a:cubicBezTo>
                  <a:pt x="1457" y="482"/>
                  <a:pt x="1457" y="482"/>
                  <a:pt x="1457" y="482"/>
                </a:cubicBezTo>
                <a:cubicBezTo>
                  <a:pt x="1542" y="500"/>
                  <a:pt x="1625" y="525"/>
                  <a:pt x="1700" y="556"/>
                </a:cubicBezTo>
                <a:cubicBezTo>
                  <a:pt x="1795" y="595"/>
                  <a:pt x="1871" y="642"/>
                  <a:pt x="1928" y="693"/>
                </a:cubicBezTo>
                <a:close/>
                <a:moveTo>
                  <a:pt x="1054" y="814"/>
                </a:moveTo>
                <a:cubicBezTo>
                  <a:pt x="1186" y="814"/>
                  <a:pt x="1408" y="789"/>
                  <a:pt x="1408" y="696"/>
                </a:cubicBezTo>
                <a:cubicBezTo>
                  <a:pt x="1408" y="118"/>
                  <a:pt x="1408" y="118"/>
                  <a:pt x="1408" y="118"/>
                </a:cubicBezTo>
                <a:cubicBezTo>
                  <a:pt x="1408" y="25"/>
                  <a:pt x="1186" y="0"/>
                  <a:pt x="1054" y="0"/>
                </a:cubicBezTo>
                <a:cubicBezTo>
                  <a:pt x="923" y="0"/>
                  <a:pt x="701" y="25"/>
                  <a:pt x="701" y="118"/>
                </a:cubicBezTo>
                <a:cubicBezTo>
                  <a:pt x="701" y="696"/>
                  <a:pt x="701" y="696"/>
                  <a:pt x="701" y="696"/>
                </a:cubicBezTo>
                <a:cubicBezTo>
                  <a:pt x="701" y="789"/>
                  <a:pt x="923" y="814"/>
                  <a:pt x="1054" y="814"/>
                </a:cubicBezTo>
                <a:close/>
                <a:moveTo>
                  <a:pt x="1054" y="35"/>
                </a:moveTo>
                <a:cubicBezTo>
                  <a:pt x="1219" y="35"/>
                  <a:pt x="1352" y="71"/>
                  <a:pt x="1352" y="116"/>
                </a:cubicBezTo>
                <a:cubicBezTo>
                  <a:pt x="1352" y="161"/>
                  <a:pt x="1219" y="197"/>
                  <a:pt x="1054" y="197"/>
                </a:cubicBezTo>
                <a:cubicBezTo>
                  <a:pt x="890" y="197"/>
                  <a:pt x="757" y="161"/>
                  <a:pt x="757" y="116"/>
                </a:cubicBezTo>
                <a:cubicBezTo>
                  <a:pt x="757" y="71"/>
                  <a:pt x="890" y="35"/>
                  <a:pt x="1054" y="35"/>
                </a:cubicBezTo>
                <a:close/>
              </a:path>
            </a:pathLst>
          </a:custGeom>
          <a:solidFill>
            <a:srgbClr val="FFFFFF"/>
          </a:solidFill>
          <a:ln>
            <a:noFill/>
          </a:ln>
        </p:spPr>
        <p:txBody>
          <a:bodyPr vert="horz" wrap="square" lIns="61717" tIns="30858" rIns="61717" bIns="30858" numCol="1" anchor="t" anchorCtr="0" compatLnSpc="1">
            <a:prstTxWarp prst="textNoShape">
              <a:avLst/>
            </a:prstTxWarp>
          </a:bodyPr>
          <a:lstStyle/>
          <a:p>
            <a:endParaRPr lang="en-US" sz="1200" dirty="0"/>
          </a:p>
        </p:txBody>
      </p:sp>
    </p:spTree>
    <p:extLst>
      <p:ext uri="{BB962C8B-B14F-4D97-AF65-F5344CB8AC3E}">
        <p14:creationId xmlns:p14="http://schemas.microsoft.com/office/powerpoint/2010/main" val="2871197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a:fillRect/>
          </a:stretch>
        </p:blipFill>
        <p:spPr>
          <a:xfrm>
            <a:off x="794958" y="2034044"/>
            <a:ext cx="9857154" cy="4823956"/>
          </a:xfrm>
          <a:prstGeom prst="rect">
            <a:avLst/>
          </a:prstGeom>
        </p:spPr>
      </p:pic>
      <p:sp>
        <p:nvSpPr>
          <p:cNvPr id="5" name="文本框 4"/>
          <p:cNvSpPr txBox="1"/>
          <p:nvPr/>
        </p:nvSpPr>
        <p:spPr>
          <a:xfrm>
            <a:off x="586533" y="1145871"/>
            <a:ext cx="954107" cy="400110"/>
          </a:xfrm>
          <a:prstGeom prst="rect">
            <a:avLst/>
          </a:prstGeom>
          <a:noFill/>
        </p:spPr>
        <p:txBody>
          <a:bodyPr wrap="none" rtlCol="0">
            <a:spAutoFit/>
          </a:bodyPr>
          <a:lstStyle/>
          <a:p>
            <a:r>
              <a:rPr lang="zh-CN" altLang="en-US" sz="2000" b="1" dirty="0">
                <a:latin typeface="微软雅黑" panose="020B0503020204020204" pitchFamily="34" charset="-122"/>
                <a:ea typeface="微软雅黑" panose="020B0503020204020204" pitchFamily="34" charset="-122"/>
              </a:rPr>
              <a:t>本地化</a:t>
            </a:r>
          </a:p>
        </p:txBody>
      </p:sp>
    </p:spTree>
    <p:extLst>
      <p:ext uri="{BB962C8B-B14F-4D97-AF65-F5344CB8AC3E}">
        <p14:creationId xmlns:p14="http://schemas.microsoft.com/office/powerpoint/2010/main" val="3192166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380454" y="1606327"/>
            <a:ext cx="9346860" cy="5251673"/>
          </a:xfrm>
          <a:prstGeom prst="rect">
            <a:avLst/>
          </a:prstGeom>
        </p:spPr>
      </p:pic>
      <p:sp>
        <p:nvSpPr>
          <p:cNvPr id="6" name="文本框 5"/>
          <p:cNvSpPr txBox="1"/>
          <p:nvPr/>
        </p:nvSpPr>
        <p:spPr>
          <a:xfrm>
            <a:off x="586533" y="1145871"/>
            <a:ext cx="954107" cy="400110"/>
          </a:xfrm>
          <a:prstGeom prst="rect">
            <a:avLst/>
          </a:prstGeom>
          <a:noFill/>
        </p:spPr>
        <p:txBody>
          <a:bodyPr wrap="none" rtlCol="0">
            <a:spAutoFit/>
          </a:bodyPr>
          <a:lstStyle/>
          <a:p>
            <a:r>
              <a:rPr lang="zh-CN" altLang="en-US" sz="2000" b="1" dirty="0">
                <a:latin typeface="微软雅黑" panose="020B0503020204020204" pitchFamily="34" charset="-122"/>
                <a:ea typeface="微软雅黑" panose="020B0503020204020204" pitchFamily="34" charset="-122"/>
              </a:rPr>
              <a:t>图片化</a:t>
            </a:r>
          </a:p>
        </p:txBody>
      </p:sp>
    </p:spTree>
    <p:extLst>
      <p:ext uri="{BB962C8B-B14F-4D97-AF65-F5344CB8AC3E}">
        <p14:creationId xmlns:p14="http://schemas.microsoft.com/office/powerpoint/2010/main" val="2593309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6942" y="1575123"/>
            <a:ext cx="5541993" cy="5282877"/>
          </a:xfrm>
          <a:prstGeom prst="rect">
            <a:avLst/>
          </a:prstGeom>
        </p:spPr>
      </p:pic>
      <p:sp>
        <p:nvSpPr>
          <p:cNvPr id="5" name="文本框 4"/>
          <p:cNvSpPr txBox="1"/>
          <p:nvPr/>
        </p:nvSpPr>
        <p:spPr>
          <a:xfrm>
            <a:off x="586533" y="1145871"/>
            <a:ext cx="1210588" cy="400110"/>
          </a:xfrm>
          <a:prstGeom prst="rect">
            <a:avLst/>
          </a:prstGeom>
          <a:noFill/>
        </p:spPr>
        <p:txBody>
          <a:bodyPr wrap="none" rtlCol="0">
            <a:spAutoFit/>
          </a:bodyPr>
          <a:lstStyle/>
          <a:p>
            <a:r>
              <a:rPr lang="zh-CN" altLang="en-US" sz="2000" b="1" dirty="0">
                <a:latin typeface="微软雅黑" panose="020B0503020204020204" pitchFamily="34" charset="-122"/>
                <a:ea typeface="微软雅黑" panose="020B0503020204020204" pitchFamily="34" charset="-122"/>
              </a:rPr>
              <a:t>数据驱动</a:t>
            </a:r>
          </a:p>
        </p:txBody>
      </p:sp>
    </p:spTree>
    <p:extLst>
      <p:ext uri="{BB962C8B-B14F-4D97-AF65-F5344CB8AC3E}">
        <p14:creationId xmlns:p14="http://schemas.microsoft.com/office/powerpoint/2010/main" val="3201709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2061848" y="1580719"/>
            <a:ext cx="7134389" cy="5277281"/>
          </a:xfrm>
          <a:prstGeom prst="rect">
            <a:avLst/>
          </a:prstGeom>
        </p:spPr>
      </p:pic>
      <p:sp>
        <p:nvSpPr>
          <p:cNvPr id="6" name="文本框 5"/>
          <p:cNvSpPr txBox="1"/>
          <p:nvPr/>
        </p:nvSpPr>
        <p:spPr>
          <a:xfrm>
            <a:off x="586533" y="1145871"/>
            <a:ext cx="1210588" cy="400110"/>
          </a:xfrm>
          <a:prstGeom prst="rect">
            <a:avLst/>
          </a:prstGeom>
          <a:noFill/>
        </p:spPr>
        <p:txBody>
          <a:bodyPr wrap="none" rtlCol="0">
            <a:spAutoFit/>
          </a:bodyPr>
          <a:lstStyle/>
          <a:p>
            <a:r>
              <a:rPr lang="zh-CN" altLang="en-US" sz="2000" b="1" dirty="0">
                <a:latin typeface="微软雅黑" panose="020B0503020204020204" pitchFamily="34" charset="-122"/>
                <a:ea typeface="微软雅黑" panose="020B0503020204020204" pitchFamily="34" charset="-122"/>
              </a:rPr>
              <a:t>智能查询</a:t>
            </a:r>
          </a:p>
        </p:txBody>
      </p:sp>
    </p:spTree>
    <p:extLst>
      <p:ext uri="{BB962C8B-B14F-4D97-AF65-F5344CB8AC3E}">
        <p14:creationId xmlns:p14="http://schemas.microsoft.com/office/powerpoint/2010/main" val="3870408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1035366" y="1870170"/>
            <a:ext cx="9803091" cy="4987830"/>
          </a:xfrm>
          <a:prstGeom prst="rect">
            <a:avLst/>
          </a:prstGeom>
        </p:spPr>
      </p:pic>
      <p:sp>
        <p:nvSpPr>
          <p:cNvPr id="6" name="文本框 5"/>
          <p:cNvSpPr txBox="1"/>
          <p:nvPr/>
        </p:nvSpPr>
        <p:spPr>
          <a:xfrm>
            <a:off x="586533" y="1145871"/>
            <a:ext cx="1210588" cy="400110"/>
          </a:xfrm>
          <a:prstGeom prst="rect">
            <a:avLst/>
          </a:prstGeom>
          <a:noFill/>
        </p:spPr>
        <p:txBody>
          <a:bodyPr wrap="none" rtlCol="0">
            <a:spAutoFit/>
          </a:bodyPr>
          <a:lstStyle/>
          <a:p>
            <a:r>
              <a:rPr lang="zh-CN" altLang="en-US" sz="2000" b="1" dirty="0">
                <a:latin typeface="微软雅黑" panose="020B0503020204020204" pitchFamily="34" charset="-122"/>
                <a:ea typeface="微软雅黑" panose="020B0503020204020204" pitchFamily="34" charset="-122"/>
              </a:rPr>
              <a:t>导入精灵</a:t>
            </a:r>
          </a:p>
        </p:txBody>
      </p:sp>
    </p:spTree>
    <p:extLst>
      <p:ext uri="{BB962C8B-B14F-4D97-AF65-F5344CB8AC3E}">
        <p14:creationId xmlns:p14="http://schemas.microsoft.com/office/powerpoint/2010/main" val="37583454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86533" y="1145871"/>
            <a:ext cx="1372492" cy="461665"/>
          </a:xfrm>
          <a:prstGeom prst="rect">
            <a:avLst/>
          </a:prstGeom>
          <a:noFill/>
        </p:spPr>
        <p:txBody>
          <a:bodyPr wrap="none" rtlCol="0">
            <a:spAutoFit/>
          </a:bodyPr>
          <a:lstStyle/>
          <a:p>
            <a:r>
              <a:rPr lang="en-US" altLang="zh-CN" sz="2400" b="1" dirty="0" smtClean="0"/>
              <a:t>Solutions</a:t>
            </a:r>
            <a:endParaRPr lang="zh-CN" altLang="en-US" sz="2400" b="1" dirty="0"/>
          </a:p>
        </p:txBody>
      </p:sp>
      <p:sp>
        <p:nvSpPr>
          <p:cNvPr id="4" name="Rectangle 24"/>
          <p:cNvSpPr/>
          <p:nvPr/>
        </p:nvSpPr>
        <p:spPr bwMode="auto">
          <a:xfrm>
            <a:off x="2156248" y="2334810"/>
            <a:ext cx="2545985" cy="2346585"/>
          </a:xfrm>
          <a:prstGeom prst="rect">
            <a:avLst/>
          </a:prstGeom>
          <a:solidFill>
            <a:schemeClr val="bg1">
              <a:lumMod val="65000"/>
            </a:schemeClr>
          </a:solidFill>
          <a:ln w="9525" cap="flat" cmpd="sng" algn="ctr">
            <a:noFill/>
            <a:prstDash val="solid"/>
            <a:headEnd type="none" w="med" len="med"/>
            <a:tailEnd type="none" w="med" len="med"/>
          </a:ln>
          <a:effectLst/>
        </p:spPr>
        <p:txBody>
          <a:bodyPr vert="horz" wrap="square" lIns="182856" tIns="91428" rIns="91428" bIns="91428" numCol="1" rtlCol="0" anchor="b" anchorCtr="0" compatLnSpc="1">
            <a:prstTxWarp prst="textNoShape">
              <a:avLst/>
            </a:prstTxWarp>
          </a:bodyPr>
          <a:lstStyle/>
          <a:p>
            <a:pPr defTabSz="913994">
              <a:lnSpc>
                <a:spcPct val="90000"/>
              </a:lnSpc>
              <a:buSzPct val="90000"/>
            </a:pPr>
            <a:r>
              <a:rPr lang="en-US" altLang="zh-CN" b="1" dirty="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rPr>
              <a:t>Neo4j</a:t>
            </a:r>
            <a:r>
              <a:rPr lang="zh-CN" altLang="en-US" b="1" dirty="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rPr>
              <a:t>简体</a:t>
            </a:r>
            <a:r>
              <a:rPr lang="zh-CN" altLang="en-US" b="1" dirty="0" smtClean="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rPr>
              <a:t>中文版</a:t>
            </a:r>
            <a:endParaRPr lang="zh-CN" altLang="en-US" b="1" dirty="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endParaRPr>
          </a:p>
          <a:p>
            <a:pPr defTabSz="913994">
              <a:lnSpc>
                <a:spcPct val="90000"/>
              </a:lnSpc>
              <a:buSzPct val="90000"/>
            </a:pPr>
            <a:r>
              <a:rPr lang="zh-CN" altLang="en-US" sz="1600" b="1" dirty="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rPr>
              <a:t>为中国企业量身</a:t>
            </a:r>
            <a:r>
              <a:rPr lang="zh-CN" altLang="en-US" sz="1600" b="1" dirty="0" smtClean="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rPr>
              <a:t>定制</a:t>
            </a:r>
            <a:endParaRPr lang="zh-CN" altLang="en-US" sz="1600" b="1" dirty="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endParaRPr>
          </a:p>
        </p:txBody>
      </p:sp>
      <p:sp>
        <p:nvSpPr>
          <p:cNvPr id="5" name="Rectangle 24"/>
          <p:cNvSpPr/>
          <p:nvPr/>
        </p:nvSpPr>
        <p:spPr bwMode="auto">
          <a:xfrm>
            <a:off x="7827562" y="2319776"/>
            <a:ext cx="2511638" cy="2346585"/>
          </a:xfrm>
          <a:prstGeom prst="rect">
            <a:avLst/>
          </a:prstGeom>
          <a:solidFill>
            <a:schemeClr val="bg1">
              <a:lumMod val="65000"/>
            </a:schemeClr>
          </a:solidFill>
          <a:ln w="9525" cap="flat" cmpd="sng" algn="ctr">
            <a:noFill/>
            <a:prstDash val="solid"/>
            <a:headEnd type="none" w="med" len="med"/>
            <a:tailEnd type="none" w="med" len="med"/>
          </a:ln>
          <a:effectLst/>
        </p:spPr>
        <p:txBody>
          <a:bodyPr vert="horz" wrap="square" lIns="182856" tIns="91428" rIns="91428" bIns="91428" numCol="1" rtlCol="0" anchor="b" anchorCtr="0" compatLnSpc="1">
            <a:prstTxWarp prst="textNoShape">
              <a:avLst/>
            </a:prstTxWarp>
          </a:bodyPr>
          <a:lstStyle/>
          <a:p>
            <a:pPr defTabSz="913994">
              <a:lnSpc>
                <a:spcPct val="90000"/>
              </a:lnSpc>
              <a:buSzPct val="90000"/>
            </a:pPr>
            <a:r>
              <a:rPr lang="zh-CN" altLang="en-US" b="1" dirty="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rPr>
              <a:t>迷你名片</a:t>
            </a:r>
          </a:p>
          <a:p>
            <a:pPr defTabSz="913994">
              <a:lnSpc>
                <a:spcPct val="90000"/>
              </a:lnSpc>
              <a:buSzPct val="90000"/>
            </a:pPr>
            <a:r>
              <a:rPr lang="zh-CN" altLang="en-US" sz="1600" b="1" dirty="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rPr>
              <a:t>纸质名片的终结者</a:t>
            </a:r>
          </a:p>
        </p:txBody>
      </p:sp>
      <p:grpSp>
        <p:nvGrpSpPr>
          <p:cNvPr id="7" name="组合 6"/>
          <p:cNvGrpSpPr/>
          <p:nvPr/>
        </p:nvGrpSpPr>
        <p:grpSpPr>
          <a:xfrm>
            <a:off x="8561846" y="2789309"/>
            <a:ext cx="972000" cy="972000"/>
            <a:chOff x="1152960" y="2378007"/>
            <a:chExt cx="5101574" cy="5101572"/>
          </a:xfrm>
        </p:grpSpPr>
        <p:sp>
          <p:nvSpPr>
            <p:cNvPr id="8" name="Rectangle 4"/>
            <p:cNvSpPr/>
            <p:nvPr/>
          </p:nvSpPr>
          <p:spPr bwMode="auto">
            <a:xfrm>
              <a:off x="1163796" y="2408075"/>
              <a:ext cx="5090738" cy="4693169"/>
            </a:xfrm>
            <a:prstGeom prst="rect">
              <a:avLst/>
            </a:prstGeom>
            <a:solidFill>
              <a:srgbClr val="94C949"/>
            </a:solidFill>
            <a:ln w="9525" cap="flat" cmpd="sng" algn="ctr">
              <a:noFill/>
              <a:prstDash val="solid"/>
              <a:headEnd type="none" w="med" len="med"/>
              <a:tailEnd type="none" w="med" len="med"/>
            </a:ln>
            <a:effectLst/>
          </p:spPr>
          <p:txBody>
            <a:bodyPr vert="horz" wrap="square" lIns="243840" tIns="243840" rIns="121920" bIns="60958" numCol="1" rtlCol="0" anchor="t" anchorCtr="0" compatLnSpc="1">
              <a:prstTxWarp prst="textNoShape">
                <a:avLst/>
              </a:prstTxWarp>
            </a:bodyPr>
            <a:lstStyle/>
            <a:p>
              <a:pPr defTabSz="913994">
                <a:lnSpc>
                  <a:spcPct val="90000"/>
                </a:lnSpc>
                <a:buSzPct val="90000"/>
                <a:defRPr/>
              </a:pPr>
              <a:endParaRPr lang="en-US" sz="2400" dirty="0">
                <a:gradFill>
                  <a:gsLst>
                    <a:gs pos="85000">
                      <a:srgbClr val="FFFFFF"/>
                    </a:gs>
                    <a:gs pos="0">
                      <a:srgbClr val="FFFFFF"/>
                    </a:gs>
                  </a:gsLst>
                  <a:lin ang="5400000" scaled="0"/>
                </a:gradFill>
                <a:latin typeface="Segoe UI"/>
              </a:endParaRPr>
            </a:p>
          </p:txBody>
        </p:sp>
        <p:pic>
          <p:nvPicPr>
            <p:cNvPr id="10" name="WechatIMG666.jpeg" descr="WechatIMG666.jpeg"/>
            <p:cNvPicPr>
              <a:picLocks noChangeAspect="1"/>
            </p:cNvPicPr>
            <p:nvPr/>
          </p:nvPicPr>
          <p:blipFill>
            <a:blip r:embed="rId2">
              <a:extLst/>
            </a:blip>
            <a:stretch>
              <a:fillRect/>
            </a:stretch>
          </p:blipFill>
          <p:spPr>
            <a:xfrm>
              <a:off x="1152960" y="2378007"/>
              <a:ext cx="5101573" cy="5101572"/>
            </a:xfrm>
            <a:prstGeom prst="rect">
              <a:avLst/>
            </a:prstGeom>
            <a:ln w="12700">
              <a:miter lim="400000"/>
            </a:ln>
          </p:spPr>
        </p:pic>
      </p:grpSp>
      <p:sp>
        <p:nvSpPr>
          <p:cNvPr id="11" name="Rectangle 24"/>
          <p:cNvSpPr/>
          <p:nvPr/>
        </p:nvSpPr>
        <p:spPr bwMode="auto">
          <a:xfrm>
            <a:off x="5008771" y="2319776"/>
            <a:ext cx="2511638" cy="2346585"/>
          </a:xfrm>
          <a:prstGeom prst="rect">
            <a:avLst/>
          </a:prstGeom>
          <a:solidFill>
            <a:schemeClr val="accent1">
              <a:lumMod val="50000"/>
            </a:schemeClr>
          </a:solidFill>
          <a:ln w="9525" cap="flat" cmpd="sng" algn="ctr">
            <a:noFill/>
            <a:prstDash val="solid"/>
            <a:headEnd type="none" w="med" len="med"/>
            <a:tailEnd type="none" w="med" len="med"/>
          </a:ln>
          <a:effectLst/>
        </p:spPr>
        <p:txBody>
          <a:bodyPr vert="horz" wrap="square" lIns="182856" tIns="91428" rIns="91428" bIns="91428" numCol="1" rtlCol="0" anchor="b" anchorCtr="0" compatLnSpc="1">
            <a:prstTxWarp prst="textNoShape">
              <a:avLst/>
            </a:prstTxWarp>
          </a:bodyPr>
          <a:lstStyle/>
          <a:p>
            <a:pPr defTabSz="913994">
              <a:lnSpc>
                <a:spcPct val="90000"/>
              </a:lnSpc>
              <a:buSzPct val="90000"/>
            </a:pPr>
            <a:r>
              <a:rPr lang="zh-CN" altLang="en-US" b="1" dirty="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rPr>
              <a:t>关系搜</a:t>
            </a:r>
          </a:p>
          <a:p>
            <a:pPr defTabSz="913994">
              <a:lnSpc>
                <a:spcPct val="90000"/>
              </a:lnSpc>
              <a:buSzPct val="90000"/>
            </a:pPr>
            <a:r>
              <a:rPr lang="zh-CN" altLang="en-US" sz="1600" b="1" dirty="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rPr>
              <a:t>开箱即用的知识图谱引擎</a:t>
            </a:r>
          </a:p>
        </p:txBody>
      </p:sp>
      <p:sp>
        <p:nvSpPr>
          <p:cNvPr id="12" name="圆角矩形 11"/>
          <p:cNvSpPr/>
          <p:nvPr/>
        </p:nvSpPr>
        <p:spPr>
          <a:xfrm>
            <a:off x="2948854" y="2789309"/>
            <a:ext cx="1008000" cy="972000"/>
          </a:xfrm>
          <a:prstGeom prst="roundRect">
            <a:avLst>
              <a:gd name="adj" fmla="val 0"/>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矩形 12"/>
          <p:cNvSpPr/>
          <p:nvPr/>
        </p:nvSpPr>
        <p:spPr>
          <a:xfrm>
            <a:off x="5745512" y="2789309"/>
            <a:ext cx="1027675" cy="9720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79414631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bwMode="auto">
          <a:xfrm>
            <a:off x="832061" y="4476660"/>
            <a:ext cx="7397947" cy="2398728"/>
          </a:xfrm>
          <a:prstGeom prst="rect">
            <a:avLst/>
          </a:prstGeom>
          <a:solidFill>
            <a:schemeClr val="bg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45718" tIns="22859" rIns="45718" bIns="22859" numCol="1" rtlCol="0" anchor="ctr" anchorCtr="0" compatLnSpc="1">
            <a:prstTxWarp prst="textNoShape">
              <a:avLst/>
            </a:prstTxWarp>
          </a:bodyPr>
          <a:lstStyle/>
          <a:p>
            <a:pPr marL="0" marR="0" lvl="0" indent="0" algn="ctr" defTabSz="457050" rtl="0" eaLnBrk="1" fontAlgn="auto" latinLnBrk="0" hangingPunct="0">
              <a:lnSpc>
                <a:spcPct val="100000"/>
              </a:lnSpc>
              <a:spcBef>
                <a:spcPts val="0"/>
              </a:spcBef>
              <a:spcAft>
                <a:spcPts val="0"/>
              </a:spcAft>
              <a:buClrTx/>
              <a:buSzTx/>
              <a:buFontTx/>
              <a:buNone/>
              <a:tabLst/>
              <a:defRPr/>
            </a:pPr>
            <a:endParaRPr kumimoji="0" lang="zh-CN" altLang="en-US" sz="1100" b="1" i="0" u="none" strike="noStrike" kern="0" cap="none" spc="0" normalizeH="0" baseline="0" noProof="0" dirty="0">
              <a:ln>
                <a:noFill/>
              </a:ln>
              <a:solidFill>
                <a:srgbClr val="FFFFFF">
                  <a:alpha val="98824"/>
                </a:srgbClr>
              </a:solidFill>
              <a:effectLst/>
              <a:uLnTx/>
              <a:uFillTx/>
              <a:latin typeface="微软雅黑" panose="020B0503020204020204" pitchFamily="34" charset="-122"/>
              <a:ea typeface="微软雅黑" panose="020B0503020204020204" pitchFamily="34" charset="-122"/>
              <a:cs typeface="Segoe UI" pitchFamily="34" charset="0"/>
              <a:sym typeface="Helvetica Neue"/>
            </a:endParaRPr>
          </a:p>
        </p:txBody>
      </p:sp>
      <p:grpSp>
        <p:nvGrpSpPr>
          <p:cNvPr id="59" name="组合 58"/>
          <p:cNvGrpSpPr/>
          <p:nvPr/>
        </p:nvGrpSpPr>
        <p:grpSpPr>
          <a:xfrm>
            <a:off x="8536880" y="3198938"/>
            <a:ext cx="4597239" cy="5167638"/>
            <a:chOff x="14438768" y="3643188"/>
            <a:chExt cx="10718026" cy="12047859"/>
          </a:xfrm>
        </p:grpSpPr>
        <p:pic>
          <p:nvPicPr>
            <p:cNvPr id="60" name="World"/>
            <p:cNvPicPr>
              <a:picLocks noChangeAspect="1"/>
            </p:cNvPicPr>
            <p:nvPr/>
          </p:nvPicPr>
          <p:blipFill rotWithShape="1">
            <a:blip r:embed="rId3" cstate="screen">
              <a:alphaModFix amt="33000"/>
              <a:extLst>
                <a:ext uri="{BEBA8EAE-BF5A-486C-A8C5-ECC9F3942E4B}">
                  <a14:imgProps xmlns:a14="http://schemas.microsoft.com/office/drawing/2010/main">
                    <a14:imgLayer r:embed="rId4">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14500593" y="3643188"/>
              <a:ext cx="9864152" cy="10364797"/>
            </a:xfrm>
            <a:prstGeom prst="rect">
              <a:avLst/>
            </a:prstGeom>
          </p:spPr>
        </p:pic>
        <p:pic>
          <p:nvPicPr>
            <p:cNvPr id="61" name="compute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5467808" y="9030892"/>
              <a:ext cx="1067248" cy="930947"/>
            </a:xfrm>
            <a:prstGeom prst="rect">
              <a:avLst/>
            </a:prstGeom>
            <a:effectLst/>
          </p:spPr>
        </p:pic>
        <p:pic>
          <p:nvPicPr>
            <p:cNvPr id="62" name="compute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9840995" y="12039620"/>
              <a:ext cx="1067248" cy="930947"/>
            </a:xfrm>
            <a:prstGeom prst="rect">
              <a:avLst/>
            </a:prstGeom>
            <a:effectLst/>
          </p:spPr>
        </p:pic>
        <p:pic>
          <p:nvPicPr>
            <p:cNvPr id="63" name="compute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6799099" y="5001593"/>
              <a:ext cx="1067248" cy="930947"/>
            </a:xfrm>
            <a:prstGeom prst="rect">
              <a:avLst/>
            </a:prstGeom>
            <a:effectLst/>
          </p:spPr>
        </p:pic>
        <p:pic>
          <p:nvPicPr>
            <p:cNvPr id="64" name="compute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9633067" y="3976604"/>
              <a:ext cx="1067248" cy="930947"/>
            </a:xfrm>
            <a:prstGeom prst="rect">
              <a:avLst/>
            </a:prstGeom>
            <a:effectLst/>
          </p:spPr>
        </p:pic>
        <p:pic>
          <p:nvPicPr>
            <p:cNvPr id="65" name="compute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22836395" y="5535716"/>
              <a:ext cx="1067248" cy="930947"/>
            </a:xfrm>
            <a:prstGeom prst="rect">
              <a:avLst/>
            </a:prstGeom>
            <a:effectLst/>
          </p:spPr>
        </p:pic>
        <p:pic>
          <p:nvPicPr>
            <p:cNvPr id="66" name="compute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9508560" y="7206079"/>
              <a:ext cx="1067248" cy="930947"/>
            </a:xfrm>
            <a:prstGeom prst="rect">
              <a:avLst/>
            </a:prstGeom>
            <a:effectLst/>
          </p:spPr>
        </p:pic>
        <p:sp>
          <p:nvSpPr>
            <p:cNvPr id="67" name="Arc 11"/>
            <p:cNvSpPr/>
            <p:nvPr/>
          </p:nvSpPr>
          <p:spPr>
            <a:xfrm rot="15945616">
              <a:off x="15056609" y="6381943"/>
              <a:ext cx="6675235" cy="4670152"/>
            </a:xfrm>
            <a:prstGeom prst="arc">
              <a:avLst>
                <a:gd name="adj1" fmla="val 16207703"/>
                <a:gd name="adj2" fmla="val 20161710"/>
              </a:avLst>
            </a:prstGeom>
            <a:noFill/>
            <a:ln w="19050" cap="flat" cmpd="sng" algn="ctr">
              <a:solidFill>
                <a:sysClr val="window" lastClr="FFFFFF"/>
              </a:solidFill>
              <a:prstDash val="solid"/>
              <a:headEnd type="none" w="med" len="med"/>
              <a:tailEnd type="none" w="med" len="med"/>
            </a:ln>
            <a:effectLst>
              <a:outerShdw blurRad="63500" algn="ctr" rotWithShape="0">
                <a:sysClr val="window" lastClr="FFFFFF"/>
              </a:outerShdw>
            </a:effectLst>
          </p:spPr>
          <p:txBody>
            <a:bodyPr lIns="91424" tIns="45714" rIns="91424" bIns="45714" rtlCol="0" anchor="ctr"/>
            <a:lstStyle/>
            <a:p>
              <a:pPr marL="0" marR="0" lvl="0" indent="0" algn="ctr" defTabSz="91430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Helvetica Neue"/>
              </a:endParaRPr>
            </a:p>
          </p:txBody>
        </p:sp>
        <p:sp>
          <p:nvSpPr>
            <p:cNvPr id="68" name="Arc 114"/>
            <p:cNvSpPr/>
            <p:nvPr/>
          </p:nvSpPr>
          <p:spPr>
            <a:xfrm rot="4383524" flipH="1">
              <a:off x="14299936" y="6609895"/>
              <a:ext cx="6682155" cy="4670152"/>
            </a:xfrm>
            <a:prstGeom prst="arc">
              <a:avLst>
                <a:gd name="adj1" fmla="val 17949455"/>
                <a:gd name="adj2" fmla="val 20161710"/>
              </a:avLst>
            </a:prstGeom>
            <a:noFill/>
            <a:ln w="19050" cap="flat" cmpd="sng" algn="ctr">
              <a:solidFill>
                <a:sysClr val="window" lastClr="FFFFFF"/>
              </a:solidFill>
              <a:prstDash val="solid"/>
              <a:headEnd type="none" w="med" len="med"/>
              <a:tailEnd type="none" w="med" len="med"/>
            </a:ln>
            <a:effectLst>
              <a:outerShdw blurRad="63500" algn="ctr" rotWithShape="0">
                <a:sysClr val="window" lastClr="FFFFFF"/>
              </a:outerShdw>
            </a:effectLst>
          </p:spPr>
          <p:txBody>
            <a:bodyPr lIns="91424" tIns="45714" rIns="91424" bIns="45714" rtlCol="0" anchor="ctr"/>
            <a:lstStyle/>
            <a:p>
              <a:pPr marL="0" marR="0" lvl="0" indent="0" algn="ctr" defTabSz="91430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Helvetica Neue"/>
              </a:endParaRPr>
            </a:p>
          </p:txBody>
        </p:sp>
        <p:sp>
          <p:nvSpPr>
            <p:cNvPr id="69" name="Arc 117"/>
            <p:cNvSpPr/>
            <p:nvPr/>
          </p:nvSpPr>
          <p:spPr>
            <a:xfrm rot="1266808" flipH="1">
              <a:off x="16813095" y="5392591"/>
              <a:ext cx="7746643" cy="4668936"/>
            </a:xfrm>
            <a:prstGeom prst="arc">
              <a:avLst>
                <a:gd name="adj1" fmla="val 14829323"/>
                <a:gd name="adj2" fmla="val 20394756"/>
              </a:avLst>
            </a:prstGeom>
            <a:noFill/>
            <a:ln w="19050" cap="flat" cmpd="sng" algn="ctr">
              <a:solidFill>
                <a:sysClr val="window" lastClr="FFFFFF"/>
              </a:solidFill>
              <a:prstDash val="solid"/>
              <a:headEnd type="none" w="med" len="med"/>
              <a:tailEnd type="none" w="med" len="med"/>
            </a:ln>
            <a:effectLst>
              <a:outerShdw blurRad="63500" algn="ctr" rotWithShape="0">
                <a:sysClr val="window" lastClr="FFFFFF"/>
              </a:outerShdw>
            </a:effectLst>
          </p:spPr>
          <p:txBody>
            <a:bodyPr lIns="91424" tIns="45714" rIns="91424" bIns="45714" rtlCol="0" anchor="ctr"/>
            <a:lstStyle/>
            <a:p>
              <a:pPr marL="0" marR="0" lvl="0" indent="0" algn="ctr" defTabSz="91430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Helvetica Neue"/>
              </a:endParaRPr>
            </a:p>
          </p:txBody>
        </p:sp>
        <p:sp>
          <p:nvSpPr>
            <p:cNvPr id="70" name="Arc 118"/>
            <p:cNvSpPr/>
            <p:nvPr/>
          </p:nvSpPr>
          <p:spPr>
            <a:xfrm rot="361398" flipH="1">
              <a:off x="17410151" y="4222655"/>
              <a:ext cx="7746643" cy="4668936"/>
            </a:xfrm>
            <a:prstGeom prst="arc">
              <a:avLst>
                <a:gd name="adj1" fmla="val 19040756"/>
                <a:gd name="adj2" fmla="val 20659860"/>
              </a:avLst>
            </a:prstGeom>
            <a:noFill/>
            <a:ln w="19050" cap="flat" cmpd="sng" algn="ctr">
              <a:solidFill>
                <a:sysClr val="window" lastClr="FFFFFF"/>
              </a:solidFill>
              <a:prstDash val="solid"/>
              <a:headEnd type="none" w="med" len="med"/>
              <a:tailEnd type="none" w="med" len="med"/>
            </a:ln>
            <a:effectLst>
              <a:outerShdw blurRad="63500" algn="ctr" rotWithShape="0">
                <a:sysClr val="window" lastClr="FFFFFF"/>
              </a:outerShdw>
            </a:effectLst>
          </p:spPr>
          <p:txBody>
            <a:bodyPr lIns="91424" tIns="45714" rIns="91424" bIns="45714" rtlCol="0" anchor="ctr"/>
            <a:lstStyle/>
            <a:p>
              <a:pPr marL="0" marR="0" lvl="0" indent="0" algn="ctr" defTabSz="91430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Helvetica Neue"/>
              </a:endParaRPr>
            </a:p>
          </p:txBody>
        </p:sp>
        <p:sp>
          <p:nvSpPr>
            <p:cNvPr id="71" name="Arc 120"/>
            <p:cNvSpPr/>
            <p:nvPr/>
          </p:nvSpPr>
          <p:spPr>
            <a:xfrm rot="21441019" flipH="1">
              <a:off x="15973700" y="7767511"/>
              <a:ext cx="6676973" cy="4668936"/>
            </a:xfrm>
            <a:prstGeom prst="arc">
              <a:avLst>
                <a:gd name="adj1" fmla="val 16207703"/>
                <a:gd name="adj2" fmla="val 20161710"/>
              </a:avLst>
            </a:prstGeom>
            <a:noFill/>
            <a:ln w="19050" cap="flat" cmpd="sng" algn="ctr">
              <a:solidFill>
                <a:sysClr val="window" lastClr="FFFFFF"/>
              </a:solidFill>
              <a:prstDash val="solid"/>
              <a:headEnd type="none" w="med" len="med"/>
              <a:tailEnd type="none" w="med" len="med"/>
            </a:ln>
            <a:effectLst>
              <a:outerShdw blurRad="63500" algn="ctr" rotWithShape="0">
                <a:sysClr val="window" lastClr="FFFFFF"/>
              </a:outerShdw>
            </a:effectLst>
          </p:spPr>
          <p:txBody>
            <a:bodyPr lIns="91424" tIns="45714" rIns="91424" bIns="45714" rtlCol="0" anchor="ctr"/>
            <a:lstStyle/>
            <a:p>
              <a:pPr marL="0" marR="0" lvl="0" indent="0" algn="ctr" defTabSz="91430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Helvetica Neue"/>
              </a:endParaRPr>
            </a:p>
          </p:txBody>
        </p:sp>
        <p:sp>
          <p:nvSpPr>
            <p:cNvPr id="72" name="Arc 122"/>
            <p:cNvSpPr/>
            <p:nvPr/>
          </p:nvSpPr>
          <p:spPr>
            <a:xfrm rot="18512327">
              <a:off x="19791444" y="6456175"/>
              <a:ext cx="5033005" cy="4670152"/>
            </a:xfrm>
            <a:prstGeom prst="arc">
              <a:avLst>
                <a:gd name="adj1" fmla="val 16207703"/>
                <a:gd name="adj2" fmla="val 19670876"/>
              </a:avLst>
            </a:prstGeom>
            <a:noFill/>
            <a:ln w="19050" cap="flat" cmpd="sng" algn="ctr">
              <a:solidFill>
                <a:sysClr val="window" lastClr="FFFFFF"/>
              </a:solidFill>
              <a:prstDash val="solid"/>
              <a:headEnd type="none" w="med" len="med"/>
              <a:tailEnd type="none" w="med" len="med"/>
            </a:ln>
            <a:effectLst>
              <a:outerShdw blurRad="63500" algn="ctr" rotWithShape="0">
                <a:sysClr val="window" lastClr="FFFFFF"/>
              </a:outerShdw>
            </a:effectLst>
          </p:spPr>
          <p:txBody>
            <a:bodyPr lIns="91424" tIns="45714" rIns="91424" bIns="45714" rtlCol="0" anchor="ctr"/>
            <a:lstStyle/>
            <a:p>
              <a:pPr marL="0" marR="0" lvl="0" indent="0" algn="ctr" defTabSz="91430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Helvetica Neue"/>
              </a:endParaRPr>
            </a:p>
          </p:txBody>
        </p:sp>
        <p:sp>
          <p:nvSpPr>
            <p:cNvPr id="73" name="Arc 123"/>
            <p:cNvSpPr/>
            <p:nvPr/>
          </p:nvSpPr>
          <p:spPr>
            <a:xfrm rot="6432767" flipH="1">
              <a:off x="12546545" y="7691891"/>
              <a:ext cx="9891379" cy="6106933"/>
            </a:xfrm>
            <a:prstGeom prst="arc">
              <a:avLst>
                <a:gd name="adj1" fmla="val 15976499"/>
                <a:gd name="adj2" fmla="val 19507928"/>
              </a:avLst>
            </a:prstGeom>
            <a:noFill/>
            <a:ln w="19050" cap="flat" cmpd="sng" algn="ctr">
              <a:solidFill>
                <a:sysClr val="window" lastClr="FFFFFF"/>
              </a:solidFill>
              <a:prstDash val="solid"/>
              <a:headEnd type="none" w="med" len="med"/>
              <a:tailEnd type="none" w="med" len="med"/>
            </a:ln>
            <a:effectLst>
              <a:outerShdw blurRad="63500" algn="ctr" rotWithShape="0">
                <a:sysClr val="window" lastClr="FFFFFF"/>
              </a:outerShdw>
            </a:effectLst>
          </p:spPr>
          <p:txBody>
            <a:bodyPr lIns="91424" tIns="45714" rIns="91424" bIns="45714" rtlCol="0" anchor="ctr"/>
            <a:lstStyle/>
            <a:p>
              <a:pPr marL="0" marR="0" lvl="0" indent="0" algn="ctr" defTabSz="91430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Helvetica Neue"/>
              </a:endParaRPr>
            </a:p>
          </p:txBody>
        </p:sp>
        <p:sp>
          <p:nvSpPr>
            <p:cNvPr id="74" name="Arc 124"/>
            <p:cNvSpPr/>
            <p:nvPr/>
          </p:nvSpPr>
          <p:spPr>
            <a:xfrm rot="7403424" flipH="1">
              <a:off x="13558988" y="6762459"/>
              <a:ext cx="11158669" cy="6106933"/>
            </a:xfrm>
            <a:prstGeom prst="arc">
              <a:avLst>
                <a:gd name="adj1" fmla="val 15142247"/>
                <a:gd name="adj2" fmla="val 20541376"/>
              </a:avLst>
            </a:prstGeom>
            <a:noFill/>
            <a:ln w="19050" cap="flat" cmpd="sng" algn="ctr">
              <a:solidFill>
                <a:sysClr val="window" lastClr="FFFFFF"/>
              </a:solidFill>
              <a:prstDash val="solid"/>
              <a:headEnd type="none" w="med" len="med"/>
              <a:tailEnd type="none" w="med" len="med"/>
            </a:ln>
            <a:effectLst>
              <a:outerShdw blurRad="63500" algn="ctr" rotWithShape="0">
                <a:sysClr val="window" lastClr="FFFFFF"/>
              </a:outerShdw>
            </a:effectLst>
          </p:spPr>
          <p:txBody>
            <a:bodyPr lIns="91424" tIns="45714" rIns="91424" bIns="45714" rtlCol="0" anchor="ctr"/>
            <a:lstStyle/>
            <a:p>
              <a:pPr marL="0" marR="0" lvl="0" indent="0" algn="ctr" defTabSz="91430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Helvetica Neue"/>
              </a:endParaRPr>
            </a:p>
          </p:txBody>
        </p:sp>
        <p:sp>
          <p:nvSpPr>
            <p:cNvPr id="75" name="Arc 125"/>
            <p:cNvSpPr/>
            <p:nvPr/>
          </p:nvSpPr>
          <p:spPr>
            <a:xfrm rot="3941603" flipH="1">
              <a:off x="17534208" y="5644615"/>
              <a:ext cx="7744624" cy="4670152"/>
            </a:xfrm>
            <a:prstGeom prst="arc">
              <a:avLst>
                <a:gd name="adj1" fmla="val 18536885"/>
                <a:gd name="adj2" fmla="val 20579788"/>
              </a:avLst>
            </a:prstGeom>
            <a:noFill/>
            <a:ln w="19050" cap="flat" cmpd="sng" algn="ctr">
              <a:solidFill>
                <a:sysClr val="window" lastClr="FFFFFF"/>
              </a:solidFill>
              <a:prstDash val="solid"/>
              <a:headEnd type="none" w="med" len="med"/>
              <a:tailEnd type="none" w="med" len="med"/>
            </a:ln>
            <a:effectLst>
              <a:outerShdw blurRad="63500" algn="ctr" rotWithShape="0">
                <a:sysClr val="window" lastClr="FFFFFF"/>
              </a:outerShdw>
            </a:effectLst>
          </p:spPr>
          <p:txBody>
            <a:bodyPr lIns="91424" tIns="45714" rIns="91424" bIns="45714" rtlCol="0" anchor="ctr"/>
            <a:lstStyle/>
            <a:p>
              <a:pPr marL="0" marR="0" lvl="0" indent="0" algn="ctr" defTabSz="91430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Helvetica Neue"/>
              </a:endParaRPr>
            </a:p>
          </p:txBody>
        </p:sp>
      </p:grpSp>
      <p:sp>
        <p:nvSpPr>
          <p:cNvPr id="40" name="An universal, diverse relation search engine that has fuzzy association function"/>
          <p:cNvSpPr txBox="1"/>
          <p:nvPr/>
        </p:nvSpPr>
        <p:spPr>
          <a:xfrm>
            <a:off x="1664210" y="1980867"/>
            <a:ext cx="7627966" cy="2174954"/>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defTabSz="457200">
              <a:defRPr sz="2600" b="0">
                <a:solidFill>
                  <a:schemeClr val="accent1">
                    <a:hueOff val="114395"/>
                    <a:lumOff val="-24975"/>
                  </a:schemeClr>
                </a:solidFill>
                <a:latin typeface="Didot"/>
                <a:ea typeface="Didot"/>
                <a:cs typeface="Didot"/>
                <a:sym typeface="Didot"/>
              </a:defRPr>
            </a:lvl1pPr>
          </a:lstStyle>
          <a:p>
            <a:pPr lvl="0" algn="just" defTabSz="228600" hangingPunct="0">
              <a:spcBef>
                <a:spcPts val="600"/>
              </a:spcBef>
              <a:spcAft>
                <a:spcPts val="600"/>
              </a:spcAft>
            </a:pPr>
            <a:r>
              <a:rPr lang="zh-CN" altLang="en-US" sz="1800" kern="0" dirty="0">
                <a:solidFill>
                  <a:srgbClr val="FFFFFF"/>
                </a:solidFill>
                <a:latin typeface="微软雅黑" panose="020B0503020204020204" pitchFamily="34" charset="-122"/>
                <a:ea typeface="微软雅黑" panose="020B0503020204020204" pitchFamily="34" charset="-122"/>
                <a:cs typeface="Segoe UI" panose="020B0502040204020203" pitchFamily="34" charset="0"/>
              </a:rPr>
              <a:t>通用：可以接入任何领域各种类型的对象及其之间的关系数据；用户查询时不用指定对象的类型；不用编程序，开箱即用，也可进行二次开发</a:t>
            </a:r>
          </a:p>
          <a:p>
            <a:pPr lvl="0" algn="just" defTabSz="228600" hangingPunct="0">
              <a:spcBef>
                <a:spcPts val="600"/>
              </a:spcBef>
              <a:spcAft>
                <a:spcPts val="600"/>
              </a:spcAft>
            </a:pPr>
            <a:r>
              <a:rPr lang="zh-CN" altLang="en-US" sz="1800" kern="0" dirty="0">
                <a:solidFill>
                  <a:srgbClr val="FFFFFF"/>
                </a:solidFill>
                <a:latin typeface="微软雅黑" panose="020B0503020204020204" pitchFamily="34" charset="-122"/>
                <a:ea typeface="微软雅黑" panose="020B0503020204020204" pitchFamily="34" charset="-122"/>
                <a:cs typeface="Segoe UI" panose="020B0502040204020203" pitchFamily="34" charset="0"/>
              </a:rPr>
              <a:t>多元：可以在单一的输入框中一次输入及查询多个（无限）对象之间的关系</a:t>
            </a:r>
          </a:p>
          <a:p>
            <a:pPr lvl="0" algn="just" defTabSz="228600" hangingPunct="0">
              <a:spcBef>
                <a:spcPts val="600"/>
              </a:spcBef>
              <a:spcAft>
                <a:spcPts val="600"/>
              </a:spcAft>
            </a:pPr>
            <a:r>
              <a:rPr lang="zh-CN" altLang="en-US" sz="1800" kern="0" dirty="0">
                <a:solidFill>
                  <a:srgbClr val="FFFFFF"/>
                </a:solidFill>
                <a:latin typeface="微软雅黑" panose="020B0503020204020204" pitchFamily="34" charset="-122"/>
                <a:ea typeface="微软雅黑" panose="020B0503020204020204" pitchFamily="34" charset="-122"/>
                <a:cs typeface="Segoe UI" panose="020B0502040204020203" pitchFamily="34" charset="0"/>
              </a:rPr>
              <a:t>模糊：可以输入对象的部分或完整的关键词进行查询</a:t>
            </a:r>
          </a:p>
          <a:p>
            <a:pPr lvl="0" algn="just" defTabSz="228600" hangingPunct="0">
              <a:spcBef>
                <a:spcPts val="600"/>
              </a:spcBef>
              <a:spcAft>
                <a:spcPts val="600"/>
              </a:spcAft>
            </a:pPr>
            <a:r>
              <a:rPr lang="zh-CN" altLang="en-US" sz="1800" kern="0" dirty="0">
                <a:solidFill>
                  <a:srgbClr val="FFFFFF"/>
                </a:solidFill>
                <a:latin typeface="微软雅黑" panose="020B0503020204020204" pitchFamily="34" charset="-122"/>
                <a:ea typeface="微软雅黑" panose="020B0503020204020204" pitchFamily="34" charset="-122"/>
                <a:cs typeface="Segoe UI" panose="020B0502040204020203" pitchFamily="34" charset="0"/>
              </a:rPr>
              <a:t>联想：关键词可分段式联想输入，将关键词组合搜索并比较分析获得多个对象之间关系</a:t>
            </a:r>
          </a:p>
        </p:txBody>
      </p:sp>
      <p:sp>
        <p:nvSpPr>
          <p:cNvPr id="93" name="Title 1"/>
          <p:cNvSpPr txBox="1">
            <a:spLocks/>
          </p:cNvSpPr>
          <p:nvPr/>
        </p:nvSpPr>
        <p:spPr>
          <a:xfrm>
            <a:off x="1040082" y="194640"/>
            <a:ext cx="11151918" cy="609399"/>
          </a:xfrm>
          <a:prstGeom prst="rect">
            <a:avLst/>
          </a:prstGeom>
        </p:spPr>
        <p:txBody>
          <a:bodyPr vert="horz" lIns="45720" tIns="22860" rIns="45720" bIns="22860" rtlCol="0" anchor="ctr">
            <a:normAutofit fontScale="97500"/>
          </a:bodyPr>
          <a:lst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a:lstStyle>
          <a:p>
            <a:pPr lvl="0" defTabSz="914400">
              <a:defRPr/>
            </a:pPr>
            <a:r>
              <a:rPr lang="en-US" altLang="zh-CN" sz="2800" b="1" dirty="0">
                <a:solidFill>
                  <a:srgbClr val="FFFFFF"/>
                </a:solidFill>
                <a:latin typeface="微软雅黑" panose="020B0503020204020204" pitchFamily="34" charset="-122"/>
                <a:ea typeface="微软雅黑" panose="020B0503020204020204" pitchFamily="34" charset="-122"/>
                <a:sym typeface="Helvetica Neue"/>
              </a:rPr>
              <a:t>《</a:t>
            </a:r>
            <a:r>
              <a:rPr lang="zh-CN" altLang="en-US" sz="2800" b="1" dirty="0">
                <a:solidFill>
                  <a:srgbClr val="FFFFFF"/>
                </a:solidFill>
                <a:latin typeface="微软雅黑" panose="020B0503020204020204" pitchFamily="34" charset="-122"/>
                <a:ea typeface="微软雅黑" panose="020B0503020204020204" pitchFamily="34" charset="-122"/>
                <a:sym typeface="Helvetica Neue"/>
              </a:rPr>
              <a:t>关系搜</a:t>
            </a:r>
            <a:r>
              <a:rPr lang="en-US" altLang="zh-CN" sz="2800" b="1" dirty="0">
                <a:solidFill>
                  <a:srgbClr val="FFFFFF"/>
                </a:solidFill>
                <a:latin typeface="微软雅黑" panose="020B0503020204020204" pitchFamily="34" charset="-122"/>
                <a:ea typeface="微软雅黑" panose="020B0503020204020204" pitchFamily="34" charset="-122"/>
                <a:sym typeface="Helvetica Neue"/>
              </a:rPr>
              <a:t>》</a:t>
            </a:r>
          </a:p>
        </p:txBody>
      </p:sp>
      <p:sp>
        <p:nvSpPr>
          <p:cNvPr id="3" name="矩形 2"/>
          <p:cNvSpPr/>
          <p:nvPr/>
        </p:nvSpPr>
        <p:spPr>
          <a:xfrm>
            <a:off x="989037" y="873992"/>
            <a:ext cx="9081540" cy="993670"/>
          </a:xfrm>
          <a:prstGeom prst="rect">
            <a:avLst/>
          </a:prstGeom>
        </p:spPr>
        <p:txBody>
          <a:bodyPr wrap="square">
            <a:spAutoFit/>
          </a:bodyPr>
          <a:lstStyle/>
          <a:p>
            <a:pPr indent="266700">
              <a:lnSpc>
                <a:spcPts val="2400"/>
              </a:lnSpc>
            </a:pPr>
            <a:r>
              <a:rPr lang="zh-CN" altLang="en-US" b="1" kern="0" dirty="0">
                <a:solidFill>
                  <a:schemeClr val="bg1"/>
                </a:solidFill>
                <a:latin typeface="微软雅黑" panose="020B0503020204020204" pitchFamily="34" charset="-122"/>
                <a:ea typeface="微软雅黑" panose="020B0503020204020204" pitchFamily="34" charset="-122"/>
              </a:rPr>
              <a:t>微云数聚的最新产品</a:t>
            </a:r>
            <a:r>
              <a:rPr lang="en-US" altLang="zh-CN" b="1" kern="0" dirty="0">
                <a:solidFill>
                  <a:schemeClr val="bg1"/>
                </a:solidFill>
                <a:latin typeface="微软雅黑" panose="020B0503020204020204" pitchFamily="34" charset="-122"/>
                <a:ea typeface="微软雅黑" panose="020B0503020204020204" pitchFamily="34" charset="-122"/>
              </a:rPr>
              <a:t>《</a:t>
            </a:r>
            <a:r>
              <a:rPr lang="zh-CN" altLang="en-US" b="1" kern="0" dirty="0">
                <a:solidFill>
                  <a:schemeClr val="bg1"/>
                </a:solidFill>
                <a:latin typeface="微软雅黑" panose="020B0503020204020204" pitchFamily="34" charset="-122"/>
                <a:ea typeface="微软雅黑" panose="020B0503020204020204" pitchFamily="34" charset="-122"/>
              </a:rPr>
              <a:t>关系搜</a:t>
            </a:r>
            <a:r>
              <a:rPr lang="en-US" altLang="zh-CN" b="1" kern="0" dirty="0">
                <a:solidFill>
                  <a:schemeClr val="bg1"/>
                </a:solidFill>
                <a:latin typeface="微软雅黑" panose="020B0503020204020204" pitchFamily="34" charset="-122"/>
                <a:ea typeface="微软雅黑" panose="020B0503020204020204" pitchFamily="34" charset="-122"/>
              </a:rPr>
              <a:t>》</a:t>
            </a:r>
            <a:r>
              <a:rPr lang="zh-CN" altLang="en-US" b="1" kern="0" dirty="0">
                <a:solidFill>
                  <a:schemeClr val="bg1"/>
                </a:solidFill>
                <a:latin typeface="微软雅黑" panose="020B0503020204020204" pitchFamily="34" charset="-122"/>
                <a:ea typeface="微软雅黑" panose="020B0503020204020204" pitchFamily="34" charset="-122"/>
              </a:rPr>
              <a:t>，是基于图数据库和微云数聚系列专利技术研制而成的通用的多元模糊关系搜索引擎，在社交、征信、知识图谱、安全、传媒等各个领域有着广泛的应用前景。其特点如下：</a:t>
            </a:r>
          </a:p>
        </p:txBody>
      </p:sp>
      <p:sp>
        <p:nvSpPr>
          <p:cNvPr id="5" name="矩形 4"/>
          <p:cNvSpPr/>
          <p:nvPr/>
        </p:nvSpPr>
        <p:spPr>
          <a:xfrm>
            <a:off x="1031966" y="4561200"/>
            <a:ext cx="7663592" cy="2224776"/>
          </a:xfrm>
          <a:prstGeom prst="rect">
            <a:avLst/>
          </a:prstGeom>
        </p:spPr>
        <p:txBody>
          <a:bodyPr wrap="square">
            <a:spAutoFit/>
          </a:bodyPr>
          <a:lstStyle/>
          <a:p>
            <a:pPr>
              <a:lnSpc>
                <a:spcPts val="2400"/>
              </a:lnSpc>
            </a:pPr>
            <a:r>
              <a:rPr lang="en-US" altLang="zh-CN" b="1" kern="0" dirty="0">
                <a:latin typeface="微软雅黑" panose="020B0503020204020204" pitchFamily="34" charset="-122"/>
                <a:ea typeface="微软雅黑" panose="020B0503020204020204" pitchFamily="34" charset="-122"/>
              </a:rPr>
              <a:t>【</a:t>
            </a:r>
            <a:r>
              <a:rPr lang="zh-CN" altLang="en-US" b="1" kern="0" dirty="0">
                <a:latin typeface="微软雅黑" panose="020B0503020204020204" pitchFamily="34" charset="-122"/>
                <a:ea typeface="微软雅黑" panose="020B0503020204020204" pitchFamily="34" charset="-122"/>
              </a:rPr>
              <a:t>注</a:t>
            </a:r>
            <a:r>
              <a:rPr lang="en-US" altLang="zh-CN" b="1" kern="0" dirty="0">
                <a:latin typeface="微软雅黑" panose="020B0503020204020204" pitchFamily="34" charset="-122"/>
                <a:ea typeface="微软雅黑" panose="020B0503020204020204" pitchFamily="34" charset="-122"/>
              </a:rPr>
              <a:t>】</a:t>
            </a:r>
            <a:r>
              <a:rPr lang="zh-CN" altLang="en-US" b="1" kern="0" dirty="0">
                <a:latin typeface="微软雅黑" panose="020B0503020204020204" pitchFamily="34" charset="-122"/>
                <a:ea typeface="微软雅黑" panose="020B0503020204020204" pitchFamily="34" charset="-122"/>
              </a:rPr>
              <a:t>使用</a:t>
            </a:r>
            <a:r>
              <a:rPr lang="en-US" altLang="zh-CN" b="1" kern="0" dirty="0">
                <a:latin typeface="微软雅黑" panose="020B0503020204020204" pitchFamily="34" charset="-122"/>
                <a:ea typeface="微软雅黑" panose="020B0503020204020204" pitchFamily="34" charset="-122"/>
              </a:rPr>
              <a:t>IBM </a:t>
            </a:r>
            <a:r>
              <a:rPr lang="en-US" altLang="zh-CN" b="1" kern="0" dirty="0" err="1">
                <a:latin typeface="微软雅黑" panose="020B0503020204020204" pitchFamily="34" charset="-122"/>
                <a:ea typeface="微软雅黑" panose="020B0503020204020204" pitchFamily="34" charset="-122"/>
              </a:rPr>
              <a:t>OpenPower</a:t>
            </a:r>
            <a:r>
              <a:rPr lang="en-US" altLang="zh-CN" b="1" kern="0" dirty="0">
                <a:latin typeface="微软雅黑" panose="020B0503020204020204" pitchFamily="34" charset="-122"/>
                <a:ea typeface="微软雅黑" panose="020B0503020204020204" pitchFamily="34" charset="-122"/>
              </a:rPr>
              <a:t> </a:t>
            </a:r>
            <a:r>
              <a:rPr lang="zh-CN" altLang="en-US" b="1" kern="0" dirty="0">
                <a:latin typeface="微软雅黑" panose="020B0503020204020204" pitchFamily="34" charset="-122"/>
                <a:ea typeface="微软雅黑" panose="020B0503020204020204" pitchFamily="34" charset="-122"/>
              </a:rPr>
              <a:t>服务器能获得更佳性能和稳定性</a:t>
            </a:r>
          </a:p>
          <a:p>
            <a:pPr>
              <a:lnSpc>
                <a:spcPts val="2400"/>
              </a:lnSpc>
            </a:pPr>
            <a:r>
              <a:rPr lang="zh-CN" altLang="en-US" kern="0" dirty="0">
                <a:latin typeface="微软雅黑" panose="020B0503020204020204" pitchFamily="34" charset="-122"/>
                <a:ea typeface="微软雅黑" panose="020B0503020204020204" pitchFamily="34" charset="-122"/>
              </a:rPr>
              <a:t>下面是</a:t>
            </a:r>
            <a:r>
              <a:rPr lang="en-US" altLang="zh-CN" kern="0" dirty="0">
                <a:latin typeface="微软雅黑" panose="020B0503020204020204" pitchFamily="34" charset="-122"/>
                <a:ea typeface="微软雅黑" panose="020B0503020204020204" pitchFamily="34" charset="-122"/>
              </a:rPr>
              <a:t>《</a:t>
            </a:r>
            <a:r>
              <a:rPr lang="zh-CN" altLang="en-US" kern="0" dirty="0">
                <a:latin typeface="微软雅黑" panose="020B0503020204020204" pitchFamily="34" charset="-122"/>
                <a:ea typeface="微软雅黑" panose="020B0503020204020204" pitchFamily="34" charset="-122"/>
              </a:rPr>
              <a:t>关系搜</a:t>
            </a:r>
            <a:r>
              <a:rPr lang="en-US" altLang="zh-CN" kern="0" dirty="0">
                <a:latin typeface="微软雅黑" panose="020B0503020204020204" pitchFamily="34" charset="-122"/>
                <a:ea typeface="微软雅黑" panose="020B0503020204020204" pitchFamily="34" charset="-122"/>
              </a:rPr>
              <a:t>》</a:t>
            </a:r>
            <a:r>
              <a:rPr lang="zh-CN" altLang="en-US" kern="0" dirty="0">
                <a:latin typeface="微软雅黑" panose="020B0503020204020204" pitchFamily="34" charset="-122"/>
                <a:ea typeface="微软雅黑" panose="020B0503020204020204" pitchFamily="34" charset="-122"/>
              </a:rPr>
              <a:t>的部分案例演示网址：</a:t>
            </a:r>
          </a:p>
          <a:p>
            <a:pPr>
              <a:lnSpc>
                <a:spcPts val="2400"/>
              </a:lnSpc>
            </a:pPr>
            <a:r>
              <a:rPr lang="zh-CN" altLang="en-US" kern="0" dirty="0">
                <a:latin typeface="微软雅黑" panose="020B0503020204020204" pitchFamily="34" charset="-122"/>
                <a:ea typeface="微软雅黑" panose="020B0503020204020204" pitchFamily="34" charset="-122"/>
              </a:rPr>
              <a:t>关系搜：</a:t>
            </a:r>
            <a:r>
              <a:rPr lang="en-US" altLang="zh-CN" kern="0" dirty="0">
                <a:latin typeface="微软雅黑" panose="020B0503020204020204" pitchFamily="34" charset="-122"/>
                <a:ea typeface="微软雅黑" panose="020B0503020204020204" pitchFamily="34" charset="-122"/>
              </a:rPr>
              <a:t>http://we-yun.com:9474</a:t>
            </a:r>
          </a:p>
          <a:p>
            <a:pPr>
              <a:lnSpc>
                <a:spcPts val="2400"/>
              </a:lnSpc>
            </a:pPr>
            <a:r>
              <a:rPr lang="zh-CN" altLang="en-US" kern="0" dirty="0">
                <a:latin typeface="微软雅黑" panose="020B0503020204020204" pitchFamily="34" charset="-122"/>
                <a:ea typeface="微软雅黑" panose="020B0503020204020204" pitchFamily="34" charset="-122"/>
              </a:rPr>
              <a:t>影视搜：</a:t>
            </a:r>
            <a:r>
              <a:rPr lang="en-US" altLang="zh-CN" kern="0" dirty="0">
                <a:latin typeface="微软雅黑" panose="020B0503020204020204" pitchFamily="34" charset="-122"/>
                <a:ea typeface="微软雅黑" panose="020B0503020204020204" pitchFamily="34" charset="-122"/>
              </a:rPr>
              <a:t>http://movies.we-yun.com</a:t>
            </a:r>
          </a:p>
          <a:p>
            <a:pPr>
              <a:lnSpc>
                <a:spcPts val="2400"/>
              </a:lnSpc>
            </a:pPr>
            <a:r>
              <a:rPr lang="zh-CN" altLang="en-US" kern="0" dirty="0">
                <a:latin typeface="微软雅黑" panose="020B0503020204020204" pitchFamily="34" charset="-122"/>
                <a:ea typeface="微软雅黑" panose="020B0503020204020204" pitchFamily="34" charset="-122"/>
              </a:rPr>
              <a:t>股票搜：</a:t>
            </a:r>
            <a:r>
              <a:rPr lang="en-US" altLang="zh-CN" kern="0" dirty="0">
                <a:latin typeface="微软雅黑" panose="020B0503020204020204" pitchFamily="34" charset="-122"/>
                <a:ea typeface="微软雅黑" panose="020B0503020204020204" pitchFamily="34" charset="-122"/>
              </a:rPr>
              <a:t>http://we-yun.com:9674</a:t>
            </a:r>
          </a:p>
          <a:p>
            <a:pPr>
              <a:lnSpc>
                <a:spcPts val="2400"/>
              </a:lnSpc>
            </a:pPr>
            <a:r>
              <a:rPr lang="zh-CN" altLang="en-US" kern="0" dirty="0">
                <a:latin typeface="微软雅黑" panose="020B0503020204020204" pitchFamily="34" charset="-122"/>
                <a:ea typeface="微软雅黑" panose="020B0503020204020204" pitchFamily="34" charset="-122"/>
              </a:rPr>
              <a:t>校友搜：</a:t>
            </a:r>
            <a:r>
              <a:rPr lang="en-US" altLang="zh-CN" kern="0" dirty="0">
                <a:latin typeface="微软雅黑" panose="020B0503020204020204" pitchFamily="34" charset="-122"/>
                <a:ea typeface="微软雅黑" panose="020B0503020204020204" pitchFamily="34" charset="-122"/>
              </a:rPr>
              <a:t>http://we-yun.com:9574</a:t>
            </a:r>
          </a:p>
          <a:p>
            <a:pPr>
              <a:lnSpc>
                <a:spcPts val="2400"/>
              </a:lnSpc>
            </a:pPr>
            <a:r>
              <a:rPr lang="zh-CN" altLang="en-US" kern="0" dirty="0">
                <a:latin typeface="微软雅黑" panose="020B0503020204020204" pitchFamily="34" charset="-122"/>
                <a:ea typeface="微软雅黑" panose="020B0503020204020204" pitchFamily="34" charset="-122"/>
              </a:rPr>
              <a:t>三板搜：</a:t>
            </a:r>
            <a:r>
              <a:rPr lang="en-US" altLang="zh-CN" kern="0" dirty="0">
                <a:latin typeface="微软雅黑" panose="020B0503020204020204" pitchFamily="34" charset="-122"/>
                <a:ea typeface="微软雅黑" panose="020B0503020204020204" pitchFamily="34" charset="-122"/>
              </a:rPr>
              <a:t>http://we-yun.com:9774</a:t>
            </a:r>
          </a:p>
        </p:txBody>
      </p:sp>
      <p:sp>
        <p:nvSpPr>
          <p:cNvPr id="27" name="Freeform 73"/>
          <p:cNvSpPr>
            <a:spLocks noEditPoints="1"/>
          </p:cNvSpPr>
          <p:nvPr/>
        </p:nvSpPr>
        <p:spPr bwMode="black">
          <a:xfrm>
            <a:off x="1084606" y="2569854"/>
            <a:ext cx="449335" cy="433660"/>
          </a:xfrm>
          <a:custGeom>
            <a:avLst/>
            <a:gdLst>
              <a:gd name="T0" fmla="*/ 1799 w 2278"/>
              <a:gd name="T1" fmla="*/ 879 h 2201"/>
              <a:gd name="T2" fmla="*/ 1711 w 2278"/>
              <a:gd name="T3" fmla="*/ 335 h 2201"/>
              <a:gd name="T4" fmla="*/ 1363 w 2278"/>
              <a:gd name="T5" fmla="*/ 315 h 2201"/>
              <a:gd name="T6" fmla="*/ 1068 w 2278"/>
              <a:gd name="T7" fmla="*/ 0 h 2201"/>
              <a:gd name="T8" fmla="*/ 810 w 2278"/>
              <a:gd name="T9" fmla="*/ 412 h 2201"/>
              <a:gd name="T10" fmla="*/ 408 w 2278"/>
              <a:gd name="T11" fmla="*/ 325 h 2201"/>
              <a:gd name="T12" fmla="*/ 246 w 2278"/>
              <a:gd name="T13" fmla="*/ 841 h 2201"/>
              <a:gd name="T14" fmla="*/ 0 w 2278"/>
              <a:gd name="T15" fmla="*/ 1138 h 2201"/>
              <a:gd name="T16" fmla="*/ 338 w 2278"/>
              <a:gd name="T17" fmla="*/ 1396 h 2201"/>
              <a:gd name="T18" fmla="*/ 166 w 2278"/>
              <a:gd name="T19" fmla="*/ 1885 h 2201"/>
              <a:gd name="T20" fmla="*/ 769 w 2278"/>
              <a:gd name="T21" fmla="*/ 1966 h 2201"/>
              <a:gd name="T22" fmla="*/ 1053 w 2278"/>
              <a:gd name="T23" fmla="*/ 2200 h 2201"/>
              <a:gd name="T24" fmla="*/ 1081 w 2278"/>
              <a:gd name="T25" fmla="*/ 2201 h 2201"/>
              <a:gd name="T26" fmla="*/ 1184 w 2278"/>
              <a:gd name="T27" fmla="*/ 1949 h 2201"/>
              <a:gd name="T28" fmla="*/ 1666 w 2278"/>
              <a:gd name="T29" fmla="*/ 1872 h 2201"/>
              <a:gd name="T30" fmla="*/ 1874 w 2278"/>
              <a:gd name="T31" fmla="*/ 1743 h 2201"/>
              <a:gd name="T32" fmla="*/ 2060 w 2278"/>
              <a:gd name="T33" fmla="*/ 1273 h 2201"/>
              <a:gd name="T34" fmla="*/ 1940 w 2278"/>
              <a:gd name="T35" fmla="*/ 1369 h 2201"/>
              <a:gd name="T36" fmla="*/ 1385 w 2278"/>
              <a:gd name="T37" fmla="*/ 1279 h 2201"/>
              <a:gd name="T38" fmla="*/ 1837 w 2278"/>
              <a:gd name="T39" fmla="*/ 1733 h 2201"/>
              <a:gd name="T40" fmla="*/ 1302 w 2278"/>
              <a:gd name="T41" fmla="*/ 1393 h 2201"/>
              <a:gd name="T42" fmla="*/ 1433 w 2278"/>
              <a:gd name="T43" fmla="*/ 1759 h 2201"/>
              <a:gd name="T44" fmla="*/ 1193 w 2278"/>
              <a:gd name="T45" fmla="*/ 1461 h 2201"/>
              <a:gd name="T46" fmla="*/ 1156 w 2278"/>
              <a:gd name="T47" fmla="*/ 1924 h 2201"/>
              <a:gd name="T48" fmla="*/ 1053 w 2278"/>
              <a:gd name="T49" fmla="*/ 1484 h 2201"/>
              <a:gd name="T50" fmla="*/ 878 w 2278"/>
              <a:gd name="T51" fmla="*/ 1857 h 2201"/>
              <a:gd name="T52" fmla="*/ 804 w 2278"/>
              <a:gd name="T53" fmla="*/ 1753 h 2201"/>
              <a:gd name="T54" fmla="*/ 438 w 2278"/>
              <a:gd name="T55" fmla="*/ 1789 h 2201"/>
              <a:gd name="T56" fmla="*/ 369 w 2278"/>
              <a:gd name="T57" fmla="*/ 1741 h 2201"/>
              <a:gd name="T58" fmla="*/ 551 w 2278"/>
              <a:gd name="T59" fmla="*/ 1362 h 2201"/>
              <a:gd name="T60" fmla="*/ 447 w 2278"/>
              <a:gd name="T61" fmla="*/ 1287 h 2201"/>
              <a:gd name="T62" fmla="*/ 723 w 2278"/>
              <a:gd name="T63" fmla="*/ 1153 h 2201"/>
              <a:gd name="T64" fmla="*/ 253 w 2278"/>
              <a:gd name="T65" fmla="*/ 1023 h 2201"/>
              <a:gd name="T66" fmla="*/ 745 w 2278"/>
              <a:gd name="T67" fmla="*/ 1014 h 2201"/>
              <a:gd name="T68" fmla="*/ 386 w 2278"/>
              <a:gd name="T69" fmla="*/ 736 h 2201"/>
              <a:gd name="T70" fmla="*/ 813 w 2278"/>
              <a:gd name="T71" fmla="*/ 904 h 2201"/>
              <a:gd name="T72" fmla="*/ 701 w 2278"/>
              <a:gd name="T73" fmla="*/ 530 h 2201"/>
              <a:gd name="T74" fmla="*/ 944 w 2278"/>
              <a:gd name="T75" fmla="*/ 815 h 2201"/>
              <a:gd name="T76" fmla="*/ 996 w 2278"/>
              <a:gd name="T77" fmla="*/ 287 h 2201"/>
              <a:gd name="T78" fmla="*/ 1083 w 2278"/>
              <a:gd name="T79" fmla="*/ 792 h 2201"/>
              <a:gd name="T80" fmla="*/ 1253 w 2278"/>
              <a:gd name="T81" fmla="*/ 424 h 2201"/>
              <a:gd name="T82" fmla="*/ 1331 w 2278"/>
              <a:gd name="T83" fmla="*/ 529 h 2201"/>
              <a:gd name="T84" fmla="*/ 1558 w 2278"/>
              <a:gd name="T85" fmla="*/ 488 h 2201"/>
              <a:gd name="T86" fmla="*/ 1618 w 2278"/>
              <a:gd name="T87" fmla="*/ 610 h 2201"/>
              <a:gd name="T88" fmla="*/ 1586 w 2278"/>
              <a:gd name="T89" fmla="*/ 914 h 2201"/>
              <a:gd name="T90" fmla="*/ 1690 w 2278"/>
              <a:gd name="T91" fmla="*/ 989 h 2201"/>
              <a:gd name="T92" fmla="*/ 1414 w 2278"/>
              <a:gd name="T93" fmla="*/ 1123 h 2201"/>
              <a:gd name="T94" fmla="*/ 2028 w 2278"/>
              <a:gd name="T95" fmla="*/ 1253 h 2201"/>
              <a:gd name="T96" fmla="*/ 1292 w 2278"/>
              <a:gd name="T97" fmla="*/ 936 h 2201"/>
              <a:gd name="T98" fmla="*/ 1083 w 2278"/>
              <a:gd name="T99" fmla="*/ 837 h 2201"/>
              <a:gd name="T100" fmla="*/ 945 w 2278"/>
              <a:gd name="T101" fmla="*/ 863 h 2201"/>
              <a:gd name="T102" fmla="*/ 787 w 2278"/>
              <a:gd name="T103" fmla="*/ 1031 h 2201"/>
              <a:gd name="T104" fmla="*/ 787 w 2278"/>
              <a:gd name="T105" fmla="*/ 1245 h 2201"/>
              <a:gd name="T106" fmla="*/ 945 w 2278"/>
              <a:gd name="T107" fmla="*/ 1412 h 2201"/>
              <a:gd name="T108" fmla="*/ 1083 w 2278"/>
              <a:gd name="T109" fmla="*/ 1439 h 2201"/>
              <a:gd name="T110" fmla="*/ 1292 w 2278"/>
              <a:gd name="T111" fmla="*/ 1340 h 2201"/>
              <a:gd name="T112" fmla="*/ 1370 w 2278"/>
              <a:gd name="T113" fmla="*/ 1138 h 2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78" h="2201">
                <a:moveTo>
                  <a:pt x="2125" y="983"/>
                </a:moveTo>
                <a:cubicBezTo>
                  <a:pt x="2074" y="983"/>
                  <a:pt x="2030" y="1007"/>
                  <a:pt x="2002" y="1045"/>
                </a:cubicBezTo>
                <a:cubicBezTo>
                  <a:pt x="1787" y="929"/>
                  <a:pt x="1787" y="929"/>
                  <a:pt x="1787" y="929"/>
                </a:cubicBezTo>
                <a:cubicBezTo>
                  <a:pt x="1795" y="914"/>
                  <a:pt x="1799" y="897"/>
                  <a:pt x="1799" y="879"/>
                </a:cubicBezTo>
                <a:cubicBezTo>
                  <a:pt x="1799" y="828"/>
                  <a:pt x="1764" y="785"/>
                  <a:pt x="1715" y="773"/>
                </a:cubicBezTo>
                <a:cubicBezTo>
                  <a:pt x="1729" y="640"/>
                  <a:pt x="1729" y="640"/>
                  <a:pt x="1729" y="640"/>
                </a:cubicBezTo>
                <a:cubicBezTo>
                  <a:pt x="1805" y="630"/>
                  <a:pt x="1863" y="566"/>
                  <a:pt x="1863" y="488"/>
                </a:cubicBezTo>
                <a:cubicBezTo>
                  <a:pt x="1863" y="404"/>
                  <a:pt x="1795" y="335"/>
                  <a:pt x="1711" y="335"/>
                </a:cubicBezTo>
                <a:cubicBezTo>
                  <a:pt x="1645" y="335"/>
                  <a:pt x="1589" y="377"/>
                  <a:pt x="1567" y="435"/>
                </a:cubicBezTo>
                <a:cubicBezTo>
                  <a:pt x="1472" y="427"/>
                  <a:pt x="1472" y="427"/>
                  <a:pt x="1472" y="427"/>
                </a:cubicBezTo>
                <a:cubicBezTo>
                  <a:pt x="1472" y="426"/>
                  <a:pt x="1472" y="425"/>
                  <a:pt x="1472" y="424"/>
                </a:cubicBezTo>
                <a:cubicBezTo>
                  <a:pt x="1472" y="364"/>
                  <a:pt x="1423" y="315"/>
                  <a:pt x="1363" y="315"/>
                </a:cubicBezTo>
                <a:cubicBezTo>
                  <a:pt x="1334" y="315"/>
                  <a:pt x="1309" y="326"/>
                  <a:pt x="1289" y="343"/>
                </a:cubicBezTo>
                <a:cubicBezTo>
                  <a:pt x="1187" y="250"/>
                  <a:pt x="1187" y="250"/>
                  <a:pt x="1187" y="250"/>
                </a:cubicBezTo>
                <a:cubicBezTo>
                  <a:pt x="1208" y="223"/>
                  <a:pt x="1221" y="190"/>
                  <a:pt x="1221" y="153"/>
                </a:cubicBezTo>
                <a:cubicBezTo>
                  <a:pt x="1221" y="69"/>
                  <a:pt x="1153" y="0"/>
                  <a:pt x="1068" y="0"/>
                </a:cubicBezTo>
                <a:cubicBezTo>
                  <a:pt x="984" y="0"/>
                  <a:pt x="916" y="69"/>
                  <a:pt x="916" y="153"/>
                </a:cubicBezTo>
                <a:cubicBezTo>
                  <a:pt x="916" y="197"/>
                  <a:pt x="935" y="237"/>
                  <a:pt x="965" y="265"/>
                </a:cubicBezTo>
                <a:cubicBezTo>
                  <a:pt x="856" y="422"/>
                  <a:pt x="856" y="422"/>
                  <a:pt x="856" y="422"/>
                </a:cubicBezTo>
                <a:cubicBezTo>
                  <a:pt x="842" y="416"/>
                  <a:pt x="827" y="412"/>
                  <a:pt x="810" y="412"/>
                </a:cubicBezTo>
                <a:cubicBezTo>
                  <a:pt x="760" y="412"/>
                  <a:pt x="717" y="446"/>
                  <a:pt x="705" y="493"/>
                </a:cubicBezTo>
                <a:cubicBezTo>
                  <a:pt x="561" y="480"/>
                  <a:pt x="561" y="480"/>
                  <a:pt x="561" y="480"/>
                </a:cubicBezTo>
                <a:cubicBezTo>
                  <a:pt x="561" y="480"/>
                  <a:pt x="561" y="479"/>
                  <a:pt x="561" y="478"/>
                </a:cubicBezTo>
                <a:cubicBezTo>
                  <a:pt x="561" y="394"/>
                  <a:pt x="493" y="325"/>
                  <a:pt x="408" y="325"/>
                </a:cubicBezTo>
                <a:cubicBezTo>
                  <a:pt x="324" y="325"/>
                  <a:pt x="256" y="394"/>
                  <a:pt x="256" y="478"/>
                </a:cubicBezTo>
                <a:cubicBezTo>
                  <a:pt x="256" y="546"/>
                  <a:pt x="300" y="603"/>
                  <a:pt x="362" y="623"/>
                </a:cubicBezTo>
                <a:cubicBezTo>
                  <a:pt x="348" y="732"/>
                  <a:pt x="348" y="732"/>
                  <a:pt x="348" y="732"/>
                </a:cubicBezTo>
                <a:cubicBezTo>
                  <a:pt x="291" y="736"/>
                  <a:pt x="246" y="783"/>
                  <a:pt x="246" y="841"/>
                </a:cubicBezTo>
                <a:cubicBezTo>
                  <a:pt x="246" y="873"/>
                  <a:pt x="259" y="901"/>
                  <a:pt x="281" y="921"/>
                </a:cubicBezTo>
                <a:cubicBezTo>
                  <a:pt x="221" y="1002"/>
                  <a:pt x="221" y="1002"/>
                  <a:pt x="221" y="1002"/>
                </a:cubicBezTo>
                <a:cubicBezTo>
                  <a:pt x="201" y="991"/>
                  <a:pt x="177" y="985"/>
                  <a:pt x="153" y="985"/>
                </a:cubicBezTo>
                <a:cubicBezTo>
                  <a:pt x="68" y="985"/>
                  <a:pt x="0" y="1054"/>
                  <a:pt x="0" y="1138"/>
                </a:cubicBezTo>
                <a:cubicBezTo>
                  <a:pt x="0" y="1222"/>
                  <a:pt x="68" y="1291"/>
                  <a:pt x="153" y="1291"/>
                </a:cubicBezTo>
                <a:cubicBezTo>
                  <a:pt x="190" y="1291"/>
                  <a:pt x="225" y="1277"/>
                  <a:pt x="251" y="1254"/>
                </a:cubicBezTo>
                <a:cubicBezTo>
                  <a:pt x="354" y="1339"/>
                  <a:pt x="354" y="1339"/>
                  <a:pt x="354" y="1339"/>
                </a:cubicBezTo>
                <a:cubicBezTo>
                  <a:pt x="344" y="1356"/>
                  <a:pt x="338" y="1375"/>
                  <a:pt x="338" y="1396"/>
                </a:cubicBezTo>
                <a:cubicBezTo>
                  <a:pt x="338" y="1436"/>
                  <a:pt x="359" y="1471"/>
                  <a:pt x="392" y="1490"/>
                </a:cubicBezTo>
                <a:cubicBezTo>
                  <a:pt x="332" y="1733"/>
                  <a:pt x="332" y="1733"/>
                  <a:pt x="332" y="1733"/>
                </a:cubicBezTo>
                <a:cubicBezTo>
                  <a:pt x="328" y="1732"/>
                  <a:pt x="323" y="1732"/>
                  <a:pt x="319" y="1732"/>
                </a:cubicBezTo>
                <a:cubicBezTo>
                  <a:pt x="235" y="1732"/>
                  <a:pt x="166" y="1800"/>
                  <a:pt x="166" y="1885"/>
                </a:cubicBezTo>
                <a:cubicBezTo>
                  <a:pt x="166" y="1969"/>
                  <a:pt x="235" y="2038"/>
                  <a:pt x="319" y="2038"/>
                </a:cubicBezTo>
                <a:cubicBezTo>
                  <a:pt x="399" y="2038"/>
                  <a:pt x="464" y="1977"/>
                  <a:pt x="471" y="1899"/>
                </a:cubicBezTo>
                <a:cubicBezTo>
                  <a:pt x="664" y="1884"/>
                  <a:pt x="664" y="1884"/>
                  <a:pt x="664" y="1884"/>
                </a:cubicBezTo>
                <a:cubicBezTo>
                  <a:pt x="676" y="1931"/>
                  <a:pt x="718" y="1966"/>
                  <a:pt x="769" y="1966"/>
                </a:cubicBezTo>
                <a:cubicBezTo>
                  <a:pt x="802" y="1966"/>
                  <a:pt x="832" y="1951"/>
                  <a:pt x="852" y="1928"/>
                </a:cubicBezTo>
                <a:cubicBezTo>
                  <a:pt x="931" y="1982"/>
                  <a:pt x="931" y="1982"/>
                  <a:pt x="931" y="1982"/>
                </a:cubicBezTo>
                <a:cubicBezTo>
                  <a:pt x="921" y="2002"/>
                  <a:pt x="916" y="2024"/>
                  <a:pt x="916" y="2049"/>
                </a:cubicBezTo>
                <a:cubicBezTo>
                  <a:pt x="916" y="2128"/>
                  <a:pt x="976" y="2193"/>
                  <a:pt x="1053" y="2200"/>
                </a:cubicBezTo>
                <a:cubicBezTo>
                  <a:pt x="1053" y="2201"/>
                  <a:pt x="1053" y="2201"/>
                  <a:pt x="1053" y="2201"/>
                </a:cubicBezTo>
                <a:cubicBezTo>
                  <a:pt x="1056" y="2201"/>
                  <a:pt x="1056" y="2201"/>
                  <a:pt x="1056" y="2201"/>
                </a:cubicBezTo>
                <a:cubicBezTo>
                  <a:pt x="1060" y="2201"/>
                  <a:pt x="1064" y="2201"/>
                  <a:pt x="1068" y="2201"/>
                </a:cubicBezTo>
                <a:cubicBezTo>
                  <a:pt x="1073" y="2201"/>
                  <a:pt x="1077" y="2201"/>
                  <a:pt x="1081" y="2201"/>
                </a:cubicBezTo>
                <a:cubicBezTo>
                  <a:pt x="1083" y="2201"/>
                  <a:pt x="1083" y="2201"/>
                  <a:pt x="1083" y="2201"/>
                </a:cubicBezTo>
                <a:cubicBezTo>
                  <a:pt x="1083" y="2201"/>
                  <a:pt x="1083" y="2201"/>
                  <a:pt x="1083" y="2201"/>
                </a:cubicBezTo>
                <a:cubicBezTo>
                  <a:pt x="1161" y="2193"/>
                  <a:pt x="1221" y="2128"/>
                  <a:pt x="1221" y="2049"/>
                </a:cubicBezTo>
                <a:cubicBezTo>
                  <a:pt x="1221" y="2011"/>
                  <a:pt x="1207" y="1976"/>
                  <a:pt x="1184" y="1949"/>
                </a:cubicBezTo>
                <a:cubicBezTo>
                  <a:pt x="1268" y="1853"/>
                  <a:pt x="1268" y="1853"/>
                  <a:pt x="1268" y="1853"/>
                </a:cubicBezTo>
                <a:cubicBezTo>
                  <a:pt x="1285" y="1863"/>
                  <a:pt x="1304" y="1869"/>
                  <a:pt x="1324" y="1869"/>
                </a:cubicBezTo>
                <a:cubicBezTo>
                  <a:pt x="1364" y="1869"/>
                  <a:pt x="1399" y="1847"/>
                  <a:pt x="1418" y="1815"/>
                </a:cubicBezTo>
                <a:cubicBezTo>
                  <a:pt x="1666" y="1872"/>
                  <a:pt x="1666" y="1872"/>
                  <a:pt x="1666" y="1872"/>
                </a:cubicBezTo>
                <a:cubicBezTo>
                  <a:pt x="1665" y="1876"/>
                  <a:pt x="1665" y="1880"/>
                  <a:pt x="1665" y="1885"/>
                </a:cubicBezTo>
                <a:cubicBezTo>
                  <a:pt x="1665" y="1969"/>
                  <a:pt x="1734" y="2038"/>
                  <a:pt x="1818" y="2038"/>
                </a:cubicBezTo>
                <a:cubicBezTo>
                  <a:pt x="1902" y="2038"/>
                  <a:pt x="1971" y="1969"/>
                  <a:pt x="1971" y="1885"/>
                </a:cubicBezTo>
                <a:cubicBezTo>
                  <a:pt x="1971" y="1820"/>
                  <a:pt x="1931" y="1765"/>
                  <a:pt x="1874" y="1743"/>
                </a:cubicBezTo>
                <a:cubicBezTo>
                  <a:pt x="1893" y="1572"/>
                  <a:pt x="1893" y="1572"/>
                  <a:pt x="1893" y="1572"/>
                </a:cubicBezTo>
                <a:cubicBezTo>
                  <a:pt x="1949" y="1567"/>
                  <a:pt x="1994" y="1520"/>
                  <a:pt x="1994" y="1463"/>
                </a:cubicBezTo>
                <a:cubicBezTo>
                  <a:pt x="1994" y="1436"/>
                  <a:pt x="1984" y="1412"/>
                  <a:pt x="1969" y="1393"/>
                </a:cubicBezTo>
                <a:cubicBezTo>
                  <a:pt x="2060" y="1273"/>
                  <a:pt x="2060" y="1273"/>
                  <a:pt x="2060" y="1273"/>
                </a:cubicBezTo>
                <a:cubicBezTo>
                  <a:pt x="2080" y="1283"/>
                  <a:pt x="2102" y="1288"/>
                  <a:pt x="2125" y="1288"/>
                </a:cubicBezTo>
                <a:cubicBezTo>
                  <a:pt x="2209" y="1288"/>
                  <a:pt x="2278" y="1220"/>
                  <a:pt x="2278" y="1135"/>
                </a:cubicBezTo>
                <a:cubicBezTo>
                  <a:pt x="2278" y="1051"/>
                  <a:pt x="2209" y="983"/>
                  <a:pt x="2125" y="983"/>
                </a:cubicBezTo>
                <a:close/>
                <a:moveTo>
                  <a:pt x="1940" y="1369"/>
                </a:moveTo>
                <a:cubicBezTo>
                  <a:pt x="1924" y="1359"/>
                  <a:pt x="1905" y="1353"/>
                  <a:pt x="1884" y="1353"/>
                </a:cubicBezTo>
                <a:cubicBezTo>
                  <a:pt x="1838" y="1353"/>
                  <a:pt x="1798" y="1383"/>
                  <a:pt x="1782" y="1424"/>
                </a:cubicBezTo>
                <a:cubicBezTo>
                  <a:pt x="1392" y="1262"/>
                  <a:pt x="1392" y="1262"/>
                  <a:pt x="1392" y="1262"/>
                </a:cubicBezTo>
                <a:cubicBezTo>
                  <a:pt x="1390" y="1268"/>
                  <a:pt x="1387" y="1273"/>
                  <a:pt x="1385" y="1279"/>
                </a:cubicBezTo>
                <a:cubicBezTo>
                  <a:pt x="1777" y="1441"/>
                  <a:pt x="1777" y="1441"/>
                  <a:pt x="1777" y="1441"/>
                </a:cubicBezTo>
                <a:cubicBezTo>
                  <a:pt x="1776" y="1448"/>
                  <a:pt x="1775" y="1455"/>
                  <a:pt x="1775" y="1463"/>
                </a:cubicBezTo>
                <a:cubicBezTo>
                  <a:pt x="1775" y="1513"/>
                  <a:pt x="1809" y="1555"/>
                  <a:pt x="1855" y="1568"/>
                </a:cubicBezTo>
                <a:cubicBezTo>
                  <a:pt x="1837" y="1733"/>
                  <a:pt x="1837" y="1733"/>
                  <a:pt x="1837" y="1733"/>
                </a:cubicBezTo>
                <a:cubicBezTo>
                  <a:pt x="1831" y="1733"/>
                  <a:pt x="1825" y="1732"/>
                  <a:pt x="1818" y="1732"/>
                </a:cubicBezTo>
                <a:cubicBezTo>
                  <a:pt x="1781" y="1732"/>
                  <a:pt x="1746" y="1746"/>
                  <a:pt x="1720" y="1768"/>
                </a:cubicBezTo>
                <a:cubicBezTo>
                  <a:pt x="1324" y="1372"/>
                  <a:pt x="1324" y="1372"/>
                  <a:pt x="1324" y="1372"/>
                </a:cubicBezTo>
                <a:cubicBezTo>
                  <a:pt x="1317" y="1379"/>
                  <a:pt x="1310" y="1386"/>
                  <a:pt x="1302" y="1393"/>
                </a:cubicBezTo>
                <a:cubicBezTo>
                  <a:pt x="1699" y="1789"/>
                  <a:pt x="1699" y="1789"/>
                  <a:pt x="1699" y="1789"/>
                </a:cubicBezTo>
                <a:cubicBezTo>
                  <a:pt x="1688" y="1803"/>
                  <a:pt x="1679" y="1818"/>
                  <a:pt x="1674" y="1835"/>
                </a:cubicBezTo>
                <a:cubicBezTo>
                  <a:pt x="1432" y="1779"/>
                  <a:pt x="1432" y="1779"/>
                  <a:pt x="1432" y="1779"/>
                </a:cubicBezTo>
                <a:cubicBezTo>
                  <a:pt x="1433" y="1773"/>
                  <a:pt x="1433" y="1766"/>
                  <a:pt x="1433" y="1759"/>
                </a:cubicBezTo>
                <a:cubicBezTo>
                  <a:pt x="1433" y="1699"/>
                  <a:pt x="1385" y="1650"/>
                  <a:pt x="1324" y="1650"/>
                </a:cubicBezTo>
                <a:cubicBezTo>
                  <a:pt x="1313" y="1650"/>
                  <a:pt x="1302" y="1652"/>
                  <a:pt x="1292" y="1655"/>
                </a:cubicBezTo>
                <a:cubicBezTo>
                  <a:pt x="1209" y="1454"/>
                  <a:pt x="1209" y="1454"/>
                  <a:pt x="1209" y="1454"/>
                </a:cubicBezTo>
                <a:cubicBezTo>
                  <a:pt x="1204" y="1457"/>
                  <a:pt x="1198" y="1459"/>
                  <a:pt x="1193" y="1461"/>
                </a:cubicBezTo>
                <a:cubicBezTo>
                  <a:pt x="1276" y="1662"/>
                  <a:pt x="1276" y="1662"/>
                  <a:pt x="1276" y="1662"/>
                </a:cubicBezTo>
                <a:cubicBezTo>
                  <a:pt x="1240" y="1680"/>
                  <a:pt x="1215" y="1717"/>
                  <a:pt x="1215" y="1759"/>
                </a:cubicBezTo>
                <a:cubicBezTo>
                  <a:pt x="1215" y="1786"/>
                  <a:pt x="1224" y="1810"/>
                  <a:pt x="1240" y="1828"/>
                </a:cubicBezTo>
                <a:cubicBezTo>
                  <a:pt x="1156" y="1924"/>
                  <a:pt x="1156" y="1924"/>
                  <a:pt x="1156" y="1924"/>
                </a:cubicBezTo>
                <a:cubicBezTo>
                  <a:pt x="1135" y="1909"/>
                  <a:pt x="1110" y="1899"/>
                  <a:pt x="1083" y="1897"/>
                </a:cubicBezTo>
                <a:cubicBezTo>
                  <a:pt x="1083" y="1484"/>
                  <a:pt x="1083" y="1484"/>
                  <a:pt x="1083" y="1484"/>
                </a:cubicBezTo>
                <a:cubicBezTo>
                  <a:pt x="1078" y="1484"/>
                  <a:pt x="1073" y="1484"/>
                  <a:pt x="1068" y="1484"/>
                </a:cubicBezTo>
                <a:cubicBezTo>
                  <a:pt x="1063" y="1484"/>
                  <a:pt x="1058" y="1484"/>
                  <a:pt x="1053" y="1484"/>
                </a:cubicBezTo>
                <a:cubicBezTo>
                  <a:pt x="1053" y="1897"/>
                  <a:pt x="1053" y="1897"/>
                  <a:pt x="1053" y="1897"/>
                </a:cubicBezTo>
                <a:cubicBezTo>
                  <a:pt x="1013" y="1901"/>
                  <a:pt x="977" y="1920"/>
                  <a:pt x="952" y="1950"/>
                </a:cubicBezTo>
                <a:cubicBezTo>
                  <a:pt x="871" y="1895"/>
                  <a:pt x="871" y="1895"/>
                  <a:pt x="871" y="1895"/>
                </a:cubicBezTo>
                <a:cubicBezTo>
                  <a:pt x="876" y="1883"/>
                  <a:pt x="878" y="1870"/>
                  <a:pt x="878" y="1857"/>
                </a:cubicBezTo>
                <a:cubicBezTo>
                  <a:pt x="878" y="1815"/>
                  <a:pt x="855" y="1779"/>
                  <a:pt x="820" y="1760"/>
                </a:cubicBezTo>
                <a:cubicBezTo>
                  <a:pt x="944" y="1461"/>
                  <a:pt x="944" y="1461"/>
                  <a:pt x="944" y="1461"/>
                </a:cubicBezTo>
                <a:cubicBezTo>
                  <a:pt x="939" y="1459"/>
                  <a:pt x="933" y="1457"/>
                  <a:pt x="928" y="1454"/>
                </a:cubicBezTo>
                <a:cubicBezTo>
                  <a:pt x="804" y="1753"/>
                  <a:pt x="804" y="1753"/>
                  <a:pt x="804" y="1753"/>
                </a:cubicBezTo>
                <a:cubicBezTo>
                  <a:pt x="793" y="1749"/>
                  <a:pt x="781" y="1747"/>
                  <a:pt x="769" y="1747"/>
                </a:cubicBezTo>
                <a:cubicBezTo>
                  <a:pt x="712" y="1747"/>
                  <a:pt x="666" y="1791"/>
                  <a:pt x="660" y="1846"/>
                </a:cubicBezTo>
                <a:cubicBezTo>
                  <a:pt x="470" y="1861"/>
                  <a:pt x="470" y="1861"/>
                  <a:pt x="470" y="1861"/>
                </a:cubicBezTo>
                <a:cubicBezTo>
                  <a:pt x="466" y="1834"/>
                  <a:pt x="454" y="1810"/>
                  <a:pt x="438" y="1789"/>
                </a:cubicBezTo>
                <a:cubicBezTo>
                  <a:pt x="835" y="1393"/>
                  <a:pt x="835" y="1393"/>
                  <a:pt x="835" y="1393"/>
                </a:cubicBezTo>
                <a:cubicBezTo>
                  <a:pt x="827" y="1386"/>
                  <a:pt x="820" y="1379"/>
                  <a:pt x="813" y="1372"/>
                </a:cubicBezTo>
                <a:cubicBezTo>
                  <a:pt x="417" y="1768"/>
                  <a:pt x="417" y="1768"/>
                  <a:pt x="417" y="1768"/>
                </a:cubicBezTo>
                <a:cubicBezTo>
                  <a:pt x="403" y="1756"/>
                  <a:pt x="387" y="1747"/>
                  <a:pt x="369" y="1741"/>
                </a:cubicBezTo>
                <a:cubicBezTo>
                  <a:pt x="428" y="1504"/>
                  <a:pt x="428" y="1504"/>
                  <a:pt x="428" y="1504"/>
                </a:cubicBezTo>
                <a:cubicBezTo>
                  <a:pt x="434" y="1505"/>
                  <a:pt x="440" y="1505"/>
                  <a:pt x="447" y="1505"/>
                </a:cubicBezTo>
                <a:cubicBezTo>
                  <a:pt x="507" y="1505"/>
                  <a:pt x="556" y="1457"/>
                  <a:pt x="556" y="1396"/>
                </a:cubicBezTo>
                <a:cubicBezTo>
                  <a:pt x="556" y="1384"/>
                  <a:pt x="554" y="1373"/>
                  <a:pt x="551" y="1362"/>
                </a:cubicBezTo>
                <a:cubicBezTo>
                  <a:pt x="752" y="1279"/>
                  <a:pt x="752" y="1279"/>
                  <a:pt x="752" y="1279"/>
                </a:cubicBezTo>
                <a:cubicBezTo>
                  <a:pt x="750" y="1273"/>
                  <a:pt x="747" y="1268"/>
                  <a:pt x="745" y="1262"/>
                </a:cubicBezTo>
                <a:cubicBezTo>
                  <a:pt x="544" y="1345"/>
                  <a:pt x="544" y="1345"/>
                  <a:pt x="544" y="1345"/>
                </a:cubicBezTo>
                <a:cubicBezTo>
                  <a:pt x="525" y="1311"/>
                  <a:pt x="489" y="1287"/>
                  <a:pt x="447" y="1287"/>
                </a:cubicBezTo>
                <a:cubicBezTo>
                  <a:pt x="421" y="1287"/>
                  <a:pt x="397" y="1296"/>
                  <a:pt x="379" y="1311"/>
                </a:cubicBezTo>
                <a:cubicBezTo>
                  <a:pt x="277" y="1226"/>
                  <a:pt x="277" y="1226"/>
                  <a:pt x="277" y="1226"/>
                </a:cubicBezTo>
                <a:cubicBezTo>
                  <a:pt x="292" y="1205"/>
                  <a:pt x="302" y="1180"/>
                  <a:pt x="305" y="1153"/>
                </a:cubicBezTo>
                <a:cubicBezTo>
                  <a:pt x="723" y="1153"/>
                  <a:pt x="723" y="1153"/>
                  <a:pt x="723" y="1153"/>
                </a:cubicBezTo>
                <a:cubicBezTo>
                  <a:pt x="722" y="1148"/>
                  <a:pt x="722" y="1143"/>
                  <a:pt x="722" y="1138"/>
                </a:cubicBezTo>
                <a:cubicBezTo>
                  <a:pt x="722" y="1133"/>
                  <a:pt x="722" y="1128"/>
                  <a:pt x="723" y="1123"/>
                </a:cubicBezTo>
                <a:cubicBezTo>
                  <a:pt x="305" y="1123"/>
                  <a:pt x="305" y="1123"/>
                  <a:pt x="305" y="1123"/>
                </a:cubicBezTo>
                <a:cubicBezTo>
                  <a:pt x="301" y="1083"/>
                  <a:pt x="281" y="1048"/>
                  <a:pt x="253" y="1023"/>
                </a:cubicBezTo>
                <a:cubicBezTo>
                  <a:pt x="312" y="942"/>
                  <a:pt x="312" y="942"/>
                  <a:pt x="312" y="942"/>
                </a:cubicBezTo>
                <a:cubicBezTo>
                  <a:pt x="325" y="947"/>
                  <a:pt x="340" y="950"/>
                  <a:pt x="355" y="950"/>
                </a:cubicBezTo>
                <a:cubicBezTo>
                  <a:pt x="397" y="950"/>
                  <a:pt x="433" y="927"/>
                  <a:pt x="451" y="892"/>
                </a:cubicBezTo>
                <a:cubicBezTo>
                  <a:pt x="745" y="1014"/>
                  <a:pt x="745" y="1014"/>
                  <a:pt x="745" y="1014"/>
                </a:cubicBezTo>
                <a:cubicBezTo>
                  <a:pt x="747" y="1008"/>
                  <a:pt x="750" y="1003"/>
                  <a:pt x="752" y="997"/>
                </a:cubicBezTo>
                <a:cubicBezTo>
                  <a:pt x="458" y="875"/>
                  <a:pt x="458" y="875"/>
                  <a:pt x="458" y="875"/>
                </a:cubicBezTo>
                <a:cubicBezTo>
                  <a:pt x="462" y="865"/>
                  <a:pt x="464" y="853"/>
                  <a:pt x="464" y="841"/>
                </a:cubicBezTo>
                <a:cubicBezTo>
                  <a:pt x="464" y="792"/>
                  <a:pt x="431" y="750"/>
                  <a:pt x="386" y="736"/>
                </a:cubicBezTo>
                <a:cubicBezTo>
                  <a:pt x="399" y="630"/>
                  <a:pt x="399" y="630"/>
                  <a:pt x="399" y="630"/>
                </a:cubicBezTo>
                <a:cubicBezTo>
                  <a:pt x="402" y="630"/>
                  <a:pt x="405" y="631"/>
                  <a:pt x="408" y="631"/>
                </a:cubicBezTo>
                <a:cubicBezTo>
                  <a:pt x="445" y="631"/>
                  <a:pt x="479" y="618"/>
                  <a:pt x="505" y="596"/>
                </a:cubicBezTo>
                <a:cubicBezTo>
                  <a:pt x="813" y="904"/>
                  <a:pt x="813" y="904"/>
                  <a:pt x="813" y="904"/>
                </a:cubicBezTo>
                <a:cubicBezTo>
                  <a:pt x="820" y="897"/>
                  <a:pt x="827" y="889"/>
                  <a:pt x="835" y="883"/>
                </a:cubicBezTo>
                <a:cubicBezTo>
                  <a:pt x="527" y="575"/>
                  <a:pt x="527" y="575"/>
                  <a:pt x="527" y="575"/>
                </a:cubicBezTo>
                <a:cubicBezTo>
                  <a:pt x="540" y="558"/>
                  <a:pt x="550" y="539"/>
                  <a:pt x="556" y="518"/>
                </a:cubicBezTo>
                <a:cubicBezTo>
                  <a:pt x="701" y="530"/>
                  <a:pt x="701" y="530"/>
                  <a:pt x="701" y="530"/>
                </a:cubicBezTo>
                <a:cubicBezTo>
                  <a:pt x="706" y="587"/>
                  <a:pt x="753" y="631"/>
                  <a:pt x="810" y="631"/>
                </a:cubicBezTo>
                <a:cubicBezTo>
                  <a:pt x="823" y="631"/>
                  <a:pt x="835" y="628"/>
                  <a:pt x="846" y="624"/>
                </a:cubicBezTo>
                <a:cubicBezTo>
                  <a:pt x="928" y="822"/>
                  <a:pt x="928" y="822"/>
                  <a:pt x="928" y="822"/>
                </a:cubicBezTo>
                <a:cubicBezTo>
                  <a:pt x="933" y="819"/>
                  <a:pt x="939" y="817"/>
                  <a:pt x="944" y="815"/>
                </a:cubicBezTo>
                <a:cubicBezTo>
                  <a:pt x="863" y="617"/>
                  <a:pt x="863" y="617"/>
                  <a:pt x="863" y="617"/>
                </a:cubicBezTo>
                <a:cubicBezTo>
                  <a:pt x="896" y="599"/>
                  <a:pt x="919" y="563"/>
                  <a:pt x="919" y="521"/>
                </a:cubicBezTo>
                <a:cubicBezTo>
                  <a:pt x="919" y="491"/>
                  <a:pt x="907" y="464"/>
                  <a:pt x="887" y="444"/>
                </a:cubicBezTo>
                <a:cubicBezTo>
                  <a:pt x="996" y="287"/>
                  <a:pt x="996" y="287"/>
                  <a:pt x="996" y="287"/>
                </a:cubicBezTo>
                <a:cubicBezTo>
                  <a:pt x="1013" y="297"/>
                  <a:pt x="1033" y="303"/>
                  <a:pt x="1053" y="305"/>
                </a:cubicBezTo>
                <a:cubicBezTo>
                  <a:pt x="1053" y="792"/>
                  <a:pt x="1053" y="792"/>
                  <a:pt x="1053" y="792"/>
                </a:cubicBezTo>
                <a:cubicBezTo>
                  <a:pt x="1058" y="792"/>
                  <a:pt x="1063" y="792"/>
                  <a:pt x="1068" y="792"/>
                </a:cubicBezTo>
                <a:cubicBezTo>
                  <a:pt x="1073" y="792"/>
                  <a:pt x="1078" y="792"/>
                  <a:pt x="1083" y="792"/>
                </a:cubicBezTo>
                <a:cubicBezTo>
                  <a:pt x="1083" y="305"/>
                  <a:pt x="1083" y="305"/>
                  <a:pt x="1083" y="305"/>
                </a:cubicBezTo>
                <a:cubicBezTo>
                  <a:pt x="1112" y="302"/>
                  <a:pt x="1138" y="292"/>
                  <a:pt x="1159" y="276"/>
                </a:cubicBezTo>
                <a:cubicBezTo>
                  <a:pt x="1266" y="373"/>
                  <a:pt x="1266" y="373"/>
                  <a:pt x="1266" y="373"/>
                </a:cubicBezTo>
                <a:cubicBezTo>
                  <a:pt x="1258" y="388"/>
                  <a:pt x="1253" y="406"/>
                  <a:pt x="1253" y="424"/>
                </a:cubicBezTo>
                <a:cubicBezTo>
                  <a:pt x="1253" y="467"/>
                  <a:pt x="1278" y="504"/>
                  <a:pt x="1314" y="522"/>
                </a:cubicBezTo>
                <a:cubicBezTo>
                  <a:pt x="1193" y="815"/>
                  <a:pt x="1193" y="815"/>
                  <a:pt x="1193" y="815"/>
                </a:cubicBezTo>
                <a:cubicBezTo>
                  <a:pt x="1198" y="817"/>
                  <a:pt x="1204" y="819"/>
                  <a:pt x="1209" y="822"/>
                </a:cubicBezTo>
                <a:cubicBezTo>
                  <a:pt x="1331" y="529"/>
                  <a:pt x="1331" y="529"/>
                  <a:pt x="1331" y="529"/>
                </a:cubicBezTo>
                <a:cubicBezTo>
                  <a:pt x="1341" y="532"/>
                  <a:pt x="1351" y="533"/>
                  <a:pt x="1363" y="533"/>
                </a:cubicBezTo>
                <a:cubicBezTo>
                  <a:pt x="1409" y="533"/>
                  <a:pt x="1448" y="505"/>
                  <a:pt x="1464" y="464"/>
                </a:cubicBezTo>
                <a:cubicBezTo>
                  <a:pt x="1559" y="472"/>
                  <a:pt x="1559" y="472"/>
                  <a:pt x="1559" y="472"/>
                </a:cubicBezTo>
                <a:cubicBezTo>
                  <a:pt x="1558" y="477"/>
                  <a:pt x="1558" y="483"/>
                  <a:pt x="1558" y="488"/>
                </a:cubicBezTo>
                <a:cubicBezTo>
                  <a:pt x="1558" y="527"/>
                  <a:pt x="1572" y="562"/>
                  <a:pt x="1596" y="589"/>
                </a:cubicBezTo>
                <a:cubicBezTo>
                  <a:pt x="1302" y="883"/>
                  <a:pt x="1302" y="883"/>
                  <a:pt x="1302" y="883"/>
                </a:cubicBezTo>
                <a:cubicBezTo>
                  <a:pt x="1310" y="889"/>
                  <a:pt x="1317" y="897"/>
                  <a:pt x="1324" y="904"/>
                </a:cubicBezTo>
                <a:cubicBezTo>
                  <a:pt x="1618" y="610"/>
                  <a:pt x="1618" y="610"/>
                  <a:pt x="1618" y="610"/>
                </a:cubicBezTo>
                <a:cubicBezTo>
                  <a:pt x="1639" y="625"/>
                  <a:pt x="1664" y="636"/>
                  <a:pt x="1691" y="640"/>
                </a:cubicBezTo>
                <a:cubicBezTo>
                  <a:pt x="1678" y="771"/>
                  <a:pt x="1678" y="771"/>
                  <a:pt x="1678" y="771"/>
                </a:cubicBezTo>
                <a:cubicBezTo>
                  <a:pt x="1623" y="777"/>
                  <a:pt x="1581" y="823"/>
                  <a:pt x="1581" y="879"/>
                </a:cubicBezTo>
                <a:cubicBezTo>
                  <a:pt x="1581" y="891"/>
                  <a:pt x="1583" y="903"/>
                  <a:pt x="1586" y="914"/>
                </a:cubicBezTo>
                <a:cubicBezTo>
                  <a:pt x="1385" y="997"/>
                  <a:pt x="1385" y="997"/>
                  <a:pt x="1385" y="997"/>
                </a:cubicBezTo>
                <a:cubicBezTo>
                  <a:pt x="1387" y="1003"/>
                  <a:pt x="1390" y="1008"/>
                  <a:pt x="1392" y="1014"/>
                </a:cubicBezTo>
                <a:cubicBezTo>
                  <a:pt x="1593" y="930"/>
                  <a:pt x="1593" y="930"/>
                  <a:pt x="1593" y="930"/>
                </a:cubicBezTo>
                <a:cubicBezTo>
                  <a:pt x="1612" y="965"/>
                  <a:pt x="1648" y="989"/>
                  <a:pt x="1690" y="989"/>
                </a:cubicBezTo>
                <a:cubicBezTo>
                  <a:pt x="1719" y="989"/>
                  <a:pt x="1745" y="978"/>
                  <a:pt x="1764" y="960"/>
                </a:cubicBezTo>
                <a:cubicBezTo>
                  <a:pt x="1983" y="1078"/>
                  <a:pt x="1983" y="1078"/>
                  <a:pt x="1983" y="1078"/>
                </a:cubicBezTo>
                <a:cubicBezTo>
                  <a:pt x="1978" y="1092"/>
                  <a:pt x="1974" y="1107"/>
                  <a:pt x="1973" y="1123"/>
                </a:cubicBezTo>
                <a:cubicBezTo>
                  <a:pt x="1414" y="1123"/>
                  <a:pt x="1414" y="1123"/>
                  <a:pt x="1414" y="1123"/>
                </a:cubicBezTo>
                <a:cubicBezTo>
                  <a:pt x="1415" y="1128"/>
                  <a:pt x="1415" y="1133"/>
                  <a:pt x="1415" y="1138"/>
                </a:cubicBezTo>
                <a:cubicBezTo>
                  <a:pt x="1415" y="1143"/>
                  <a:pt x="1415" y="1148"/>
                  <a:pt x="1414" y="1153"/>
                </a:cubicBezTo>
                <a:cubicBezTo>
                  <a:pt x="1973" y="1153"/>
                  <a:pt x="1973" y="1153"/>
                  <a:pt x="1973" y="1153"/>
                </a:cubicBezTo>
                <a:cubicBezTo>
                  <a:pt x="1978" y="1193"/>
                  <a:pt x="1998" y="1229"/>
                  <a:pt x="2028" y="1253"/>
                </a:cubicBezTo>
                <a:lnTo>
                  <a:pt x="1940" y="1369"/>
                </a:lnTo>
                <a:close/>
                <a:moveTo>
                  <a:pt x="1350" y="1031"/>
                </a:moveTo>
                <a:cubicBezTo>
                  <a:pt x="1348" y="1025"/>
                  <a:pt x="1345" y="1020"/>
                  <a:pt x="1343" y="1014"/>
                </a:cubicBezTo>
                <a:cubicBezTo>
                  <a:pt x="1330" y="985"/>
                  <a:pt x="1313" y="959"/>
                  <a:pt x="1292" y="936"/>
                </a:cubicBezTo>
                <a:cubicBezTo>
                  <a:pt x="1285" y="928"/>
                  <a:pt x="1278" y="921"/>
                  <a:pt x="1270" y="915"/>
                </a:cubicBezTo>
                <a:cubicBezTo>
                  <a:pt x="1247" y="894"/>
                  <a:pt x="1221" y="876"/>
                  <a:pt x="1192" y="863"/>
                </a:cubicBezTo>
                <a:cubicBezTo>
                  <a:pt x="1186" y="861"/>
                  <a:pt x="1181" y="858"/>
                  <a:pt x="1175" y="856"/>
                </a:cubicBezTo>
                <a:cubicBezTo>
                  <a:pt x="1147" y="845"/>
                  <a:pt x="1116" y="839"/>
                  <a:pt x="1083" y="837"/>
                </a:cubicBezTo>
                <a:cubicBezTo>
                  <a:pt x="1079" y="837"/>
                  <a:pt x="1073" y="837"/>
                  <a:pt x="1068" y="837"/>
                </a:cubicBezTo>
                <a:cubicBezTo>
                  <a:pt x="1063" y="837"/>
                  <a:pt x="1058" y="837"/>
                  <a:pt x="1053" y="837"/>
                </a:cubicBezTo>
                <a:cubicBezTo>
                  <a:pt x="1021" y="839"/>
                  <a:pt x="990" y="845"/>
                  <a:pt x="962" y="856"/>
                </a:cubicBezTo>
                <a:cubicBezTo>
                  <a:pt x="956" y="858"/>
                  <a:pt x="950" y="861"/>
                  <a:pt x="945" y="863"/>
                </a:cubicBezTo>
                <a:cubicBezTo>
                  <a:pt x="916" y="876"/>
                  <a:pt x="890" y="894"/>
                  <a:pt x="866" y="915"/>
                </a:cubicBezTo>
                <a:cubicBezTo>
                  <a:pt x="859" y="921"/>
                  <a:pt x="852" y="928"/>
                  <a:pt x="845" y="936"/>
                </a:cubicBezTo>
                <a:cubicBezTo>
                  <a:pt x="824" y="959"/>
                  <a:pt x="807" y="985"/>
                  <a:pt x="794" y="1014"/>
                </a:cubicBezTo>
                <a:cubicBezTo>
                  <a:pt x="791" y="1020"/>
                  <a:pt x="789" y="1025"/>
                  <a:pt x="787" y="1031"/>
                </a:cubicBezTo>
                <a:cubicBezTo>
                  <a:pt x="776" y="1060"/>
                  <a:pt x="769" y="1091"/>
                  <a:pt x="768" y="1123"/>
                </a:cubicBezTo>
                <a:cubicBezTo>
                  <a:pt x="767" y="1128"/>
                  <a:pt x="767" y="1133"/>
                  <a:pt x="767" y="1138"/>
                </a:cubicBezTo>
                <a:cubicBezTo>
                  <a:pt x="767" y="1143"/>
                  <a:pt x="767" y="1148"/>
                  <a:pt x="768" y="1153"/>
                </a:cubicBezTo>
                <a:cubicBezTo>
                  <a:pt x="769" y="1185"/>
                  <a:pt x="776" y="1216"/>
                  <a:pt x="787" y="1245"/>
                </a:cubicBezTo>
                <a:cubicBezTo>
                  <a:pt x="789" y="1250"/>
                  <a:pt x="791" y="1256"/>
                  <a:pt x="794" y="1261"/>
                </a:cubicBezTo>
                <a:cubicBezTo>
                  <a:pt x="807" y="1290"/>
                  <a:pt x="824" y="1317"/>
                  <a:pt x="845" y="1340"/>
                </a:cubicBezTo>
                <a:cubicBezTo>
                  <a:pt x="852" y="1347"/>
                  <a:pt x="859" y="1354"/>
                  <a:pt x="866" y="1361"/>
                </a:cubicBezTo>
                <a:cubicBezTo>
                  <a:pt x="890" y="1382"/>
                  <a:pt x="916" y="1399"/>
                  <a:pt x="945" y="1412"/>
                </a:cubicBezTo>
                <a:cubicBezTo>
                  <a:pt x="950" y="1415"/>
                  <a:pt x="956" y="1417"/>
                  <a:pt x="962" y="1419"/>
                </a:cubicBezTo>
                <a:cubicBezTo>
                  <a:pt x="990" y="1430"/>
                  <a:pt x="1021" y="1437"/>
                  <a:pt x="1053" y="1439"/>
                </a:cubicBezTo>
                <a:cubicBezTo>
                  <a:pt x="1058" y="1439"/>
                  <a:pt x="1063" y="1439"/>
                  <a:pt x="1068" y="1439"/>
                </a:cubicBezTo>
                <a:cubicBezTo>
                  <a:pt x="1073" y="1439"/>
                  <a:pt x="1079" y="1439"/>
                  <a:pt x="1083" y="1439"/>
                </a:cubicBezTo>
                <a:cubicBezTo>
                  <a:pt x="1116" y="1437"/>
                  <a:pt x="1147" y="1430"/>
                  <a:pt x="1175" y="1419"/>
                </a:cubicBezTo>
                <a:cubicBezTo>
                  <a:pt x="1181" y="1417"/>
                  <a:pt x="1186" y="1415"/>
                  <a:pt x="1192" y="1412"/>
                </a:cubicBezTo>
                <a:cubicBezTo>
                  <a:pt x="1221" y="1399"/>
                  <a:pt x="1247" y="1382"/>
                  <a:pt x="1270" y="1361"/>
                </a:cubicBezTo>
                <a:cubicBezTo>
                  <a:pt x="1278" y="1354"/>
                  <a:pt x="1285" y="1347"/>
                  <a:pt x="1292" y="1340"/>
                </a:cubicBezTo>
                <a:cubicBezTo>
                  <a:pt x="1313" y="1317"/>
                  <a:pt x="1330" y="1290"/>
                  <a:pt x="1343" y="1261"/>
                </a:cubicBezTo>
                <a:cubicBezTo>
                  <a:pt x="1345" y="1256"/>
                  <a:pt x="1348" y="1250"/>
                  <a:pt x="1350" y="1245"/>
                </a:cubicBezTo>
                <a:cubicBezTo>
                  <a:pt x="1361" y="1216"/>
                  <a:pt x="1368" y="1185"/>
                  <a:pt x="1369" y="1153"/>
                </a:cubicBezTo>
                <a:cubicBezTo>
                  <a:pt x="1369" y="1148"/>
                  <a:pt x="1370" y="1143"/>
                  <a:pt x="1370" y="1138"/>
                </a:cubicBezTo>
                <a:cubicBezTo>
                  <a:pt x="1370" y="1133"/>
                  <a:pt x="1369" y="1128"/>
                  <a:pt x="1369" y="1123"/>
                </a:cubicBezTo>
                <a:cubicBezTo>
                  <a:pt x="1368" y="1091"/>
                  <a:pt x="1361" y="1060"/>
                  <a:pt x="1350" y="1031"/>
                </a:cubicBezTo>
                <a:close/>
              </a:path>
            </a:pathLst>
          </a:custGeom>
          <a:solidFill>
            <a:schemeClr val="bg1"/>
          </a:solidFill>
          <a:ln>
            <a:solidFill>
              <a:schemeClr val="bg1"/>
            </a:solidFill>
          </a:ln>
        </p:spPr>
        <p:txBody>
          <a:bodyPr vert="horz" wrap="square" lIns="82313" tIns="41156" rIns="82313" bIns="41156" numCol="1" anchor="t" anchorCtr="0" compatLnSpc="1">
            <a:prstTxWarp prst="textNoShape">
              <a:avLst/>
            </a:prstTxWarp>
          </a:bodyPr>
          <a:lstStyle/>
          <a:p>
            <a:pPr defTabSz="913960"/>
            <a:endParaRPr lang="en-US" sz="1600">
              <a:solidFill>
                <a:srgbClr val="FFFFFF"/>
              </a:solidFill>
              <a:latin typeface="微软雅黑" panose="020B0503020204020204" pitchFamily="34" charset="-122"/>
              <a:ea typeface="微软雅黑" panose="020B0503020204020204" pitchFamily="34" charset="-122"/>
            </a:endParaRPr>
          </a:p>
        </p:txBody>
      </p:sp>
      <p:sp>
        <p:nvSpPr>
          <p:cNvPr id="28" name="Freeform 72"/>
          <p:cNvSpPr>
            <a:spLocks noEditPoints="1"/>
          </p:cNvSpPr>
          <p:nvPr/>
        </p:nvSpPr>
        <p:spPr bwMode="auto">
          <a:xfrm>
            <a:off x="1148474" y="3163264"/>
            <a:ext cx="321598" cy="322177"/>
          </a:xfrm>
          <a:custGeom>
            <a:avLst/>
            <a:gdLst>
              <a:gd name="T0" fmla="*/ 337 w 411"/>
              <a:gd name="T1" fmla="*/ 198 h 412"/>
              <a:gd name="T2" fmla="*/ 284 w 411"/>
              <a:gd name="T3" fmla="*/ 220 h 412"/>
              <a:gd name="T4" fmla="*/ 249 w 411"/>
              <a:gd name="T5" fmla="*/ 185 h 412"/>
              <a:gd name="T6" fmla="*/ 283 w 411"/>
              <a:gd name="T7" fmla="*/ 107 h 412"/>
              <a:gd name="T8" fmla="*/ 176 w 411"/>
              <a:gd name="T9" fmla="*/ 0 h 412"/>
              <a:gd name="T10" fmla="*/ 68 w 411"/>
              <a:gd name="T11" fmla="*/ 107 h 412"/>
              <a:gd name="T12" fmla="*/ 116 w 411"/>
              <a:gd name="T13" fmla="*/ 196 h 412"/>
              <a:gd name="T14" fmla="*/ 96 w 411"/>
              <a:gd name="T15" fmla="*/ 266 h 412"/>
              <a:gd name="T16" fmla="*/ 74 w 411"/>
              <a:gd name="T17" fmla="*/ 263 h 412"/>
              <a:gd name="T18" fmla="*/ 0 w 411"/>
              <a:gd name="T19" fmla="*/ 337 h 412"/>
              <a:gd name="T20" fmla="*/ 74 w 411"/>
              <a:gd name="T21" fmla="*/ 412 h 412"/>
              <a:gd name="T22" fmla="*/ 149 w 411"/>
              <a:gd name="T23" fmla="*/ 337 h 412"/>
              <a:gd name="T24" fmla="*/ 110 w 411"/>
              <a:gd name="T25" fmla="*/ 272 h 412"/>
              <a:gd name="T26" fmla="*/ 130 w 411"/>
              <a:gd name="T27" fmla="*/ 204 h 412"/>
              <a:gd name="T28" fmla="*/ 176 w 411"/>
              <a:gd name="T29" fmla="*/ 214 h 412"/>
              <a:gd name="T30" fmla="*/ 238 w 411"/>
              <a:gd name="T31" fmla="*/ 195 h 412"/>
              <a:gd name="T32" fmla="*/ 275 w 411"/>
              <a:gd name="T33" fmla="*/ 232 h 412"/>
              <a:gd name="T34" fmla="*/ 262 w 411"/>
              <a:gd name="T35" fmla="*/ 273 h 412"/>
              <a:gd name="T36" fmla="*/ 337 w 411"/>
              <a:gd name="T37" fmla="*/ 347 h 412"/>
              <a:gd name="T38" fmla="*/ 411 w 411"/>
              <a:gd name="T39" fmla="*/ 273 h 412"/>
              <a:gd name="T40" fmla="*/ 337 w 411"/>
              <a:gd name="T41" fmla="*/ 198 h 412"/>
              <a:gd name="T42" fmla="*/ 134 w 411"/>
              <a:gd name="T43" fmla="*/ 337 h 412"/>
              <a:gd name="T44" fmla="*/ 74 w 411"/>
              <a:gd name="T45" fmla="*/ 397 h 412"/>
              <a:gd name="T46" fmla="*/ 14 w 411"/>
              <a:gd name="T47" fmla="*/ 337 h 412"/>
              <a:gd name="T48" fmla="*/ 74 w 411"/>
              <a:gd name="T49" fmla="*/ 278 h 412"/>
              <a:gd name="T50" fmla="*/ 134 w 411"/>
              <a:gd name="T51" fmla="*/ 337 h 412"/>
              <a:gd name="T52" fmla="*/ 83 w 411"/>
              <a:gd name="T53" fmla="*/ 107 h 412"/>
              <a:gd name="T54" fmla="*/ 176 w 411"/>
              <a:gd name="T55" fmla="*/ 14 h 412"/>
              <a:gd name="T56" fmla="*/ 268 w 411"/>
              <a:gd name="T57" fmla="*/ 107 h 412"/>
              <a:gd name="T58" fmla="*/ 176 w 411"/>
              <a:gd name="T59" fmla="*/ 200 h 412"/>
              <a:gd name="T60" fmla="*/ 83 w 411"/>
              <a:gd name="T61" fmla="*/ 107 h 412"/>
              <a:gd name="T62" fmla="*/ 337 w 411"/>
              <a:gd name="T63" fmla="*/ 332 h 412"/>
              <a:gd name="T64" fmla="*/ 277 w 411"/>
              <a:gd name="T65" fmla="*/ 273 h 412"/>
              <a:gd name="T66" fmla="*/ 337 w 411"/>
              <a:gd name="T67" fmla="*/ 213 h 412"/>
              <a:gd name="T68" fmla="*/ 397 w 411"/>
              <a:gd name="T69" fmla="*/ 273 h 412"/>
              <a:gd name="T70" fmla="*/ 337 w 411"/>
              <a:gd name="T71" fmla="*/ 33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solidFill>
            <a:schemeClr val="bg1"/>
          </a:solidFill>
          <a:ln w="28575">
            <a:solidFill>
              <a:schemeClr val="bg1"/>
            </a:solidFill>
          </a:ln>
        </p:spPr>
        <p:txBody>
          <a:bodyPr vert="horz" wrap="square" lIns="68571" tIns="34286" rIns="68571" bIns="34286" numCol="1" anchor="t" anchorCtr="0" compatLnSpc="1">
            <a:prstTxWarp prst="textNoShape">
              <a:avLst/>
            </a:prstTxWarp>
          </a:bodyPr>
          <a:lstStyle>
            <a:defPPr>
              <a:defRPr lang="en-US"/>
            </a:defPPr>
            <a:lvl1pPr marL="0" algn="l" defTabSz="685487" rtl="0" eaLnBrk="1" latinLnBrk="0" hangingPunct="1">
              <a:defRPr sz="1400" kern="1200">
                <a:solidFill>
                  <a:schemeClr val="tx1"/>
                </a:solidFill>
                <a:latin typeface="+mn-lt"/>
                <a:ea typeface="+mn-ea"/>
                <a:cs typeface="+mn-cs"/>
              </a:defRPr>
            </a:lvl1pPr>
            <a:lvl2pPr marL="342739" algn="l" defTabSz="685487" rtl="0" eaLnBrk="1" latinLnBrk="0" hangingPunct="1">
              <a:defRPr sz="1400" kern="1200">
                <a:solidFill>
                  <a:schemeClr val="tx1"/>
                </a:solidFill>
                <a:latin typeface="+mn-lt"/>
                <a:ea typeface="+mn-ea"/>
                <a:cs typeface="+mn-cs"/>
              </a:defRPr>
            </a:lvl2pPr>
            <a:lvl3pPr marL="685487" algn="l" defTabSz="685487" rtl="0" eaLnBrk="1" latinLnBrk="0" hangingPunct="1">
              <a:defRPr sz="1400" kern="1200">
                <a:solidFill>
                  <a:schemeClr val="tx1"/>
                </a:solidFill>
                <a:latin typeface="+mn-lt"/>
                <a:ea typeface="+mn-ea"/>
                <a:cs typeface="+mn-cs"/>
              </a:defRPr>
            </a:lvl3pPr>
            <a:lvl4pPr marL="1028229" algn="l" defTabSz="685487" rtl="0" eaLnBrk="1" latinLnBrk="0" hangingPunct="1">
              <a:defRPr sz="1400" kern="1200">
                <a:solidFill>
                  <a:schemeClr val="tx1"/>
                </a:solidFill>
                <a:latin typeface="+mn-lt"/>
                <a:ea typeface="+mn-ea"/>
                <a:cs typeface="+mn-cs"/>
              </a:defRPr>
            </a:lvl4pPr>
            <a:lvl5pPr marL="1370975" algn="l" defTabSz="685487" rtl="0" eaLnBrk="1" latinLnBrk="0" hangingPunct="1">
              <a:defRPr sz="1400" kern="1200">
                <a:solidFill>
                  <a:schemeClr val="tx1"/>
                </a:solidFill>
                <a:latin typeface="+mn-lt"/>
                <a:ea typeface="+mn-ea"/>
                <a:cs typeface="+mn-cs"/>
              </a:defRPr>
            </a:lvl5pPr>
            <a:lvl6pPr marL="1713712" algn="l" defTabSz="685487" rtl="0" eaLnBrk="1" latinLnBrk="0" hangingPunct="1">
              <a:defRPr sz="1400" kern="1200">
                <a:solidFill>
                  <a:schemeClr val="tx1"/>
                </a:solidFill>
                <a:latin typeface="+mn-lt"/>
                <a:ea typeface="+mn-ea"/>
                <a:cs typeface="+mn-cs"/>
              </a:defRPr>
            </a:lvl6pPr>
            <a:lvl7pPr marL="2056459" algn="l" defTabSz="685487" rtl="0" eaLnBrk="1" latinLnBrk="0" hangingPunct="1">
              <a:defRPr sz="1400" kern="1200">
                <a:solidFill>
                  <a:schemeClr val="tx1"/>
                </a:solidFill>
                <a:latin typeface="+mn-lt"/>
                <a:ea typeface="+mn-ea"/>
                <a:cs typeface="+mn-cs"/>
              </a:defRPr>
            </a:lvl7pPr>
            <a:lvl8pPr marL="2399204" algn="l" defTabSz="685487" rtl="0" eaLnBrk="1" latinLnBrk="0" hangingPunct="1">
              <a:defRPr sz="1400" kern="1200">
                <a:solidFill>
                  <a:schemeClr val="tx1"/>
                </a:solidFill>
                <a:latin typeface="+mn-lt"/>
                <a:ea typeface="+mn-ea"/>
                <a:cs typeface="+mn-cs"/>
              </a:defRPr>
            </a:lvl8pPr>
            <a:lvl9pPr marL="2741951" algn="l" defTabSz="685487" rtl="0" eaLnBrk="1" latinLnBrk="0" hangingPunct="1">
              <a:defRPr sz="14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grpSp>
        <p:nvGrpSpPr>
          <p:cNvPr id="29" name="Group 16"/>
          <p:cNvGrpSpPr/>
          <p:nvPr/>
        </p:nvGrpSpPr>
        <p:grpSpPr>
          <a:xfrm>
            <a:off x="1119248" y="3573292"/>
            <a:ext cx="376147" cy="407954"/>
            <a:chOff x="4741482" y="1930938"/>
            <a:chExt cx="869048" cy="942778"/>
          </a:xfrm>
          <a:solidFill>
            <a:schemeClr val="bg1"/>
          </a:solidFill>
        </p:grpSpPr>
        <p:sp>
          <p:nvSpPr>
            <p:cNvPr id="30" name="Freeform 5"/>
            <p:cNvSpPr>
              <a:spLocks/>
            </p:cNvSpPr>
            <p:nvPr/>
          </p:nvSpPr>
          <p:spPr bwMode="auto">
            <a:xfrm>
              <a:off x="4894221" y="2239331"/>
              <a:ext cx="449076" cy="634385"/>
            </a:xfrm>
            <a:custGeom>
              <a:avLst/>
              <a:gdLst>
                <a:gd name="T0" fmla="*/ 854 w 1201"/>
                <a:gd name="T1" fmla="*/ 727 h 1700"/>
                <a:gd name="T2" fmla="*/ 974 w 1201"/>
                <a:gd name="T3" fmla="*/ 801 h 1700"/>
                <a:gd name="T4" fmla="*/ 1074 w 1201"/>
                <a:gd name="T5" fmla="*/ 905 h 1700"/>
                <a:gd name="T6" fmla="*/ 1147 w 1201"/>
                <a:gd name="T7" fmla="*/ 1035 h 1700"/>
                <a:gd name="T8" fmla="*/ 1192 w 1201"/>
                <a:gd name="T9" fmla="*/ 1189 h 1700"/>
                <a:gd name="T10" fmla="*/ 1200 w 1201"/>
                <a:gd name="T11" fmla="*/ 1365 h 1700"/>
                <a:gd name="T12" fmla="*/ 1190 w 1201"/>
                <a:gd name="T13" fmla="*/ 1435 h 1700"/>
                <a:gd name="T14" fmla="*/ 1161 w 1201"/>
                <a:gd name="T15" fmla="*/ 1526 h 1700"/>
                <a:gd name="T16" fmla="*/ 1111 w 1201"/>
                <a:gd name="T17" fmla="*/ 1599 h 1700"/>
                <a:gd name="T18" fmla="*/ 1041 w 1201"/>
                <a:gd name="T19" fmla="*/ 1651 h 1700"/>
                <a:gd name="T20" fmla="*/ 948 w 1201"/>
                <a:gd name="T21" fmla="*/ 1684 h 1700"/>
                <a:gd name="T22" fmla="*/ 875 w 1201"/>
                <a:gd name="T23" fmla="*/ 1696 h 1700"/>
                <a:gd name="T24" fmla="*/ 713 w 1201"/>
                <a:gd name="T25" fmla="*/ 1698 h 1700"/>
                <a:gd name="T26" fmla="*/ 543 w 1201"/>
                <a:gd name="T27" fmla="*/ 1684 h 1700"/>
                <a:gd name="T28" fmla="*/ 435 w 1201"/>
                <a:gd name="T29" fmla="*/ 1667 h 1700"/>
                <a:gd name="T30" fmla="*/ 295 w 1201"/>
                <a:gd name="T31" fmla="*/ 1630 h 1700"/>
                <a:gd name="T32" fmla="*/ 183 w 1201"/>
                <a:gd name="T33" fmla="*/ 1580 h 1700"/>
                <a:gd name="T34" fmla="*/ 135 w 1201"/>
                <a:gd name="T35" fmla="*/ 1543 h 1700"/>
                <a:gd name="T36" fmla="*/ 116 w 1201"/>
                <a:gd name="T37" fmla="*/ 1516 h 1700"/>
                <a:gd name="T38" fmla="*/ 104 w 1201"/>
                <a:gd name="T39" fmla="*/ 1450 h 1700"/>
                <a:gd name="T40" fmla="*/ 102 w 1201"/>
                <a:gd name="T41" fmla="*/ 1379 h 1700"/>
                <a:gd name="T42" fmla="*/ 93 w 1201"/>
                <a:gd name="T43" fmla="*/ 1330 h 1700"/>
                <a:gd name="T44" fmla="*/ 58 w 1201"/>
                <a:gd name="T45" fmla="*/ 1400 h 1700"/>
                <a:gd name="T46" fmla="*/ 31 w 1201"/>
                <a:gd name="T47" fmla="*/ 1450 h 1700"/>
                <a:gd name="T48" fmla="*/ 8 w 1201"/>
                <a:gd name="T49" fmla="*/ 1423 h 1700"/>
                <a:gd name="T50" fmla="*/ 2 w 1201"/>
                <a:gd name="T51" fmla="*/ 1294 h 1700"/>
                <a:gd name="T52" fmla="*/ 27 w 1201"/>
                <a:gd name="T53" fmla="*/ 1166 h 1700"/>
                <a:gd name="T54" fmla="*/ 73 w 1201"/>
                <a:gd name="T55" fmla="*/ 1042 h 1700"/>
                <a:gd name="T56" fmla="*/ 129 w 1201"/>
                <a:gd name="T57" fmla="*/ 936 h 1700"/>
                <a:gd name="T58" fmla="*/ 191 w 1201"/>
                <a:gd name="T59" fmla="*/ 849 h 1700"/>
                <a:gd name="T60" fmla="*/ 243 w 1201"/>
                <a:gd name="T61" fmla="*/ 797 h 1700"/>
                <a:gd name="T62" fmla="*/ 334 w 1201"/>
                <a:gd name="T63" fmla="*/ 737 h 1700"/>
                <a:gd name="T64" fmla="*/ 440 w 1201"/>
                <a:gd name="T65" fmla="*/ 698 h 1700"/>
                <a:gd name="T66" fmla="*/ 419 w 1201"/>
                <a:gd name="T67" fmla="*/ 675 h 1700"/>
                <a:gd name="T68" fmla="*/ 353 w 1201"/>
                <a:gd name="T69" fmla="*/ 617 h 1700"/>
                <a:gd name="T70" fmla="*/ 321 w 1201"/>
                <a:gd name="T71" fmla="*/ 574 h 1700"/>
                <a:gd name="T72" fmla="*/ 278 w 1201"/>
                <a:gd name="T73" fmla="*/ 472 h 1700"/>
                <a:gd name="T74" fmla="*/ 268 w 1201"/>
                <a:gd name="T75" fmla="*/ 368 h 1700"/>
                <a:gd name="T76" fmla="*/ 286 w 1201"/>
                <a:gd name="T77" fmla="*/ 265 h 1700"/>
                <a:gd name="T78" fmla="*/ 324 w 1201"/>
                <a:gd name="T79" fmla="*/ 174 h 1700"/>
                <a:gd name="T80" fmla="*/ 382 w 1201"/>
                <a:gd name="T81" fmla="*/ 101 h 1700"/>
                <a:gd name="T82" fmla="*/ 429 w 1201"/>
                <a:gd name="T83" fmla="*/ 64 h 1700"/>
                <a:gd name="T84" fmla="*/ 504 w 1201"/>
                <a:gd name="T85" fmla="*/ 23 h 1700"/>
                <a:gd name="T86" fmla="*/ 583 w 1201"/>
                <a:gd name="T87" fmla="*/ 4 h 1700"/>
                <a:gd name="T88" fmla="*/ 663 w 1201"/>
                <a:gd name="T89" fmla="*/ 2 h 1700"/>
                <a:gd name="T90" fmla="*/ 742 w 1201"/>
                <a:gd name="T91" fmla="*/ 18 h 1700"/>
                <a:gd name="T92" fmla="*/ 815 w 1201"/>
                <a:gd name="T93" fmla="*/ 49 h 1700"/>
                <a:gd name="T94" fmla="*/ 883 w 1201"/>
                <a:gd name="T95" fmla="*/ 93 h 1700"/>
                <a:gd name="T96" fmla="*/ 939 w 1201"/>
                <a:gd name="T97" fmla="*/ 151 h 1700"/>
                <a:gd name="T98" fmla="*/ 981 w 1201"/>
                <a:gd name="T99" fmla="*/ 221 h 1700"/>
                <a:gd name="T100" fmla="*/ 1006 w 1201"/>
                <a:gd name="T101" fmla="*/ 300 h 1700"/>
                <a:gd name="T102" fmla="*/ 1014 w 1201"/>
                <a:gd name="T103" fmla="*/ 391 h 1700"/>
                <a:gd name="T104" fmla="*/ 1008 w 1201"/>
                <a:gd name="T105" fmla="*/ 447 h 1700"/>
                <a:gd name="T106" fmla="*/ 987 w 1201"/>
                <a:gd name="T107" fmla="*/ 520 h 1700"/>
                <a:gd name="T108" fmla="*/ 952 w 1201"/>
                <a:gd name="T109" fmla="*/ 582 h 1700"/>
                <a:gd name="T110" fmla="*/ 906 w 1201"/>
                <a:gd name="T111" fmla="*/ 634 h 1700"/>
                <a:gd name="T112" fmla="*/ 811 w 1201"/>
                <a:gd name="T113" fmla="*/ 710 h 1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1" h="1700">
                  <a:moveTo>
                    <a:pt x="811" y="710"/>
                  </a:moveTo>
                  <a:lnTo>
                    <a:pt x="811" y="710"/>
                  </a:lnTo>
                  <a:lnTo>
                    <a:pt x="854" y="727"/>
                  </a:lnTo>
                  <a:lnTo>
                    <a:pt x="896" y="748"/>
                  </a:lnTo>
                  <a:lnTo>
                    <a:pt x="935" y="774"/>
                  </a:lnTo>
                  <a:lnTo>
                    <a:pt x="974" y="801"/>
                  </a:lnTo>
                  <a:lnTo>
                    <a:pt x="1008" y="832"/>
                  </a:lnTo>
                  <a:lnTo>
                    <a:pt x="1043" y="866"/>
                  </a:lnTo>
                  <a:lnTo>
                    <a:pt x="1074" y="905"/>
                  </a:lnTo>
                  <a:lnTo>
                    <a:pt x="1101" y="946"/>
                  </a:lnTo>
                  <a:lnTo>
                    <a:pt x="1126" y="988"/>
                  </a:lnTo>
                  <a:lnTo>
                    <a:pt x="1147" y="1035"/>
                  </a:lnTo>
                  <a:lnTo>
                    <a:pt x="1167" y="1085"/>
                  </a:lnTo>
                  <a:lnTo>
                    <a:pt x="1180" y="1135"/>
                  </a:lnTo>
                  <a:lnTo>
                    <a:pt x="1192" y="1189"/>
                  </a:lnTo>
                  <a:lnTo>
                    <a:pt x="1198" y="1245"/>
                  </a:lnTo>
                  <a:lnTo>
                    <a:pt x="1201" y="1305"/>
                  </a:lnTo>
                  <a:lnTo>
                    <a:pt x="1200" y="1365"/>
                  </a:lnTo>
                  <a:lnTo>
                    <a:pt x="1200" y="1365"/>
                  </a:lnTo>
                  <a:lnTo>
                    <a:pt x="1196" y="1402"/>
                  </a:lnTo>
                  <a:lnTo>
                    <a:pt x="1190" y="1435"/>
                  </a:lnTo>
                  <a:lnTo>
                    <a:pt x="1182" y="1468"/>
                  </a:lnTo>
                  <a:lnTo>
                    <a:pt x="1172" y="1499"/>
                  </a:lnTo>
                  <a:lnTo>
                    <a:pt x="1161" y="1526"/>
                  </a:lnTo>
                  <a:lnTo>
                    <a:pt x="1145" y="1553"/>
                  </a:lnTo>
                  <a:lnTo>
                    <a:pt x="1130" y="1576"/>
                  </a:lnTo>
                  <a:lnTo>
                    <a:pt x="1111" y="1599"/>
                  </a:lnTo>
                  <a:lnTo>
                    <a:pt x="1089" y="1618"/>
                  </a:lnTo>
                  <a:lnTo>
                    <a:pt x="1066" y="1636"/>
                  </a:lnTo>
                  <a:lnTo>
                    <a:pt x="1041" y="1651"/>
                  </a:lnTo>
                  <a:lnTo>
                    <a:pt x="1012" y="1665"/>
                  </a:lnTo>
                  <a:lnTo>
                    <a:pt x="981" y="1676"/>
                  </a:lnTo>
                  <a:lnTo>
                    <a:pt x="948" y="1684"/>
                  </a:lnTo>
                  <a:lnTo>
                    <a:pt x="914" y="1692"/>
                  </a:lnTo>
                  <a:lnTo>
                    <a:pt x="875" y="1696"/>
                  </a:lnTo>
                  <a:lnTo>
                    <a:pt x="875" y="1696"/>
                  </a:lnTo>
                  <a:lnTo>
                    <a:pt x="823" y="1698"/>
                  </a:lnTo>
                  <a:lnTo>
                    <a:pt x="769" y="1700"/>
                  </a:lnTo>
                  <a:lnTo>
                    <a:pt x="713" y="1698"/>
                  </a:lnTo>
                  <a:lnTo>
                    <a:pt x="657" y="1696"/>
                  </a:lnTo>
                  <a:lnTo>
                    <a:pt x="601" y="1690"/>
                  </a:lnTo>
                  <a:lnTo>
                    <a:pt x="543" y="1684"/>
                  </a:lnTo>
                  <a:lnTo>
                    <a:pt x="489" y="1676"/>
                  </a:lnTo>
                  <a:lnTo>
                    <a:pt x="435" y="1667"/>
                  </a:lnTo>
                  <a:lnTo>
                    <a:pt x="435" y="1667"/>
                  </a:lnTo>
                  <a:lnTo>
                    <a:pt x="392" y="1657"/>
                  </a:lnTo>
                  <a:lnTo>
                    <a:pt x="344" y="1646"/>
                  </a:lnTo>
                  <a:lnTo>
                    <a:pt x="295" y="1630"/>
                  </a:lnTo>
                  <a:lnTo>
                    <a:pt x="247" y="1613"/>
                  </a:lnTo>
                  <a:lnTo>
                    <a:pt x="203" y="1591"/>
                  </a:lnTo>
                  <a:lnTo>
                    <a:pt x="183" y="1580"/>
                  </a:lnTo>
                  <a:lnTo>
                    <a:pt x="164" y="1568"/>
                  </a:lnTo>
                  <a:lnTo>
                    <a:pt x="149" y="1557"/>
                  </a:lnTo>
                  <a:lnTo>
                    <a:pt x="135" y="1543"/>
                  </a:lnTo>
                  <a:lnTo>
                    <a:pt x="124" y="1530"/>
                  </a:lnTo>
                  <a:lnTo>
                    <a:pt x="116" y="1516"/>
                  </a:lnTo>
                  <a:lnTo>
                    <a:pt x="116" y="1516"/>
                  </a:lnTo>
                  <a:lnTo>
                    <a:pt x="108" y="1495"/>
                  </a:lnTo>
                  <a:lnTo>
                    <a:pt x="106" y="1472"/>
                  </a:lnTo>
                  <a:lnTo>
                    <a:pt x="104" y="1450"/>
                  </a:lnTo>
                  <a:lnTo>
                    <a:pt x="104" y="1425"/>
                  </a:lnTo>
                  <a:lnTo>
                    <a:pt x="104" y="1402"/>
                  </a:lnTo>
                  <a:lnTo>
                    <a:pt x="102" y="1379"/>
                  </a:lnTo>
                  <a:lnTo>
                    <a:pt x="100" y="1354"/>
                  </a:lnTo>
                  <a:lnTo>
                    <a:pt x="93" y="1330"/>
                  </a:lnTo>
                  <a:lnTo>
                    <a:pt x="93" y="1330"/>
                  </a:lnTo>
                  <a:lnTo>
                    <a:pt x="81" y="1346"/>
                  </a:lnTo>
                  <a:lnTo>
                    <a:pt x="73" y="1363"/>
                  </a:lnTo>
                  <a:lnTo>
                    <a:pt x="58" y="1400"/>
                  </a:lnTo>
                  <a:lnTo>
                    <a:pt x="50" y="1417"/>
                  </a:lnTo>
                  <a:lnTo>
                    <a:pt x="41" y="1435"/>
                  </a:lnTo>
                  <a:lnTo>
                    <a:pt x="31" y="1450"/>
                  </a:lnTo>
                  <a:lnTo>
                    <a:pt x="17" y="1464"/>
                  </a:lnTo>
                  <a:lnTo>
                    <a:pt x="17" y="1464"/>
                  </a:lnTo>
                  <a:lnTo>
                    <a:pt x="8" y="1423"/>
                  </a:lnTo>
                  <a:lnTo>
                    <a:pt x="2" y="1381"/>
                  </a:lnTo>
                  <a:lnTo>
                    <a:pt x="0" y="1338"/>
                  </a:lnTo>
                  <a:lnTo>
                    <a:pt x="2" y="1294"/>
                  </a:lnTo>
                  <a:lnTo>
                    <a:pt x="8" y="1251"/>
                  </a:lnTo>
                  <a:lnTo>
                    <a:pt x="15" y="1209"/>
                  </a:lnTo>
                  <a:lnTo>
                    <a:pt x="27" y="1166"/>
                  </a:lnTo>
                  <a:lnTo>
                    <a:pt x="41" y="1124"/>
                  </a:lnTo>
                  <a:lnTo>
                    <a:pt x="56" y="1083"/>
                  </a:lnTo>
                  <a:lnTo>
                    <a:pt x="73" y="1042"/>
                  </a:lnTo>
                  <a:lnTo>
                    <a:pt x="91" y="1006"/>
                  </a:lnTo>
                  <a:lnTo>
                    <a:pt x="110" y="969"/>
                  </a:lnTo>
                  <a:lnTo>
                    <a:pt x="129" y="936"/>
                  </a:lnTo>
                  <a:lnTo>
                    <a:pt x="151" y="903"/>
                  </a:lnTo>
                  <a:lnTo>
                    <a:pt x="172" y="874"/>
                  </a:lnTo>
                  <a:lnTo>
                    <a:pt x="191" y="849"/>
                  </a:lnTo>
                  <a:lnTo>
                    <a:pt x="191" y="849"/>
                  </a:lnTo>
                  <a:lnTo>
                    <a:pt x="216" y="822"/>
                  </a:lnTo>
                  <a:lnTo>
                    <a:pt x="243" y="797"/>
                  </a:lnTo>
                  <a:lnTo>
                    <a:pt x="270" y="774"/>
                  </a:lnTo>
                  <a:lnTo>
                    <a:pt x="301" y="754"/>
                  </a:lnTo>
                  <a:lnTo>
                    <a:pt x="334" y="737"/>
                  </a:lnTo>
                  <a:lnTo>
                    <a:pt x="369" y="721"/>
                  </a:lnTo>
                  <a:lnTo>
                    <a:pt x="404" y="708"/>
                  </a:lnTo>
                  <a:lnTo>
                    <a:pt x="440" y="698"/>
                  </a:lnTo>
                  <a:lnTo>
                    <a:pt x="440" y="698"/>
                  </a:lnTo>
                  <a:lnTo>
                    <a:pt x="431" y="687"/>
                  </a:lnTo>
                  <a:lnTo>
                    <a:pt x="419" y="675"/>
                  </a:lnTo>
                  <a:lnTo>
                    <a:pt x="394" y="652"/>
                  </a:lnTo>
                  <a:lnTo>
                    <a:pt x="365" y="631"/>
                  </a:lnTo>
                  <a:lnTo>
                    <a:pt x="353" y="617"/>
                  </a:lnTo>
                  <a:lnTo>
                    <a:pt x="342" y="605"/>
                  </a:lnTo>
                  <a:lnTo>
                    <a:pt x="342" y="605"/>
                  </a:lnTo>
                  <a:lnTo>
                    <a:pt x="321" y="574"/>
                  </a:lnTo>
                  <a:lnTo>
                    <a:pt x="301" y="542"/>
                  </a:lnTo>
                  <a:lnTo>
                    <a:pt x="288" y="507"/>
                  </a:lnTo>
                  <a:lnTo>
                    <a:pt x="278" y="472"/>
                  </a:lnTo>
                  <a:lnTo>
                    <a:pt x="272" y="437"/>
                  </a:lnTo>
                  <a:lnTo>
                    <a:pt x="268" y="402"/>
                  </a:lnTo>
                  <a:lnTo>
                    <a:pt x="268" y="368"/>
                  </a:lnTo>
                  <a:lnTo>
                    <a:pt x="270" y="333"/>
                  </a:lnTo>
                  <a:lnTo>
                    <a:pt x="276" y="298"/>
                  </a:lnTo>
                  <a:lnTo>
                    <a:pt x="286" y="265"/>
                  </a:lnTo>
                  <a:lnTo>
                    <a:pt x="295" y="232"/>
                  </a:lnTo>
                  <a:lnTo>
                    <a:pt x="309" y="203"/>
                  </a:lnTo>
                  <a:lnTo>
                    <a:pt x="324" y="174"/>
                  </a:lnTo>
                  <a:lnTo>
                    <a:pt x="342" y="147"/>
                  </a:lnTo>
                  <a:lnTo>
                    <a:pt x="361" y="122"/>
                  </a:lnTo>
                  <a:lnTo>
                    <a:pt x="382" y="101"/>
                  </a:lnTo>
                  <a:lnTo>
                    <a:pt x="382" y="101"/>
                  </a:lnTo>
                  <a:lnTo>
                    <a:pt x="406" y="81"/>
                  </a:lnTo>
                  <a:lnTo>
                    <a:pt x="429" y="64"/>
                  </a:lnTo>
                  <a:lnTo>
                    <a:pt x="452" y="49"/>
                  </a:lnTo>
                  <a:lnTo>
                    <a:pt x="477" y="35"/>
                  </a:lnTo>
                  <a:lnTo>
                    <a:pt x="504" y="23"/>
                  </a:lnTo>
                  <a:lnTo>
                    <a:pt x="529" y="16"/>
                  </a:lnTo>
                  <a:lnTo>
                    <a:pt x="556" y="10"/>
                  </a:lnTo>
                  <a:lnTo>
                    <a:pt x="583" y="4"/>
                  </a:lnTo>
                  <a:lnTo>
                    <a:pt x="610" y="2"/>
                  </a:lnTo>
                  <a:lnTo>
                    <a:pt x="635" y="0"/>
                  </a:lnTo>
                  <a:lnTo>
                    <a:pt x="663" y="2"/>
                  </a:lnTo>
                  <a:lnTo>
                    <a:pt x="690" y="6"/>
                  </a:lnTo>
                  <a:lnTo>
                    <a:pt x="717" y="10"/>
                  </a:lnTo>
                  <a:lnTo>
                    <a:pt x="742" y="18"/>
                  </a:lnTo>
                  <a:lnTo>
                    <a:pt x="767" y="25"/>
                  </a:lnTo>
                  <a:lnTo>
                    <a:pt x="792" y="35"/>
                  </a:lnTo>
                  <a:lnTo>
                    <a:pt x="815" y="49"/>
                  </a:lnTo>
                  <a:lnTo>
                    <a:pt x="838" y="62"/>
                  </a:lnTo>
                  <a:lnTo>
                    <a:pt x="861" y="76"/>
                  </a:lnTo>
                  <a:lnTo>
                    <a:pt x="883" y="93"/>
                  </a:lnTo>
                  <a:lnTo>
                    <a:pt x="902" y="110"/>
                  </a:lnTo>
                  <a:lnTo>
                    <a:pt x="921" y="130"/>
                  </a:lnTo>
                  <a:lnTo>
                    <a:pt x="939" y="151"/>
                  </a:lnTo>
                  <a:lnTo>
                    <a:pt x="954" y="172"/>
                  </a:lnTo>
                  <a:lnTo>
                    <a:pt x="968" y="196"/>
                  </a:lnTo>
                  <a:lnTo>
                    <a:pt x="981" y="221"/>
                  </a:lnTo>
                  <a:lnTo>
                    <a:pt x="991" y="246"/>
                  </a:lnTo>
                  <a:lnTo>
                    <a:pt x="1001" y="273"/>
                  </a:lnTo>
                  <a:lnTo>
                    <a:pt x="1006" y="300"/>
                  </a:lnTo>
                  <a:lnTo>
                    <a:pt x="1012" y="329"/>
                  </a:lnTo>
                  <a:lnTo>
                    <a:pt x="1014" y="360"/>
                  </a:lnTo>
                  <a:lnTo>
                    <a:pt x="1014" y="391"/>
                  </a:lnTo>
                  <a:lnTo>
                    <a:pt x="1014" y="391"/>
                  </a:lnTo>
                  <a:lnTo>
                    <a:pt x="1012" y="420"/>
                  </a:lnTo>
                  <a:lnTo>
                    <a:pt x="1008" y="447"/>
                  </a:lnTo>
                  <a:lnTo>
                    <a:pt x="1002" y="472"/>
                  </a:lnTo>
                  <a:lnTo>
                    <a:pt x="995" y="497"/>
                  </a:lnTo>
                  <a:lnTo>
                    <a:pt x="987" y="520"/>
                  </a:lnTo>
                  <a:lnTo>
                    <a:pt x="975" y="542"/>
                  </a:lnTo>
                  <a:lnTo>
                    <a:pt x="964" y="563"/>
                  </a:lnTo>
                  <a:lnTo>
                    <a:pt x="952" y="582"/>
                  </a:lnTo>
                  <a:lnTo>
                    <a:pt x="937" y="600"/>
                  </a:lnTo>
                  <a:lnTo>
                    <a:pt x="921" y="617"/>
                  </a:lnTo>
                  <a:lnTo>
                    <a:pt x="906" y="634"/>
                  </a:lnTo>
                  <a:lnTo>
                    <a:pt x="889" y="650"/>
                  </a:lnTo>
                  <a:lnTo>
                    <a:pt x="852" y="681"/>
                  </a:lnTo>
                  <a:lnTo>
                    <a:pt x="811" y="710"/>
                  </a:lnTo>
                  <a:lnTo>
                    <a:pt x="811" y="710"/>
                  </a:lnTo>
                  <a:close/>
                </a:path>
              </a:pathLst>
            </a:custGeom>
            <a:grpFill/>
            <a:ln w="3175">
              <a:solidFill>
                <a:schemeClr val="bg1"/>
              </a:solidFill>
              <a:round/>
              <a:headEnd/>
              <a:tailEnd/>
            </a:ln>
            <a:effectLst/>
          </p:spPr>
          <p:txBody>
            <a:bodyPr vert="horz" wrap="square" lIns="121920" tIns="60960" rIns="121920" bIns="60960" numCol="1" anchor="t" anchorCtr="0" compatLnSpc="1">
              <a:prstTxWarp prst="textNoShape">
                <a:avLst/>
              </a:prstTxWarp>
            </a:bodyPr>
            <a:lstStyle/>
            <a:p>
              <a:pPr algn="ctr" defTabSz="913960"/>
              <a:endParaRPr lang="en-US" sz="1867" dirty="0">
                <a:solidFill>
                  <a:srgbClr val="FFFFFF"/>
                </a:solidFill>
                <a:latin typeface="微软雅黑" panose="020B0503020204020204" pitchFamily="34" charset="-122"/>
                <a:ea typeface="微软雅黑" panose="020B0503020204020204" pitchFamily="34" charset="-122"/>
              </a:endParaRPr>
            </a:p>
          </p:txBody>
        </p:sp>
        <p:cxnSp>
          <p:nvCxnSpPr>
            <p:cNvPr id="31" name="Straight Connector 18"/>
            <p:cNvCxnSpPr/>
            <p:nvPr/>
          </p:nvCxnSpPr>
          <p:spPr>
            <a:xfrm>
              <a:off x="5343296" y="2448582"/>
              <a:ext cx="145136" cy="17956"/>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19"/>
            <p:cNvCxnSpPr/>
            <p:nvPr/>
          </p:nvCxnSpPr>
          <p:spPr>
            <a:xfrm flipH="1">
              <a:off x="4741482" y="2446777"/>
              <a:ext cx="224277" cy="84401"/>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20"/>
            <p:cNvCxnSpPr/>
            <p:nvPr/>
          </p:nvCxnSpPr>
          <p:spPr>
            <a:xfrm flipV="1">
              <a:off x="5169432" y="1930938"/>
              <a:ext cx="40491" cy="263054"/>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21"/>
            <p:cNvCxnSpPr/>
            <p:nvPr/>
          </p:nvCxnSpPr>
          <p:spPr>
            <a:xfrm flipV="1">
              <a:off x="5275434" y="2125382"/>
              <a:ext cx="87309" cy="108188"/>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22"/>
            <p:cNvCxnSpPr/>
            <p:nvPr/>
          </p:nvCxnSpPr>
          <p:spPr>
            <a:xfrm flipV="1">
              <a:off x="5337156" y="2272618"/>
              <a:ext cx="273374" cy="41501"/>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23"/>
            <p:cNvCxnSpPr/>
            <p:nvPr/>
          </p:nvCxnSpPr>
          <p:spPr>
            <a:xfrm>
              <a:off x="4741482" y="2084274"/>
              <a:ext cx="246664" cy="160567"/>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24"/>
            <p:cNvCxnSpPr/>
            <p:nvPr/>
          </p:nvCxnSpPr>
          <p:spPr>
            <a:xfrm>
              <a:off x="4780984" y="2322893"/>
              <a:ext cx="163507" cy="10156"/>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25"/>
            <p:cNvCxnSpPr/>
            <p:nvPr/>
          </p:nvCxnSpPr>
          <p:spPr>
            <a:xfrm flipH="1" flipV="1">
              <a:off x="4988146" y="2049969"/>
              <a:ext cx="77653" cy="144024"/>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1" name="Freeform 9"/>
          <p:cNvSpPr>
            <a:spLocks noChangeAspect="1" noEditPoints="1"/>
          </p:cNvSpPr>
          <p:nvPr/>
        </p:nvSpPr>
        <p:spPr bwMode="auto">
          <a:xfrm>
            <a:off x="1123718" y="2049455"/>
            <a:ext cx="410223" cy="338606"/>
          </a:xfrm>
          <a:custGeom>
            <a:avLst/>
            <a:gdLst>
              <a:gd name="T0" fmla="*/ 122 w 300"/>
              <a:gd name="T1" fmla="*/ 0 h 247"/>
              <a:gd name="T2" fmla="*/ 208 w 300"/>
              <a:gd name="T3" fmla="*/ 36 h 247"/>
              <a:gd name="T4" fmla="*/ 244 w 300"/>
              <a:gd name="T5" fmla="*/ 122 h 247"/>
              <a:gd name="T6" fmla="*/ 208 w 300"/>
              <a:gd name="T7" fmla="*/ 208 h 247"/>
              <a:gd name="T8" fmla="*/ 122 w 300"/>
              <a:gd name="T9" fmla="*/ 244 h 247"/>
              <a:gd name="T10" fmla="*/ 35 w 300"/>
              <a:gd name="T11" fmla="*/ 208 h 247"/>
              <a:gd name="T12" fmla="*/ 0 w 300"/>
              <a:gd name="T13" fmla="*/ 122 h 247"/>
              <a:gd name="T14" fmla="*/ 35 w 300"/>
              <a:gd name="T15" fmla="*/ 36 h 247"/>
              <a:gd name="T16" fmla="*/ 122 w 300"/>
              <a:gd name="T17" fmla="*/ 0 h 247"/>
              <a:gd name="T18" fmla="*/ 175 w 300"/>
              <a:gd name="T19" fmla="*/ 245 h 247"/>
              <a:gd name="T20" fmla="*/ 300 w 300"/>
              <a:gd name="T21" fmla="*/ 158 h 247"/>
              <a:gd name="T22" fmla="*/ 298 w 300"/>
              <a:gd name="T23" fmla="*/ 126 h 247"/>
              <a:gd name="T24" fmla="*/ 175 w 300"/>
              <a:gd name="T25" fmla="*/ 245 h 247"/>
              <a:gd name="T26" fmla="*/ 130 w 300"/>
              <a:gd name="T27" fmla="*/ 80 h 247"/>
              <a:gd name="T28" fmla="*/ 151 w 300"/>
              <a:gd name="T29" fmla="*/ 91 h 247"/>
              <a:gd name="T30" fmla="*/ 181 w 300"/>
              <a:gd name="T31" fmla="*/ 71 h 247"/>
              <a:gd name="T32" fmla="*/ 177 w 300"/>
              <a:gd name="T33" fmla="*/ 66 h 247"/>
              <a:gd name="T34" fmla="*/ 130 w 300"/>
              <a:gd name="T35" fmla="*/ 44 h 247"/>
              <a:gd name="T36" fmla="*/ 130 w 300"/>
              <a:gd name="T37" fmla="*/ 80 h 247"/>
              <a:gd name="T38" fmla="*/ 162 w 300"/>
              <a:gd name="T39" fmla="*/ 108 h 247"/>
              <a:gd name="T40" fmla="*/ 164 w 300"/>
              <a:gd name="T41" fmla="*/ 122 h 247"/>
              <a:gd name="T42" fmla="*/ 161 w 300"/>
              <a:gd name="T43" fmla="*/ 138 h 247"/>
              <a:gd name="T44" fmla="*/ 192 w 300"/>
              <a:gd name="T45" fmla="*/ 157 h 247"/>
              <a:gd name="T46" fmla="*/ 200 w 300"/>
              <a:gd name="T47" fmla="*/ 122 h 247"/>
              <a:gd name="T48" fmla="*/ 192 w 300"/>
              <a:gd name="T49" fmla="*/ 87 h 247"/>
              <a:gd name="T50" fmla="*/ 162 w 300"/>
              <a:gd name="T51" fmla="*/ 108 h 247"/>
              <a:gd name="T52" fmla="*/ 149 w 300"/>
              <a:gd name="T53" fmla="*/ 154 h 247"/>
              <a:gd name="T54" fmla="*/ 130 w 300"/>
              <a:gd name="T55" fmla="*/ 164 h 247"/>
              <a:gd name="T56" fmla="*/ 130 w 300"/>
              <a:gd name="T57" fmla="*/ 200 h 247"/>
              <a:gd name="T58" fmla="*/ 177 w 300"/>
              <a:gd name="T59" fmla="*/ 178 h 247"/>
              <a:gd name="T60" fmla="*/ 181 w 300"/>
              <a:gd name="T61" fmla="*/ 174 h 247"/>
              <a:gd name="T62" fmla="*/ 149 w 300"/>
              <a:gd name="T63" fmla="*/ 154 h 247"/>
              <a:gd name="T64" fmla="*/ 110 w 300"/>
              <a:gd name="T65" fmla="*/ 163 h 247"/>
              <a:gd name="T66" fmla="*/ 94 w 300"/>
              <a:gd name="T67" fmla="*/ 155 h 247"/>
              <a:gd name="T68" fmla="*/ 64 w 300"/>
              <a:gd name="T69" fmla="*/ 176 h 247"/>
              <a:gd name="T70" fmla="*/ 66 w 300"/>
              <a:gd name="T71" fmla="*/ 178 h 247"/>
              <a:gd name="T72" fmla="*/ 110 w 300"/>
              <a:gd name="T73" fmla="*/ 200 h 247"/>
              <a:gd name="T74" fmla="*/ 110 w 300"/>
              <a:gd name="T75" fmla="*/ 163 h 247"/>
              <a:gd name="T76" fmla="*/ 82 w 300"/>
              <a:gd name="T77" fmla="*/ 139 h 247"/>
              <a:gd name="T78" fmla="*/ 79 w 300"/>
              <a:gd name="T79" fmla="*/ 122 h 247"/>
              <a:gd name="T80" fmla="*/ 80 w 300"/>
              <a:gd name="T81" fmla="*/ 111 h 247"/>
              <a:gd name="T82" fmla="*/ 49 w 300"/>
              <a:gd name="T83" fmla="*/ 92 h 247"/>
              <a:gd name="T84" fmla="*/ 43 w 300"/>
              <a:gd name="T85" fmla="*/ 122 h 247"/>
              <a:gd name="T86" fmla="*/ 52 w 300"/>
              <a:gd name="T87" fmla="*/ 159 h 247"/>
              <a:gd name="T88" fmla="*/ 82 w 300"/>
              <a:gd name="T89" fmla="*/ 139 h 247"/>
              <a:gd name="T90" fmla="*/ 90 w 300"/>
              <a:gd name="T91" fmla="*/ 94 h 247"/>
              <a:gd name="T92" fmla="*/ 91 w 300"/>
              <a:gd name="T93" fmla="*/ 92 h 247"/>
              <a:gd name="T94" fmla="*/ 110 w 300"/>
              <a:gd name="T95" fmla="*/ 81 h 247"/>
              <a:gd name="T96" fmla="*/ 110 w 300"/>
              <a:gd name="T97" fmla="*/ 44 h 247"/>
              <a:gd name="T98" fmla="*/ 66 w 300"/>
              <a:gd name="T99" fmla="*/ 66 h 247"/>
              <a:gd name="T100" fmla="*/ 59 w 300"/>
              <a:gd name="T101" fmla="*/ 74 h 247"/>
              <a:gd name="T102" fmla="*/ 90 w 300"/>
              <a:gd name="T103" fmla="*/ 94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0" h="247">
                <a:moveTo>
                  <a:pt x="122" y="0"/>
                </a:moveTo>
                <a:cubicBezTo>
                  <a:pt x="155" y="0"/>
                  <a:pt x="186" y="14"/>
                  <a:pt x="208" y="36"/>
                </a:cubicBezTo>
                <a:cubicBezTo>
                  <a:pt x="230" y="58"/>
                  <a:pt x="244" y="88"/>
                  <a:pt x="244" y="122"/>
                </a:cubicBezTo>
                <a:cubicBezTo>
                  <a:pt x="244" y="156"/>
                  <a:pt x="230" y="186"/>
                  <a:pt x="208" y="208"/>
                </a:cubicBezTo>
                <a:cubicBezTo>
                  <a:pt x="186" y="230"/>
                  <a:pt x="155" y="244"/>
                  <a:pt x="122" y="244"/>
                </a:cubicBezTo>
                <a:cubicBezTo>
                  <a:pt x="88" y="244"/>
                  <a:pt x="57" y="230"/>
                  <a:pt x="35" y="208"/>
                </a:cubicBezTo>
                <a:cubicBezTo>
                  <a:pt x="13" y="186"/>
                  <a:pt x="0" y="156"/>
                  <a:pt x="0" y="122"/>
                </a:cubicBezTo>
                <a:cubicBezTo>
                  <a:pt x="0" y="88"/>
                  <a:pt x="13" y="58"/>
                  <a:pt x="35" y="36"/>
                </a:cubicBezTo>
                <a:cubicBezTo>
                  <a:pt x="57" y="14"/>
                  <a:pt x="88" y="0"/>
                  <a:pt x="122" y="0"/>
                </a:cubicBezTo>
                <a:close/>
                <a:moveTo>
                  <a:pt x="175" y="245"/>
                </a:moveTo>
                <a:cubicBezTo>
                  <a:pt x="292" y="247"/>
                  <a:pt x="257" y="150"/>
                  <a:pt x="300" y="158"/>
                </a:cubicBezTo>
                <a:cubicBezTo>
                  <a:pt x="298" y="126"/>
                  <a:pt x="298" y="126"/>
                  <a:pt x="298" y="126"/>
                </a:cubicBezTo>
                <a:cubicBezTo>
                  <a:pt x="230" y="122"/>
                  <a:pt x="286" y="229"/>
                  <a:pt x="175" y="245"/>
                </a:cubicBezTo>
                <a:close/>
                <a:moveTo>
                  <a:pt x="130" y="80"/>
                </a:moveTo>
                <a:cubicBezTo>
                  <a:pt x="139" y="82"/>
                  <a:pt x="146" y="86"/>
                  <a:pt x="151" y="91"/>
                </a:cubicBezTo>
                <a:cubicBezTo>
                  <a:pt x="181" y="71"/>
                  <a:pt x="181" y="71"/>
                  <a:pt x="181" y="71"/>
                </a:cubicBezTo>
                <a:cubicBezTo>
                  <a:pt x="180" y="69"/>
                  <a:pt x="179" y="68"/>
                  <a:pt x="177" y="66"/>
                </a:cubicBezTo>
                <a:cubicBezTo>
                  <a:pt x="165" y="54"/>
                  <a:pt x="149" y="46"/>
                  <a:pt x="130" y="44"/>
                </a:cubicBezTo>
                <a:cubicBezTo>
                  <a:pt x="130" y="80"/>
                  <a:pt x="130" y="80"/>
                  <a:pt x="130" y="80"/>
                </a:cubicBezTo>
                <a:close/>
                <a:moveTo>
                  <a:pt x="162" y="108"/>
                </a:moveTo>
                <a:cubicBezTo>
                  <a:pt x="164" y="112"/>
                  <a:pt x="164" y="117"/>
                  <a:pt x="164" y="122"/>
                </a:cubicBezTo>
                <a:cubicBezTo>
                  <a:pt x="164" y="128"/>
                  <a:pt x="163" y="133"/>
                  <a:pt x="161" y="138"/>
                </a:cubicBezTo>
                <a:cubicBezTo>
                  <a:pt x="192" y="157"/>
                  <a:pt x="192" y="157"/>
                  <a:pt x="192" y="157"/>
                </a:cubicBezTo>
                <a:cubicBezTo>
                  <a:pt x="197" y="147"/>
                  <a:pt x="200" y="135"/>
                  <a:pt x="200" y="122"/>
                </a:cubicBezTo>
                <a:cubicBezTo>
                  <a:pt x="200" y="110"/>
                  <a:pt x="197" y="98"/>
                  <a:pt x="192" y="87"/>
                </a:cubicBezTo>
                <a:cubicBezTo>
                  <a:pt x="162" y="108"/>
                  <a:pt x="162" y="108"/>
                  <a:pt x="162" y="108"/>
                </a:cubicBezTo>
                <a:close/>
                <a:moveTo>
                  <a:pt x="149" y="154"/>
                </a:moveTo>
                <a:cubicBezTo>
                  <a:pt x="144" y="159"/>
                  <a:pt x="138" y="162"/>
                  <a:pt x="130" y="164"/>
                </a:cubicBezTo>
                <a:cubicBezTo>
                  <a:pt x="130" y="200"/>
                  <a:pt x="130" y="200"/>
                  <a:pt x="130" y="200"/>
                </a:cubicBezTo>
                <a:cubicBezTo>
                  <a:pt x="149" y="198"/>
                  <a:pt x="165" y="190"/>
                  <a:pt x="177" y="178"/>
                </a:cubicBezTo>
                <a:cubicBezTo>
                  <a:pt x="178" y="176"/>
                  <a:pt x="180" y="175"/>
                  <a:pt x="181" y="174"/>
                </a:cubicBezTo>
                <a:cubicBezTo>
                  <a:pt x="149" y="154"/>
                  <a:pt x="149" y="154"/>
                  <a:pt x="149" y="154"/>
                </a:cubicBezTo>
                <a:close/>
                <a:moveTo>
                  <a:pt x="110" y="163"/>
                </a:moveTo>
                <a:cubicBezTo>
                  <a:pt x="104" y="162"/>
                  <a:pt x="99" y="159"/>
                  <a:pt x="94" y="155"/>
                </a:cubicBezTo>
                <a:cubicBezTo>
                  <a:pt x="64" y="176"/>
                  <a:pt x="64" y="176"/>
                  <a:pt x="64" y="176"/>
                </a:cubicBezTo>
                <a:cubicBezTo>
                  <a:pt x="65" y="176"/>
                  <a:pt x="65" y="177"/>
                  <a:pt x="66" y="178"/>
                </a:cubicBezTo>
                <a:cubicBezTo>
                  <a:pt x="78" y="189"/>
                  <a:pt x="93" y="197"/>
                  <a:pt x="110" y="200"/>
                </a:cubicBezTo>
                <a:cubicBezTo>
                  <a:pt x="110" y="163"/>
                  <a:pt x="110" y="163"/>
                  <a:pt x="110" y="163"/>
                </a:cubicBezTo>
                <a:close/>
                <a:moveTo>
                  <a:pt x="82" y="139"/>
                </a:moveTo>
                <a:cubicBezTo>
                  <a:pt x="80" y="134"/>
                  <a:pt x="79" y="128"/>
                  <a:pt x="79" y="122"/>
                </a:cubicBezTo>
                <a:cubicBezTo>
                  <a:pt x="79" y="118"/>
                  <a:pt x="79" y="115"/>
                  <a:pt x="80" y="111"/>
                </a:cubicBezTo>
                <a:cubicBezTo>
                  <a:pt x="49" y="92"/>
                  <a:pt x="49" y="92"/>
                  <a:pt x="49" y="92"/>
                </a:cubicBezTo>
                <a:cubicBezTo>
                  <a:pt x="45" y="101"/>
                  <a:pt x="43" y="111"/>
                  <a:pt x="43" y="122"/>
                </a:cubicBezTo>
                <a:cubicBezTo>
                  <a:pt x="43" y="135"/>
                  <a:pt x="46" y="148"/>
                  <a:pt x="52" y="159"/>
                </a:cubicBezTo>
                <a:cubicBezTo>
                  <a:pt x="82" y="139"/>
                  <a:pt x="82" y="139"/>
                  <a:pt x="82" y="139"/>
                </a:cubicBezTo>
                <a:close/>
                <a:moveTo>
                  <a:pt x="90" y="94"/>
                </a:moveTo>
                <a:cubicBezTo>
                  <a:pt x="90" y="93"/>
                  <a:pt x="91" y="92"/>
                  <a:pt x="91" y="92"/>
                </a:cubicBezTo>
                <a:cubicBezTo>
                  <a:pt x="97" y="86"/>
                  <a:pt x="103" y="83"/>
                  <a:pt x="110" y="81"/>
                </a:cubicBezTo>
                <a:cubicBezTo>
                  <a:pt x="110" y="44"/>
                  <a:pt x="110" y="44"/>
                  <a:pt x="110" y="44"/>
                </a:cubicBezTo>
                <a:cubicBezTo>
                  <a:pt x="93" y="46"/>
                  <a:pt x="78" y="55"/>
                  <a:pt x="66" y="66"/>
                </a:cubicBezTo>
                <a:cubicBezTo>
                  <a:pt x="63" y="69"/>
                  <a:pt x="61" y="72"/>
                  <a:pt x="59" y="74"/>
                </a:cubicBezTo>
                <a:lnTo>
                  <a:pt x="90" y="9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914378">
              <a:defRPr/>
            </a:pPr>
            <a:endParaRPr lang="zh-CN" altLang="en-US" kern="0">
              <a:solidFill>
                <a:sysClr val="windowText" lastClr="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650262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12"/>
          <p:cNvSpPr>
            <a:spLocks noGrp="1"/>
          </p:cNvSpPr>
          <p:nvPr>
            <p:ph type="title" idx="4294967295"/>
          </p:nvPr>
        </p:nvSpPr>
        <p:spPr>
          <a:xfrm>
            <a:off x="264233" y="684443"/>
            <a:ext cx="4485994" cy="1000557"/>
          </a:xfrm>
        </p:spPr>
        <p:txBody>
          <a:bodyPr>
            <a:normAutofit/>
          </a:bodyPr>
          <a:lstStyle/>
          <a:p>
            <a:r>
              <a:rPr lang="zh-CN" altLang="en-US" sz="3200" b="1" dirty="0" smtClean="0">
                <a:solidFill>
                  <a:schemeClr val="bg1"/>
                </a:solidFill>
                <a:latin typeface="微软雅黑" panose="020B0503020204020204" pitchFamily="34" charset="-122"/>
                <a:ea typeface="微软雅黑" panose="020B0503020204020204" pitchFamily="34" charset="-122"/>
              </a:rPr>
              <a:t>数据</a:t>
            </a:r>
            <a:r>
              <a:rPr lang="en-US" altLang="zh-CN" sz="3200" b="1" dirty="0" smtClean="0">
                <a:solidFill>
                  <a:schemeClr val="bg1"/>
                </a:solidFill>
                <a:latin typeface="微软雅黑" panose="020B0503020204020204" pitchFamily="34" charset="-122"/>
                <a:ea typeface="微软雅黑" panose="020B0503020204020204" pitchFamily="34" charset="-122"/>
              </a:rPr>
              <a:t>+</a:t>
            </a:r>
            <a:r>
              <a:rPr lang="zh-CN" altLang="en-US" sz="3200" b="1" dirty="0" smtClean="0">
                <a:solidFill>
                  <a:schemeClr val="bg1"/>
                </a:solidFill>
                <a:latin typeface="微软雅黑" panose="020B0503020204020204" pitchFamily="34" charset="-122"/>
                <a:ea typeface="微软雅黑" panose="020B0503020204020204" pitchFamily="34" charset="-122"/>
              </a:rPr>
              <a:t>关系搜</a:t>
            </a:r>
            <a:r>
              <a:rPr lang="en-US" altLang="zh-CN" sz="3200" b="1" dirty="0" smtClean="0">
                <a:solidFill>
                  <a:schemeClr val="bg1"/>
                </a:solidFill>
                <a:latin typeface="微软雅黑" panose="020B0503020204020204" pitchFamily="34" charset="-122"/>
                <a:ea typeface="微软雅黑" panose="020B0503020204020204" pitchFamily="34" charset="-122"/>
              </a:rPr>
              <a:t>=</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1663599" y="767344"/>
            <a:ext cx="7882318" cy="5592174"/>
            <a:chOff x="1982519" y="789116"/>
            <a:chExt cx="7882318" cy="5592174"/>
          </a:xfrm>
        </p:grpSpPr>
        <p:sp>
          <p:nvSpPr>
            <p:cNvPr id="14" name="TextBox 13"/>
            <p:cNvSpPr txBox="1"/>
            <p:nvPr/>
          </p:nvSpPr>
          <p:spPr>
            <a:xfrm rot="1921260">
              <a:off x="3753547" y="1058199"/>
              <a:ext cx="327207" cy="4594078"/>
            </a:xfrm>
            <a:prstGeom prst="rect">
              <a:avLst/>
            </a:prstGeom>
            <a:noFill/>
          </p:spPr>
          <p:txBody>
            <a:bodyPr wrap="square" lIns="0" tIns="0" rIns="0" bIns="0" rtlCol="0">
              <a:spAutoFit/>
            </a:bodyPr>
            <a:lstStyle/>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endParaRPr lang="en-US" sz="933" b="1" dirty="0">
                <a:gradFill>
                  <a:gsLst>
                    <a:gs pos="0">
                      <a:srgbClr val="FFFFFF"/>
                    </a:gs>
                    <a:gs pos="86000">
                      <a:srgbClr val="FFFFFF"/>
                    </a:gs>
                  </a:gsLst>
                  <a:lin ang="5400000" scaled="0"/>
                </a:gradFill>
              </a:endParaRPr>
            </a:p>
          </p:txBody>
        </p:sp>
        <p:sp>
          <p:nvSpPr>
            <p:cNvPr id="15" name="TextBox 14"/>
            <p:cNvSpPr txBox="1"/>
            <p:nvPr/>
          </p:nvSpPr>
          <p:spPr>
            <a:xfrm rot="1857267">
              <a:off x="3936559" y="1441492"/>
              <a:ext cx="327207" cy="3876254"/>
            </a:xfrm>
            <a:prstGeom prst="rect">
              <a:avLst/>
            </a:prstGeom>
            <a:noFill/>
          </p:spPr>
          <p:txBody>
            <a:bodyPr wrap="square" lIns="0" tIns="0" rIns="0" bIns="0" rtlCol="0">
              <a:spAutoFit/>
            </a:bodyPr>
            <a:lstStyle/>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endParaRPr lang="en-US" sz="933" b="1" dirty="0">
                <a:gradFill>
                  <a:gsLst>
                    <a:gs pos="0">
                      <a:srgbClr val="FFFFFF"/>
                    </a:gs>
                    <a:gs pos="86000">
                      <a:srgbClr val="FFFFFF"/>
                    </a:gs>
                  </a:gsLst>
                  <a:lin ang="5400000" scaled="0"/>
                </a:gradFill>
              </a:endParaRPr>
            </a:p>
          </p:txBody>
        </p:sp>
        <p:sp>
          <p:nvSpPr>
            <p:cNvPr id="16" name="TextBox 15"/>
            <p:cNvSpPr txBox="1"/>
            <p:nvPr/>
          </p:nvSpPr>
          <p:spPr>
            <a:xfrm rot="1736889">
              <a:off x="4050394" y="2355345"/>
              <a:ext cx="327207" cy="2297039"/>
            </a:xfrm>
            <a:prstGeom prst="rect">
              <a:avLst/>
            </a:prstGeom>
            <a:noFill/>
          </p:spPr>
          <p:txBody>
            <a:bodyPr wrap="square" lIns="0" tIns="0" rIns="0" bIns="0" rtlCol="0">
              <a:spAutoFit/>
            </a:bodyPr>
            <a:lstStyle/>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p:txBody>
        </p:sp>
        <p:sp>
          <p:nvSpPr>
            <p:cNvPr id="17" name="TextBox 16"/>
            <p:cNvSpPr txBox="1"/>
            <p:nvPr/>
          </p:nvSpPr>
          <p:spPr>
            <a:xfrm rot="1666035">
              <a:off x="4235117" y="2604754"/>
              <a:ext cx="327207" cy="1866345"/>
            </a:xfrm>
            <a:prstGeom prst="rect">
              <a:avLst/>
            </a:prstGeom>
            <a:noFill/>
          </p:spPr>
          <p:txBody>
            <a:bodyPr wrap="square" lIns="0" tIns="0" rIns="0" bIns="0" rtlCol="0">
              <a:spAutoFit/>
            </a:bodyPr>
            <a:lstStyle/>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p:txBody>
        </p:sp>
        <p:sp>
          <p:nvSpPr>
            <p:cNvPr id="18" name="TextBox 17"/>
            <p:cNvSpPr txBox="1"/>
            <p:nvPr/>
          </p:nvSpPr>
          <p:spPr>
            <a:xfrm rot="1574199">
              <a:off x="4445713" y="2451303"/>
              <a:ext cx="327207" cy="2153475"/>
            </a:xfrm>
            <a:prstGeom prst="rect">
              <a:avLst/>
            </a:prstGeom>
            <a:noFill/>
          </p:spPr>
          <p:txBody>
            <a:bodyPr wrap="square" lIns="0" tIns="0" rIns="0" bIns="0" rtlCol="0">
              <a:spAutoFit/>
            </a:bodyPr>
            <a:lstStyle/>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br>
                <a:rPr lang="en-US" sz="933" b="1" dirty="0">
                  <a:gradFill>
                    <a:gsLst>
                      <a:gs pos="0">
                        <a:srgbClr val="FFFFFF"/>
                      </a:gs>
                      <a:gs pos="86000">
                        <a:srgbClr val="FFFFFF"/>
                      </a:gs>
                    </a:gsLst>
                    <a:lin ang="5400000" scaled="0"/>
                  </a:gradFill>
                </a:rPr>
              </a:br>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endParaRPr lang="en-US" sz="933" b="1" dirty="0">
                <a:gradFill>
                  <a:gsLst>
                    <a:gs pos="0">
                      <a:srgbClr val="FFFFFF"/>
                    </a:gs>
                    <a:gs pos="86000">
                      <a:srgbClr val="FFFFFF"/>
                    </a:gs>
                  </a:gsLst>
                  <a:lin ang="5400000" scaled="0"/>
                </a:gradFill>
              </a:endParaRPr>
            </a:p>
          </p:txBody>
        </p:sp>
        <p:sp>
          <p:nvSpPr>
            <p:cNvPr id="19" name="TextBox 18"/>
            <p:cNvSpPr txBox="1"/>
            <p:nvPr/>
          </p:nvSpPr>
          <p:spPr>
            <a:xfrm rot="1468991">
              <a:off x="4555109" y="2872845"/>
              <a:ext cx="327207" cy="1722779"/>
            </a:xfrm>
            <a:prstGeom prst="rect">
              <a:avLst/>
            </a:prstGeom>
            <a:noFill/>
          </p:spPr>
          <p:txBody>
            <a:bodyPr wrap="square" lIns="0" tIns="0" rIns="0" bIns="0" rtlCol="0">
              <a:spAutoFit/>
            </a:bodyPr>
            <a:lstStyle/>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endParaRPr lang="en-US" sz="933" b="1" dirty="0">
                <a:gradFill>
                  <a:gsLst>
                    <a:gs pos="0">
                      <a:srgbClr val="FFFFFF"/>
                    </a:gs>
                    <a:gs pos="86000">
                      <a:srgbClr val="FFFFFF"/>
                    </a:gs>
                  </a:gsLst>
                  <a:lin ang="5400000" scaled="0"/>
                </a:gradFill>
              </a:endParaRPr>
            </a:p>
          </p:txBody>
        </p:sp>
        <p:sp>
          <p:nvSpPr>
            <p:cNvPr id="20" name="TextBox 19"/>
            <p:cNvSpPr txBox="1"/>
            <p:nvPr/>
          </p:nvSpPr>
          <p:spPr>
            <a:xfrm rot="1329693">
              <a:off x="4686026" y="2440227"/>
              <a:ext cx="327207" cy="2871299"/>
            </a:xfrm>
            <a:prstGeom prst="rect">
              <a:avLst/>
            </a:prstGeom>
            <a:noFill/>
          </p:spPr>
          <p:txBody>
            <a:bodyPr wrap="square" lIns="0" tIns="0" rIns="0" bIns="0" rtlCol="0">
              <a:spAutoFit/>
            </a:bodyPr>
            <a:lstStyle/>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endParaRPr lang="en-US" sz="933" b="1" dirty="0">
                <a:gradFill>
                  <a:gsLst>
                    <a:gs pos="0">
                      <a:srgbClr val="FFFFFF"/>
                    </a:gs>
                    <a:gs pos="86000">
                      <a:srgbClr val="FFFFFF"/>
                    </a:gs>
                  </a:gsLst>
                  <a:lin ang="5400000" scaled="0"/>
                </a:gradFill>
              </a:endParaRPr>
            </a:p>
          </p:txBody>
        </p:sp>
        <p:sp>
          <p:nvSpPr>
            <p:cNvPr id="21" name="TextBox 20"/>
            <p:cNvSpPr txBox="1"/>
            <p:nvPr/>
          </p:nvSpPr>
          <p:spPr>
            <a:xfrm rot="1237402">
              <a:off x="4827706" y="2632133"/>
              <a:ext cx="327207" cy="2727734"/>
            </a:xfrm>
            <a:prstGeom prst="rect">
              <a:avLst/>
            </a:prstGeom>
            <a:noFill/>
          </p:spPr>
          <p:txBody>
            <a:bodyPr wrap="square" lIns="0" tIns="0" rIns="0" bIns="0" rtlCol="0">
              <a:spAutoFit/>
            </a:bodyPr>
            <a:lstStyle/>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p:txBody>
        </p:sp>
        <p:sp>
          <p:nvSpPr>
            <p:cNvPr id="22" name="TextBox 21"/>
            <p:cNvSpPr txBox="1"/>
            <p:nvPr/>
          </p:nvSpPr>
          <p:spPr>
            <a:xfrm rot="995427">
              <a:off x="5012427" y="2849269"/>
              <a:ext cx="327207" cy="2297039"/>
            </a:xfrm>
            <a:prstGeom prst="rect">
              <a:avLst/>
            </a:prstGeom>
            <a:noFill/>
          </p:spPr>
          <p:txBody>
            <a:bodyPr wrap="square" lIns="0" tIns="0" rIns="0" bIns="0" rtlCol="0">
              <a:spAutoFit/>
            </a:bodyPr>
            <a:lstStyle/>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p:txBody>
        </p:sp>
        <p:sp>
          <p:nvSpPr>
            <p:cNvPr id="23" name="TextBox 22"/>
            <p:cNvSpPr txBox="1"/>
            <p:nvPr/>
          </p:nvSpPr>
          <p:spPr>
            <a:xfrm rot="895653">
              <a:off x="5197150" y="2872574"/>
              <a:ext cx="327207" cy="2297039"/>
            </a:xfrm>
            <a:prstGeom prst="rect">
              <a:avLst/>
            </a:prstGeom>
            <a:noFill/>
          </p:spPr>
          <p:txBody>
            <a:bodyPr wrap="square" lIns="0" tIns="0" rIns="0" bIns="0" rtlCol="0">
              <a:spAutoFit/>
            </a:bodyPr>
            <a:lstStyle/>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p:txBody>
        </p:sp>
        <p:sp>
          <p:nvSpPr>
            <p:cNvPr id="24" name="TextBox 23"/>
            <p:cNvSpPr txBox="1"/>
            <p:nvPr/>
          </p:nvSpPr>
          <p:spPr>
            <a:xfrm rot="20429611">
              <a:off x="6617363" y="2068078"/>
              <a:ext cx="327207" cy="3445559"/>
            </a:xfrm>
            <a:prstGeom prst="rect">
              <a:avLst/>
            </a:prstGeom>
            <a:noFill/>
          </p:spPr>
          <p:txBody>
            <a:bodyPr wrap="square" lIns="0" tIns="0" rIns="0" bIns="0" rtlCol="0">
              <a:spAutoFit/>
            </a:bodyPr>
            <a:lstStyle/>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p:txBody>
        </p:sp>
        <p:sp>
          <p:nvSpPr>
            <p:cNvPr id="25" name="TextBox 24"/>
            <p:cNvSpPr txBox="1"/>
            <p:nvPr/>
          </p:nvSpPr>
          <p:spPr>
            <a:xfrm rot="20250612">
              <a:off x="6781867" y="2344363"/>
              <a:ext cx="327207" cy="2871299"/>
            </a:xfrm>
            <a:prstGeom prst="rect">
              <a:avLst/>
            </a:prstGeom>
            <a:noFill/>
          </p:spPr>
          <p:txBody>
            <a:bodyPr wrap="square" lIns="0" tIns="0" rIns="0" bIns="0" rtlCol="0">
              <a:spAutoFit/>
            </a:bodyPr>
            <a:lstStyle/>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p:txBody>
        </p:sp>
        <p:sp>
          <p:nvSpPr>
            <p:cNvPr id="26" name="TextBox 25"/>
            <p:cNvSpPr txBox="1"/>
            <p:nvPr/>
          </p:nvSpPr>
          <p:spPr>
            <a:xfrm rot="20130234">
              <a:off x="6897902" y="2521601"/>
              <a:ext cx="327207" cy="2297039"/>
            </a:xfrm>
            <a:prstGeom prst="rect">
              <a:avLst/>
            </a:prstGeom>
            <a:noFill/>
          </p:spPr>
          <p:txBody>
            <a:bodyPr wrap="square" lIns="0" tIns="0" rIns="0" bIns="0" rtlCol="0">
              <a:spAutoFit/>
            </a:bodyPr>
            <a:lstStyle/>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p:txBody>
        </p:sp>
        <p:sp>
          <p:nvSpPr>
            <p:cNvPr id="27" name="TextBox 26"/>
            <p:cNvSpPr txBox="1"/>
            <p:nvPr/>
          </p:nvSpPr>
          <p:spPr>
            <a:xfrm rot="20059380">
              <a:off x="7027119" y="2211062"/>
              <a:ext cx="327207" cy="2584169"/>
            </a:xfrm>
            <a:prstGeom prst="rect">
              <a:avLst/>
            </a:prstGeom>
            <a:noFill/>
          </p:spPr>
          <p:txBody>
            <a:bodyPr wrap="square" lIns="0" tIns="0" rIns="0" bIns="0" rtlCol="0">
              <a:spAutoFit/>
            </a:bodyPr>
            <a:lstStyle/>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p:txBody>
        </p:sp>
        <p:sp>
          <p:nvSpPr>
            <p:cNvPr id="28" name="TextBox 27"/>
            <p:cNvSpPr txBox="1"/>
            <p:nvPr/>
          </p:nvSpPr>
          <p:spPr>
            <a:xfrm rot="19967544">
              <a:off x="7237814" y="2457559"/>
              <a:ext cx="327207" cy="2153475"/>
            </a:xfrm>
            <a:prstGeom prst="rect">
              <a:avLst/>
            </a:prstGeom>
            <a:noFill/>
          </p:spPr>
          <p:txBody>
            <a:bodyPr wrap="square" lIns="0" tIns="0" rIns="0" bIns="0" rtlCol="0">
              <a:spAutoFit/>
            </a:bodyPr>
            <a:lstStyle/>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br>
                <a:rPr lang="en-US" sz="933" b="1" dirty="0">
                  <a:gradFill>
                    <a:gsLst>
                      <a:gs pos="0">
                        <a:srgbClr val="FFFFFF"/>
                      </a:gs>
                      <a:gs pos="86000">
                        <a:srgbClr val="FFFFFF"/>
                      </a:gs>
                    </a:gsLst>
                    <a:lin ang="5400000" scaled="0"/>
                  </a:gradFill>
                </a:rPr>
              </a:br>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endParaRPr lang="en-US" sz="933" b="1" dirty="0">
                <a:gradFill>
                  <a:gsLst>
                    <a:gs pos="0">
                      <a:srgbClr val="FFFFFF"/>
                    </a:gs>
                    <a:gs pos="86000">
                      <a:srgbClr val="FFFFFF"/>
                    </a:gs>
                  </a:gsLst>
                  <a:lin ang="5400000" scaled="0"/>
                </a:gradFill>
              </a:endParaRPr>
            </a:p>
          </p:txBody>
        </p:sp>
        <p:sp>
          <p:nvSpPr>
            <p:cNvPr id="29" name="TextBox 28"/>
            <p:cNvSpPr txBox="1"/>
            <p:nvPr/>
          </p:nvSpPr>
          <p:spPr>
            <a:xfrm rot="19862336">
              <a:off x="7405603" y="2264011"/>
              <a:ext cx="327207" cy="2297039"/>
            </a:xfrm>
            <a:prstGeom prst="rect">
              <a:avLst/>
            </a:prstGeom>
            <a:noFill/>
          </p:spPr>
          <p:txBody>
            <a:bodyPr wrap="square" lIns="0" tIns="0" rIns="0" bIns="0" rtlCol="0">
              <a:spAutoFit/>
            </a:bodyPr>
            <a:lstStyle/>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p:txBody>
        </p:sp>
        <p:sp>
          <p:nvSpPr>
            <p:cNvPr id="30" name="TextBox 29"/>
            <p:cNvSpPr txBox="1"/>
            <p:nvPr/>
          </p:nvSpPr>
          <p:spPr>
            <a:xfrm rot="19723038">
              <a:off x="7553874" y="2200443"/>
              <a:ext cx="327207" cy="2297039"/>
            </a:xfrm>
            <a:prstGeom prst="rect">
              <a:avLst/>
            </a:prstGeom>
            <a:noFill/>
          </p:spPr>
          <p:txBody>
            <a:bodyPr wrap="square" lIns="0" tIns="0" rIns="0" bIns="0" rtlCol="0">
              <a:spAutoFit/>
            </a:bodyPr>
            <a:lstStyle/>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p:txBody>
        </p:sp>
        <p:sp>
          <p:nvSpPr>
            <p:cNvPr id="31" name="TextBox 30"/>
            <p:cNvSpPr txBox="1"/>
            <p:nvPr/>
          </p:nvSpPr>
          <p:spPr>
            <a:xfrm rot="19630747">
              <a:off x="7734777" y="1512168"/>
              <a:ext cx="327207" cy="3589124"/>
            </a:xfrm>
            <a:prstGeom prst="rect">
              <a:avLst/>
            </a:prstGeom>
            <a:noFill/>
          </p:spPr>
          <p:txBody>
            <a:bodyPr wrap="square" lIns="0" tIns="0" rIns="0" bIns="0" rtlCol="0">
              <a:spAutoFit/>
            </a:bodyPr>
            <a:lstStyle/>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smtClean="0">
                  <a:gradFill>
                    <a:gsLst>
                      <a:gs pos="0">
                        <a:srgbClr val="FFFFFF"/>
                      </a:gs>
                      <a:gs pos="86000">
                        <a:srgbClr val="FFFFFF"/>
                      </a:gs>
                    </a:gsLst>
                    <a:lin ang="5400000" scaled="0"/>
                  </a:gradFill>
                </a:rPr>
                <a:t>1</a:t>
              </a:r>
              <a:endParaRPr lang="en-US" sz="933" b="1" dirty="0">
                <a:gradFill>
                  <a:gsLst>
                    <a:gs pos="0">
                      <a:srgbClr val="FFFFFF"/>
                    </a:gs>
                    <a:gs pos="86000">
                      <a:srgbClr val="FFFFFF"/>
                    </a:gs>
                  </a:gsLst>
                  <a:lin ang="5400000" scaled="0"/>
                </a:gradFill>
              </a:endParaRPr>
            </a:p>
          </p:txBody>
        </p:sp>
        <p:sp>
          <p:nvSpPr>
            <p:cNvPr id="32" name="TextBox 31"/>
            <p:cNvSpPr txBox="1"/>
            <p:nvPr/>
          </p:nvSpPr>
          <p:spPr>
            <a:xfrm rot="19388772">
              <a:off x="7846234" y="1580236"/>
              <a:ext cx="327207" cy="3158429"/>
            </a:xfrm>
            <a:prstGeom prst="rect">
              <a:avLst/>
            </a:prstGeom>
            <a:noFill/>
          </p:spPr>
          <p:txBody>
            <a:bodyPr wrap="square" lIns="0" tIns="0" rIns="0" bIns="0" rtlCol="0">
              <a:spAutoFit/>
            </a:bodyPr>
            <a:lstStyle/>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p:txBody>
        </p:sp>
        <p:sp>
          <p:nvSpPr>
            <p:cNvPr id="33" name="TextBox 32"/>
            <p:cNvSpPr txBox="1"/>
            <p:nvPr/>
          </p:nvSpPr>
          <p:spPr>
            <a:xfrm rot="19288998">
              <a:off x="8007262" y="1427780"/>
              <a:ext cx="327207" cy="3301994"/>
            </a:xfrm>
            <a:prstGeom prst="rect">
              <a:avLst/>
            </a:prstGeom>
            <a:noFill/>
          </p:spPr>
          <p:txBody>
            <a:bodyPr wrap="square" lIns="0" tIns="0" rIns="0" bIns="0" rtlCol="0">
              <a:spAutoFit/>
            </a:bodyPr>
            <a:lstStyle/>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1</a:t>
              </a:r>
            </a:p>
            <a:p>
              <a:r>
                <a:rPr lang="en-US" sz="933" b="1" dirty="0">
                  <a:gradFill>
                    <a:gsLst>
                      <a:gs pos="0">
                        <a:srgbClr val="FFFFFF"/>
                      </a:gs>
                      <a:gs pos="86000">
                        <a:srgbClr val="FFFFFF"/>
                      </a:gs>
                    </a:gsLst>
                    <a:lin ang="5400000" scaled="0"/>
                  </a:gradFill>
                </a:rPr>
                <a:t>0</a:t>
              </a:r>
            </a:p>
            <a:p>
              <a:r>
                <a:rPr lang="en-US" sz="933" b="1" dirty="0">
                  <a:gradFill>
                    <a:gsLst>
                      <a:gs pos="0">
                        <a:srgbClr val="FFFFFF"/>
                      </a:gs>
                      <a:gs pos="86000">
                        <a:srgbClr val="FFFFFF"/>
                      </a:gs>
                    </a:gsLst>
                    <a:lin ang="5400000" scaled="0"/>
                  </a:gradFill>
                </a:rPr>
                <a:t>1</a:t>
              </a:r>
            </a:p>
            <a:p>
              <a:endParaRPr lang="en-US" sz="933" b="1" dirty="0">
                <a:gradFill>
                  <a:gsLst>
                    <a:gs pos="0">
                      <a:srgbClr val="FFFFFF"/>
                    </a:gs>
                    <a:gs pos="86000">
                      <a:srgbClr val="FFFFFF"/>
                    </a:gs>
                  </a:gsLst>
                  <a:lin ang="5400000" scaled="0"/>
                </a:gradFill>
              </a:endParaRPr>
            </a:p>
          </p:txBody>
        </p:sp>
        <p:sp>
          <p:nvSpPr>
            <p:cNvPr id="58" name="Cloud 57"/>
            <p:cNvSpPr/>
            <p:nvPr/>
          </p:nvSpPr>
          <p:spPr>
            <a:xfrm>
              <a:off x="4070170" y="789116"/>
              <a:ext cx="3377433" cy="1997864"/>
            </a:xfrm>
            <a:prstGeom prst="cloud">
              <a:avLst/>
            </a:prstGeom>
            <a:solidFill>
              <a:srgbClr val="1D4C7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8" tIns="45725" rIns="91448" bIns="45725" rtlCol="0" anchor="ctr"/>
            <a:lstStyle/>
            <a:p>
              <a:pPr algn="ctr"/>
              <a:endParaRPr lang="en-US" sz="2400" dirty="0">
                <a:solidFill>
                  <a:srgbClr val="FFFFFF"/>
                </a:solidFill>
              </a:endParaRPr>
            </a:p>
          </p:txBody>
        </p:sp>
        <p:pic>
          <p:nvPicPr>
            <p:cNvPr id="95" name="图片 94"/>
            <p:cNvPicPr>
              <a:picLocks noChangeAspect="1"/>
            </p:cNvPicPr>
            <p:nvPr/>
          </p:nvPicPr>
          <p:blipFill rotWithShape="1">
            <a:blip r:embed="rId5" cstate="print">
              <a:extLst>
                <a:ext uri="{28A0092B-C50C-407E-A947-70E740481C1C}">
                  <a14:useLocalDpi xmlns:a14="http://schemas.microsoft.com/office/drawing/2010/main" val="0"/>
                </a:ext>
              </a:extLst>
            </a:blip>
            <a:srcRect t="10038" b="21288"/>
            <a:stretch/>
          </p:blipFill>
          <p:spPr>
            <a:xfrm>
              <a:off x="4717550" y="1301435"/>
              <a:ext cx="1904486" cy="801483"/>
            </a:xfrm>
            <a:prstGeom prst="rect">
              <a:avLst/>
            </a:prstGeom>
          </p:spPr>
        </p:pic>
        <p:grpSp>
          <p:nvGrpSpPr>
            <p:cNvPr id="12" name="组合 11"/>
            <p:cNvGrpSpPr/>
            <p:nvPr/>
          </p:nvGrpSpPr>
          <p:grpSpPr>
            <a:xfrm>
              <a:off x="2408320" y="5143355"/>
              <a:ext cx="635857" cy="400703"/>
              <a:chOff x="2613927" y="5373089"/>
              <a:chExt cx="770374" cy="387191"/>
            </a:xfrm>
          </p:grpSpPr>
          <p:sp>
            <p:nvSpPr>
              <p:cNvPr id="7" name="流程图: 可选过程 6"/>
              <p:cNvSpPr/>
              <p:nvPr/>
            </p:nvSpPr>
            <p:spPr bwMode="gray">
              <a:xfrm>
                <a:off x="2613927" y="5373089"/>
                <a:ext cx="508414" cy="387191"/>
              </a:xfrm>
              <a:prstGeom prst="flowChartAlternateProcess">
                <a:avLst/>
              </a:prstGeom>
              <a:solidFill>
                <a:schemeClr val="bg1"/>
              </a:solidFill>
              <a:ln>
                <a:noFill/>
              </a:ln>
              <a:effectLst>
                <a:outerShdw dist="17961" dir="2700000" algn="ctr" rotWithShape="0">
                  <a:srgbClr val="C0C0C0"/>
                </a:outerShdw>
              </a:effectLst>
              <a:extLst/>
            </p:spPr>
            <p:txBody>
              <a:bodyPr wrap="square" rtlCol="0" anchor="ctr">
                <a:spAutoFit/>
                <a:flatTx/>
              </a:bodyPr>
              <a:lstStyle/>
              <a:p>
                <a:pPr algn="ctr" fontAlgn="base">
                  <a:spcBef>
                    <a:spcPct val="0"/>
                  </a:spcBef>
                  <a:spcAft>
                    <a:spcPct val="0"/>
                  </a:spcAft>
                </a:pPr>
                <a:endParaRPr lang="zh-CN" altLang="en-US" b="1" dirty="0" smtClean="0">
                  <a:solidFill>
                    <a:srgbClr val="FFFFFF"/>
                  </a:solidFill>
                  <a:ea typeface="宋体" panose="02010600030101010101" pitchFamily="2" charset="-122"/>
                </a:endParaRPr>
              </a:p>
            </p:txBody>
          </p:sp>
          <p:sp>
            <p:nvSpPr>
              <p:cNvPr id="8" name="流程图: 可选过程 7"/>
              <p:cNvSpPr/>
              <p:nvPr/>
            </p:nvSpPr>
            <p:spPr bwMode="gray">
              <a:xfrm>
                <a:off x="2706037" y="5444981"/>
                <a:ext cx="328164" cy="56456"/>
              </a:xfrm>
              <a:prstGeom prst="flowChartAlternateProcess">
                <a:avLst/>
              </a:prstGeom>
              <a:solidFill>
                <a:srgbClr val="1D4C7C"/>
              </a:solidFill>
              <a:ln>
                <a:noFill/>
              </a:ln>
              <a:effectLst>
                <a:outerShdw dist="17961" dir="2700000" algn="ctr" rotWithShape="0">
                  <a:srgbClr val="C0C0C0"/>
                </a:outerShdw>
              </a:effectLst>
              <a:extLst/>
            </p:spPr>
            <p:txBody>
              <a:bodyPr wrap="square" rtlCol="0" anchor="ctr">
                <a:spAutoFit/>
                <a:flatTx/>
              </a:bodyPr>
              <a:lstStyle/>
              <a:p>
                <a:pPr algn="ctr" fontAlgn="base">
                  <a:spcBef>
                    <a:spcPct val="0"/>
                  </a:spcBef>
                  <a:spcAft>
                    <a:spcPct val="0"/>
                  </a:spcAft>
                </a:pPr>
                <a:endParaRPr lang="zh-CN" altLang="en-US" b="1" dirty="0" smtClean="0">
                  <a:solidFill>
                    <a:srgbClr val="FFFFFF"/>
                  </a:solidFill>
                  <a:ea typeface="宋体" panose="02010600030101010101" pitchFamily="2" charset="-122"/>
                </a:endParaRPr>
              </a:p>
            </p:txBody>
          </p:sp>
          <p:sp>
            <p:nvSpPr>
              <p:cNvPr id="11" name="流程图: 摘录 10"/>
              <p:cNvSpPr/>
              <p:nvPr/>
            </p:nvSpPr>
            <p:spPr bwMode="gray">
              <a:xfrm rot="16200000" flipH="1">
                <a:off x="3134635" y="5457407"/>
                <a:ext cx="284587" cy="214745"/>
              </a:xfrm>
              <a:prstGeom prst="flowChartExtract">
                <a:avLst/>
              </a:prstGeom>
              <a:solidFill>
                <a:schemeClr val="bg1"/>
              </a:solidFill>
              <a:ln>
                <a:noFill/>
              </a:ln>
              <a:effectLst>
                <a:outerShdw dist="17961" dir="2700000" algn="ctr" rotWithShape="0">
                  <a:srgbClr val="C0C0C0"/>
                </a:outerShdw>
              </a:effectLst>
              <a:extLst/>
            </p:spPr>
            <p:txBody>
              <a:bodyPr wrap="square" rtlCol="0" anchor="ctr">
                <a:spAutoFit/>
                <a:flatTx/>
              </a:bodyPr>
              <a:lstStyle/>
              <a:p>
                <a:pPr algn="ctr" fontAlgn="base">
                  <a:spcBef>
                    <a:spcPct val="0"/>
                  </a:spcBef>
                  <a:spcAft>
                    <a:spcPct val="0"/>
                  </a:spcAft>
                </a:pPr>
                <a:endParaRPr lang="zh-CN" altLang="en-US" b="1" dirty="0" smtClean="0">
                  <a:solidFill>
                    <a:srgbClr val="FFFFFF"/>
                  </a:solidFill>
                  <a:ea typeface="宋体" panose="02010600030101010101" pitchFamily="2" charset="-122"/>
                </a:endParaRPr>
              </a:p>
            </p:txBody>
          </p:sp>
        </p:grpSp>
        <p:sp>
          <p:nvSpPr>
            <p:cNvPr id="97" name="Freeform 9"/>
            <p:cNvSpPr>
              <a:spLocks noChangeAspect="1" noEditPoints="1"/>
            </p:cNvSpPr>
            <p:nvPr/>
          </p:nvSpPr>
          <p:spPr bwMode="auto">
            <a:xfrm>
              <a:off x="7123814" y="5397649"/>
              <a:ext cx="709669" cy="585774"/>
            </a:xfrm>
            <a:custGeom>
              <a:avLst/>
              <a:gdLst>
                <a:gd name="T0" fmla="*/ 122 w 300"/>
                <a:gd name="T1" fmla="*/ 0 h 247"/>
                <a:gd name="T2" fmla="*/ 208 w 300"/>
                <a:gd name="T3" fmla="*/ 36 h 247"/>
                <a:gd name="T4" fmla="*/ 244 w 300"/>
                <a:gd name="T5" fmla="*/ 122 h 247"/>
                <a:gd name="T6" fmla="*/ 208 w 300"/>
                <a:gd name="T7" fmla="*/ 208 h 247"/>
                <a:gd name="T8" fmla="*/ 122 w 300"/>
                <a:gd name="T9" fmla="*/ 244 h 247"/>
                <a:gd name="T10" fmla="*/ 35 w 300"/>
                <a:gd name="T11" fmla="*/ 208 h 247"/>
                <a:gd name="T12" fmla="*/ 0 w 300"/>
                <a:gd name="T13" fmla="*/ 122 h 247"/>
                <a:gd name="T14" fmla="*/ 35 w 300"/>
                <a:gd name="T15" fmla="*/ 36 h 247"/>
                <a:gd name="T16" fmla="*/ 122 w 300"/>
                <a:gd name="T17" fmla="*/ 0 h 247"/>
                <a:gd name="T18" fmla="*/ 175 w 300"/>
                <a:gd name="T19" fmla="*/ 245 h 247"/>
                <a:gd name="T20" fmla="*/ 300 w 300"/>
                <a:gd name="T21" fmla="*/ 158 h 247"/>
                <a:gd name="T22" fmla="*/ 298 w 300"/>
                <a:gd name="T23" fmla="*/ 126 h 247"/>
                <a:gd name="T24" fmla="*/ 175 w 300"/>
                <a:gd name="T25" fmla="*/ 245 h 247"/>
                <a:gd name="T26" fmla="*/ 130 w 300"/>
                <a:gd name="T27" fmla="*/ 80 h 247"/>
                <a:gd name="T28" fmla="*/ 151 w 300"/>
                <a:gd name="T29" fmla="*/ 91 h 247"/>
                <a:gd name="T30" fmla="*/ 181 w 300"/>
                <a:gd name="T31" fmla="*/ 71 h 247"/>
                <a:gd name="T32" fmla="*/ 177 w 300"/>
                <a:gd name="T33" fmla="*/ 66 h 247"/>
                <a:gd name="T34" fmla="*/ 130 w 300"/>
                <a:gd name="T35" fmla="*/ 44 h 247"/>
                <a:gd name="T36" fmla="*/ 130 w 300"/>
                <a:gd name="T37" fmla="*/ 80 h 247"/>
                <a:gd name="T38" fmla="*/ 162 w 300"/>
                <a:gd name="T39" fmla="*/ 108 h 247"/>
                <a:gd name="T40" fmla="*/ 164 w 300"/>
                <a:gd name="T41" fmla="*/ 122 h 247"/>
                <a:gd name="T42" fmla="*/ 161 w 300"/>
                <a:gd name="T43" fmla="*/ 138 h 247"/>
                <a:gd name="T44" fmla="*/ 192 w 300"/>
                <a:gd name="T45" fmla="*/ 157 h 247"/>
                <a:gd name="T46" fmla="*/ 200 w 300"/>
                <a:gd name="T47" fmla="*/ 122 h 247"/>
                <a:gd name="T48" fmla="*/ 192 w 300"/>
                <a:gd name="T49" fmla="*/ 87 h 247"/>
                <a:gd name="T50" fmla="*/ 162 w 300"/>
                <a:gd name="T51" fmla="*/ 108 h 247"/>
                <a:gd name="T52" fmla="*/ 149 w 300"/>
                <a:gd name="T53" fmla="*/ 154 h 247"/>
                <a:gd name="T54" fmla="*/ 130 w 300"/>
                <a:gd name="T55" fmla="*/ 164 h 247"/>
                <a:gd name="T56" fmla="*/ 130 w 300"/>
                <a:gd name="T57" fmla="*/ 200 h 247"/>
                <a:gd name="T58" fmla="*/ 177 w 300"/>
                <a:gd name="T59" fmla="*/ 178 h 247"/>
                <a:gd name="T60" fmla="*/ 181 w 300"/>
                <a:gd name="T61" fmla="*/ 174 h 247"/>
                <a:gd name="T62" fmla="*/ 149 w 300"/>
                <a:gd name="T63" fmla="*/ 154 h 247"/>
                <a:gd name="T64" fmla="*/ 110 w 300"/>
                <a:gd name="T65" fmla="*/ 163 h 247"/>
                <a:gd name="T66" fmla="*/ 94 w 300"/>
                <a:gd name="T67" fmla="*/ 155 h 247"/>
                <a:gd name="T68" fmla="*/ 64 w 300"/>
                <a:gd name="T69" fmla="*/ 176 h 247"/>
                <a:gd name="T70" fmla="*/ 66 w 300"/>
                <a:gd name="T71" fmla="*/ 178 h 247"/>
                <a:gd name="T72" fmla="*/ 110 w 300"/>
                <a:gd name="T73" fmla="*/ 200 h 247"/>
                <a:gd name="T74" fmla="*/ 110 w 300"/>
                <a:gd name="T75" fmla="*/ 163 h 247"/>
                <a:gd name="T76" fmla="*/ 82 w 300"/>
                <a:gd name="T77" fmla="*/ 139 h 247"/>
                <a:gd name="T78" fmla="*/ 79 w 300"/>
                <a:gd name="T79" fmla="*/ 122 h 247"/>
                <a:gd name="T80" fmla="*/ 80 w 300"/>
                <a:gd name="T81" fmla="*/ 111 h 247"/>
                <a:gd name="T82" fmla="*/ 49 w 300"/>
                <a:gd name="T83" fmla="*/ 92 h 247"/>
                <a:gd name="T84" fmla="*/ 43 w 300"/>
                <a:gd name="T85" fmla="*/ 122 h 247"/>
                <a:gd name="T86" fmla="*/ 52 w 300"/>
                <a:gd name="T87" fmla="*/ 159 h 247"/>
                <a:gd name="T88" fmla="*/ 82 w 300"/>
                <a:gd name="T89" fmla="*/ 139 h 247"/>
                <a:gd name="T90" fmla="*/ 90 w 300"/>
                <a:gd name="T91" fmla="*/ 94 h 247"/>
                <a:gd name="T92" fmla="*/ 91 w 300"/>
                <a:gd name="T93" fmla="*/ 92 h 247"/>
                <a:gd name="T94" fmla="*/ 110 w 300"/>
                <a:gd name="T95" fmla="*/ 81 h 247"/>
                <a:gd name="T96" fmla="*/ 110 w 300"/>
                <a:gd name="T97" fmla="*/ 44 h 247"/>
                <a:gd name="T98" fmla="*/ 66 w 300"/>
                <a:gd name="T99" fmla="*/ 66 h 247"/>
                <a:gd name="T100" fmla="*/ 59 w 300"/>
                <a:gd name="T101" fmla="*/ 74 h 247"/>
                <a:gd name="T102" fmla="*/ 90 w 300"/>
                <a:gd name="T103" fmla="*/ 94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0" h="247">
                  <a:moveTo>
                    <a:pt x="122" y="0"/>
                  </a:moveTo>
                  <a:cubicBezTo>
                    <a:pt x="155" y="0"/>
                    <a:pt x="186" y="14"/>
                    <a:pt x="208" y="36"/>
                  </a:cubicBezTo>
                  <a:cubicBezTo>
                    <a:pt x="230" y="58"/>
                    <a:pt x="244" y="88"/>
                    <a:pt x="244" y="122"/>
                  </a:cubicBezTo>
                  <a:cubicBezTo>
                    <a:pt x="244" y="156"/>
                    <a:pt x="230" y="186"/>
                    <a:pt x="208" y="208"/>
                  </a:cubicBezTo>
                  <a:cubicBezTo>
                    <a:pt x="186" y="230"/>
                    <a:pt x="155" y="244"/>
                    <a:pt x="122" y="244"/>
                  </a:cubicBezTo>
                  <a:cubicBezTo>
                    <a:pt x="88" y="244"/>
                    <a:pt x="57" y="230"/>
                    <a:pt x="35" y="208"/>
                  </a:cubicBezTo>
                  <a:cubicBezTo>
                    <a:pt x="13" y="186"/>
                    <a:pt x="0" y="156"/>
                    <a:pt x="0" y="122"/>
                  </a:cubicBezTo>
                  <a:cubicBezTo>
                    <a:pt x="0" y="88"/>
                    <a:pt x="13" y="58"/>
                    <a:pt x="35" y="36"/>
                  </a:cubicBezTo>
                  <a:cubicBezTo>
                    <a:pt x="57" y="14"/>
                    <a:pt x="88" y="0"/>
                    <a:pt x="122" y="0"/>
                  </a:cubicBezTo>
                  <a:close/>
                  <a:moveTo>
                    <a:pt x="175" y="245"/>
                  </a:moveTo>
                  <a:cubicBezTo>
                    <a:pt x="292" y="247"/>
                    <a:pt x="257" y="150"/>
                    <a:pt x="300" y="158"/>
                  </a:cubicBezTo>
                  <a:cubicBezTo>
                    <a:pt x="298" y="126"/>
                    <a:pt x="298" y="126"/>
                    <a:pt x="298" y="126"/>
                  </a:cubicBezTo>
                  <a:cubicBezTo>
                    <a:pt x="230" y="122"/>
                    <a:pt x="286" y="229"/>
                    <a:pt x="175" y="245"/>
                  </a:cubicBezTo>
                  <a:close/>
                  <a:moveTo>
                    <a:pt x="130" y="80"/>
                  </a:moveTo>
                  <a:cubicBezTo>
                    <a:pt x="139" y="82"/>
                    <a:pt x="146" y="86"/>
                    <a:pt x="151" y="91"/>
                  </a:cubicBezTo>
                  <a:cubicBezTo>
                    <a:pt x="181" y="71"/>
                    <a:pt x="181" y="71"/>
                    <a:pt x="181" y="71"/>
                  </a:cubicBezTo>
                  <a:cubicBezTo>
                    <a:pt x="180" y="69"/>
                    <a:pt x="179" y="68"/>
                    <a:pt x="177" y="66"/>
                  </a:cubicBezTo>
                  <a:cubicBezTo>
                    <a:pt x="165" y="54"/>
                    <a:pt x="149" y="46"/>
                    <a:pt x="130" y="44"/>
                  </a:cubicBezTo>
                  <a:cubicBezTo>
                    <a:pt x="130" y="80"/>
                    <a:pt x="130" y="80"/>
                    <a:pt x="130" y="80"/>
                  </a:cubicBezTo>
                  <a:close/>
                  <a:moveTo>
                    <a:pt x="162" y="108"/>
                  </a:moveTo>
                  <a:cubicBezTo>
                    <a:pt x="164" y="112"/>
                    <a:pt x="164" y="117"/>
                    <a:pt x="164" y="122"/>
                  </a:cubicBezTo>
                  <a:cubicBezTo>
                    <a:pt x="164" y="128"/>
                    <a:pt x="163" y="133"/>
                    <a:pt x="161" y="138"/>
                  </a:cubicBezTo>
                  <a:cubicBezTo>
                    <a:pt x="192" y="157"/>
                    <a:pt x="192" y="157"/>
                    <a:pt x="192" y="157"/>
                  </a:cubicBezTo>
                  <a:cubicBezTo>
                    <a:pt x="197" y="147"/>
                    <a:pt x="200" y="135"/>
                    <a:pt x="200" y="122"/>
                  </a:cubicBezTo>
                  <a:cubicBezTo>
                    <a:pt x="200" y="110"/>
                    <a:pt x="197" y="98"/>
                    <a:pt x="192" y="87"/>
                  </a:cubicBezTo>
                  <a:cubicBezTo>
                    <a:pt x="162" y="108"/>
                    <a:pt x="162" y="108"/>
                    <a:pt x="162" y="108"/>
                  </a:cubicBezTo>
                  <a:close/>
                  <a:moveTo>
                    <a:pt x="149" y="154"/>
                  </a:moveTo>
                  <a:cubicBezTo>
                    <a:pt x="144" y="159"/>
                    <a:pt x="138" y="162"/>
                    <a:pt x="130" y="164"/>
                  </a:cubicBezTo>
                  <a:cubicBezTo>
                    <a:pt x="130" y="200"/>
                    <a:pt x="130" y="200"/>
                    <a:pt x="130" y="200"/>
                  </a:cubicBezTo>
                  <a:cubicBezTo>
                    <a:pt x="149" y="198"/>
                    <a:pt x="165" y="190"/>
                    <a:pt x="177" y="178"/>
                  </a:cubicBezTo>
                  <a:cubicBezTo>
                    <a:pt x="178" y="176"/>
                    <a:pt x="180" y="175"/>
                    <a:pt x="181" y="174"/>
                  </a:cubicBezTo>
                  <a:cubicBezTo>
                    <a:pt x="149" y="154"/>
                    <a:pt x="149" y="154"/>
                    <a:pt x="149" y="154"/>
                  </a:cubicBezTo>
                  <a:close/>
                  <a:moveTo>
                    <a:pt x="110" y="163"/>
                  </a:moveTo>
                  <a:cubicBezTo>
                    <a:pt x="104" y="162"/>
                    <a:pt x="99" y="159"/>
                    <a:pt x="94" y="155"/>
                  </a:cubicBezTo>
                  <a:cubicBezTo>
                    <a:pt x="64" y="176"/>
                    <a:pt x="64" y="176"/>
                    <a:pt x="64" y="176"/>
                  </a:cubicBezTo>
                  <a:cubicBezTo>
                    <a:pt x="65" y="176"/>
                    <a:pt x="65" y="177"/>
                    <a:pt x="66" y="178"/>
                  </a:cubicBezTo>
                  <a:cubicBezTo>
                    <a:pt x="78" y="189"/>
                    <a:pt x="93" y="197"/>
                    <a:pt x="110" y="200"/>
                  </a:cubicBezTo>
                  <a:cubicBezTo>
                    <a:pt x="110" y="163"/>
                    <a:pt x="110" y="163"/>
                    <a:pt x="110" y="163"/>
                  </a:cubicBezTo>
                  <a:close/>
                  <a:moveTo>
                    <a:pt x="82" y="139"/>
                  </a:moveTo>
                  <a:cubicBezTo>
                    <a:pt x="80" y="134"/>
                    <a:pt x="79" y="128"/>
                    <a:pt x="79" y="122"/>
                  </a:cubicBezTo>
                  <a:cubicBezTo>
                    <a:pt x="79" y="118"/>
                    <a:pt x="79" y="115"/>
                    <a:pt x="80" y="111"/>
                  </a:cubicBezTo>
                  <a:cubicBezTo>
                    <a:pt x="49" y="92"/>
                    <a:pt x="49" y="92"/>
                    <a:pt x="49" y="92"/>
                  </a:cubicBezTo>
                  <a:cubicBezTo>
                    <a:pt x="45" y="101"/>
                    <a:pt x="43" y="111"/>
                    <a:pt x="43" y="122"/>
                  </a:cubicBezTo>
                  <a:cubicBezTo>
                    <a:pt x="43" y="135"/>
                    <a:pt x="46" y="148"/>
                    <a:pt x="52" y="159"/>
                  </a:cubicBezTo>
                  <a:cubicBezTo>
                    <a:pt x="82" y="139"/>
                    <a:pt x="82" y="139"/>
                    <a:pt x="82" y="139"/>
                  </a:cubicBezTo>
                  <a:close/>
                  <a:moveTo>
                    <a:pt x="90" y="94"/>
                  </a:moveTo>
                  <a:cubicBezTo>
                    <a:pt x="90" y="93"/>
                    <a:pt x="91" y="92"/>
                    <a:pt x="91" y="92"/>
                  </a:cubicBezTo>
                  <a:cubicBezTo>
                    <a:pt x="97" y="86"/>
                    <a:pt x="103" y="83"/>
                    <a:pt x="110" y="81"/>
                  </a:cubicBezTo>
                  <a:cubicBezTo>
                    <a:pt x="110" y="44"/>
                    <a:pt x="110" y="44"/>
                    <a:pt x="110" y="44"/>
                  </a:cubicBezTo>
                  <a:cubicBezTo>
                    <a:pt x="93" y="46"/>
                    <a:pt x="78" y="55"/>
                    <a:pt x="66" y="66"/>
                  </a:cubicBezTo>
                  <a:cubicBezTo>
                    <a:pt x="63" y="69"/>
                    <a:pt x="61" y="72"/>
                    <a:pt x="59" y="74"/>
                  </a:cubicBezTo>
                  <a:lnTo>
                    <a:pt x="90" y="9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914378">
                <a:defRPr/>
              </a:pPr>
              <a:endParaRPr lang="zh-CN" altLang="en-US" kern="0">
                <a:solidFill>
                  <a:sysClr val="windowText" lastClr="000000"/>
                </a:solidFill>
              </a:endParaRPr>
            </a:p>
          </p:txBody>
        </p:sp>
        <p:pic>
          <p:nvPicPr>
            <p:cNvPr id="102" name="Picture 3" descr="\\MAGNUM\Projects\Microsoft\Cloud Power FY12\Design\Icons\PNGs\Scalable_Elastic_4.png"/>
            <p:cNvPicPr>
              <a:picLocks noChangeAspect="1" noChangeArrowheads="1"/>
            </p:cNvPicPr>
            <p:nvPr>
              <p:custDataLst>
                <p:tags r:id="rId1"/>
              </p:custDataLst>
            </p:nvPr>
          </p:nvPicPr>
          <p:blipFill rotWithShape="1">
            <a:blip r:embed="rId6" cstate="print">
              <a:extLst>
                <a:ext uri="{BEBA8EAE-BF5A-486C-A8C5-ECC9F3942E4B}">
                  <a14:imgProps xmlns:a14="http://schemas.microsoft.com/office/drawing/2010/main">
                    <a14:imgLayer r:embed="rId7">
                      <a14:imgEffect>
                        <a14:brightnessContrast bright="100000" contrast="100000"/>
                      </a14:imgEffect>
                    </a14:imgLayer>
                  </a14:imgProps>
                </a:ext>
              </a:extLst>
            </a:blip>
            <a:srcRect l="11945" t="14213" r="14645" b="17001"/>
            <a:stretch/>
          </p:blipFill>
          <p:spPr bwMode="auto">
            <a:xfrm>
              <a:off x="4466982" y="5186304"/>
              <a:ext cx="654891" cy="613638"/>
            </a:xfrm>
            <a:prstGeom prst="rect">
              <a:avLst/>
            </a:prstGeom>
            <a:noFill/>
            <a:ln>
              <a:noFill/>
            </a:ln>
          </p:spPr>
        </p:pic>
        <p:sp>
          <p:nvSpPr>
            <p:cNvPr id="104" name="Freeform 35"/>
            <p:cNvSpPr>
              <a:spLocks noEditPoints="1"/>
            </p:cNvSpPr>
            <p:nvPr>
              <p:custDataLst>
                <p:tags r:id="rId2"/>
              </p:custDataLst>
            </p:nvPr>
          </p:nvSpPr>
          <p:spPr bwMode="auto">
            <a:xfrm>
              <a:off x="7885296" y="4622924"/>
              <a:ext cx="635058" cy="639196"/>
            </a:xfrm>
            <a:custGeom>
              <a:avLst/>
              <a:gdLst>
                <a:gd name="T0" fmla="*/ 189 w 296"/>
                <a:gd name="T1" fmla="*/ 136 h 300"/>
                <a:gd name="T2" fmla="*/ 202 w 296"/>
                <a:gd name="T3" fmla="*/ 132 h 300"/>
                <a:gd name="T4" fmla="*/ 206 w 296"/>
                <a:gd name="T5" fmla="*/ 128 h 300"/>
                <a:gd name="T6" fmla="*/ 210 w 296"/>
                <a:gd name="T7" fmla="*/ 116 h 300"/>
                <a:gd name="T8" fmla="*/ 214 w 296"/>
                <a:gd name="T9" fmla="*/ 120 h 300"/>
                <a:gd name="T10" fmla="*/ 227 w 296"/>
                <a:gd name="T11" fmla="*/ 99 h 300"/>
                <a:gd name="T12" fmla="*/ 185 w 296"/>
                <a:gd name="T13" fmla="*/ 205 h 300"/>
                <a:gd name="T14" fmla="*/ 189 w 296"/>
                <a:gd name="T15" fmla="*/ 210 h 300"/>
                <a:gd name="T16" fmla="*/ 202 w 296"/>
                <a:gd name="T17" fmla="*/ 214 h 300"/>
                <a:gd name="T18" fmla="*/ 197 w 296"/>
                <a:gd name="T19" fmla="*/ 218 h 300"/>
                <a:gd name="T20" fmla="*/ 218 w 296"/>
                <a:gd name="T21" fmla="*/ 230 h 300"/>
                <a:gd name="T22" fmla="*/ 222 w 296"/>
                <a:gd name="T23" fmla="*/ 243 h 300"/>
                <a:gd name="T24" fmla="*/ 227 w 296"/>
                <a:gd name="T25" fmla="*/ 247 h 300"/>
                <a:gd name="T26" fmla="*/ 111 w 296"/>
                <a:gd name="T27" fmla="*/ 205 h 300"/>
                <a:gd name="T28" fmla="*/ 107 w 296"/>
                <a:gd name="T29" fmla="*/ 201 h 300"/>
                <a:gd name="T30" fmla="*/ 94 w 296"/>
                <a:gd name="T31" fmla="*/ 222 h 300"/>
                <a:gd name="T32" fmla="*/ 82 w 296"/>
                <a:gd name="T33" fmla="*/ 226 h 300"/>
                <a:gd name="T34" fmla="*/ 77 w 296"/>
                <a:gd name="T35" fmla="*/ 230 h 300"/>
                <a:gd name="T36" fmla="*/ 73 w 296"/>
                <a:gd name="T37" fmla="*/ 243 h 300"/>
                <a:gd name="T38" fmla="*/ 69 w 296"/>
                <a:gd name="T39" fmla="*/ 239 h 300"/>
                <a:gd name="T40" fmla="*/ 102 w 296"/>
                <a:gd name="T41" fmla="*/ 141 h 300"/>
                <a:gd name="T42" fmla="*/ 98 w 296"/>
                <a:gd name="T43" fmla="*/ 128 h 300"/>
                <a:gd name="T44" fmla="*/ 94 w 296"/>
                <a:gd name="T45" fmla="*/ 124 h 300"/>
                <a:gd name="T46" fmla="*/ 82 w 296"/>
                <a:gd name="T47" fmla="*/ 120 h 300"/>
                <a:gd name="T48" fmla="*/ 86 w 296"/>
                <a:gd name="T49" fmla="*/ 116 h 300"/>
                <a:gd name="T50" fmla="*/ 65 w 296"/>
                <a:gd name="T51" fmla="*/ 103 h 300"/>
                <a:gd name="T52" fmla="*/ 72 w 296"/>
                <a:gd name="T53" fmla="*/ 64 h 300"/>
                <a:gd name="T54" fmla="*/ 5 w 296"/>
                <a:gd name="T55" fmla="*/ 89 h 300"/>
                <a:gd name="T56" fmla="*/ 23 w 296"/>
                <a:gd name="T57" fmla="*/ 48 h 300"/>
                <a:gd name="T58" fmla="*/ 72 w 296"/>
                <a:gd name="T59" fmla="*/ 64 h 300"/>
                <a:gd name="T60" fmla="*/ 36 w 296"/>
                <a:gd name="T61" fmla="*/ 0 h 300"/>
                <a:gd name="T62" fmla="*/ 296 w 296"/>
                <a:gd name="T63" fmla="*/ 64 h 300"/>
                <a:gd name="T64" fmla="*/ 229 w 296"/>
                <a:gd name="T65" fmla="*/ 89 h 300"/>
                <a:gd name="T66" fmla="*/ 247 w 296"/>
                <a:gd name="T67" fmla="*/ 48 h 300"/>
                <a:gd name="T68" fmla="*/ 296 w 296"/>
                <a:gd name="T69" fmla="*/ 64 h 300"/>
                <a:gd name="T70" fmla="*/ 260 w 296"/>
                <a:gd name="T71" fmla="*/ 0 h 300"/>
                <a:gd name="T72" fmla="*/ 296 w 296"/>
                <a:gd name="T73" fmla="*/ 275 h 300"/>
                <a:gd name="T74" fmla="*/ 229 w 296"/>
                <a:gd name="T75" fmla="*/ 300 h 300"/>
                <a:gd name="T76" fmla="*/ 247 w 296"/>
                <a:gd name="T77" fmla="*/ 259 h 300"/>
                <a:gd name="T78" fmla="*/ 296 w 296"/>
                <a:gd name="T79" fmla="*/ 275 h 300"/>
                <a:gd name="T80" fmla="*/ 260 w 296"/>
                <a:gd name="T81" fmla="*/ 211 h 300"/>
                <a:gd name="T82" fmla="*/ 72 w 296"/>
                <a:gd name="T83" fmla="*/ 275 h 300"/>
                <a:gd name="T84" fmla="*/ 5 w 296"/>
                <a:gd name="T85" fmla="*/ 300 h 300"/>
                <a:gd name="T86" fmla="*/ 23 w 296"/>
                <a:gd name="T87" fmla="*/ 259 h 300"/>
                <a:gd name="T88" fmla="*/ 72 w 296"/>
                <a:gd name="T89" fmla="*/ 275 h 300"/>
                <a:gd name="T90" fmla="*/ 36 w 296"/>
                <a:gd name="T91" fmla="*/ 211 h 300"/>
                <a:gd name="T92" fmla="*/ 125 w 296"/>
                <a:gd name="T93" fmla="*/ 116 h 300"/>
                <a:gd name="T94" fmla="*/ 147 w 296"/>
                <a:gd name="T95" fmla="*/ 145 h 300"/>
                <a:gd name="T96" fmla="*/ 150 w 296"/>
                <a:gd name="T97" fmla="*/ 176 h 300"/>
                <a:gd name="T98" fmla="*/ 190 w 296"/>
                <a:gd name="T99" fmla="*/ 164 h 300"/>
                <a:gd name="T100" fmla="*/ 110 w 296"/>
                <a:gd name="T101" fmla="*/ 194 h 300"/>
                <a:gd name="T102" fmla="*/ 131 w 296"/>
                <a:gd name="T103" fmla="*/ 145 h 300"/>
                <a:gd name="T104" fmla="*/ 145 w 296"/>
                <a:gd name="T105" fmla="*/ 156 h 300"/>
                <a:gd name="T106" fmla="*/ 144 w 296"/>
                <a:gd name="T107" fmla="*/ 150 h 300"/>
                <a:gd name="T108" fmla="*/ 147 w 296"/>
                <a:gd name="T109" fmla="*/ 150 h 300"/>
                <a:gd name="T110" fmla="*/ 149 w 296"/>
                <a:gd name="T111" fmla="*/ 15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6" h="300">
                  <a:moveTo>
                    <a:pt x="189" y="145"/>
                  </a:moveTo>
                  <a:cubicBezTo>
                    <a:pt x="185" y="141"/>
                    <a:pt x="185" y="141"/>
                    <a:pt x="185" y="141"/>
                  </a:cubicBezTo>
                  <a:cubicBezTo>
                    <a:pt x="189" y="136"/>
                    <a:pt x="189" y="136"/>
                    <a:pt x="189" y="136"/>
                  </a:cubicBezTo>
                  <a:cubicBezTo>
                    <a:pt x="193" y="141"/>
                    <a:pt x="193" y="141"/>
                    <a:pt x="193" y="141"/>
                  </a:cubicBezTo>
                  <a:cubicBezTo>
                    <a:pt x="189" y="145"/>
                    <a:pt x="189" y="145"/>
                    <a:pt x="189" y="145"/>
                  </a:cubicBezTo>
                  <a:close/>
                  <a:moveTo>
                    <a:pt x="202" y="132"/>
                  </a:moveTo>
                  <a:cubicBezTo>
                    <a:pt x="197" y="128"/>
                    <a:pt x="197" y="128"/>
                    <a:pt x="197" y="128"/>
                  </a:cubicBezTo>
                  <a:cubicBezTo>
                    <a:pt x="202" y="124"/>
                    <a:pt x="202" y="124"/>
                    <a:pt x="202" y="124"/>
                  </a:cubicBezTo>
                  <a:cubicBezTo>
                    <a:pt x="206" y="128"/>
                    <a:pt x="206" y="128"/>
                    <a:pt x="206" y="128"/>
                  </a:cubicBezTo>
                  <a:cubicBezTo>
                    <a:pt x="202" y="132"/>
                    <a:pt x="202" y="132"/>
                    <a:pt x="202" y="132"/>
                  </a:cubicBezTo>
                  <a:close/>
                  <a:moveTo>
                    <a:pt x="214" y="120"/>
                  </a:moveTo>
                  <a:cubicBezTo>
                    <a:pt x="210" y="116"/>
                    <a:pt x="210" y="116"/>
                    <a:pt x="210" y="116"/>
                  </a:cubicBezTo>
                  <a:cubicBezTo>
                    <a:pt x="214" y="111"/>
                    <a:pt x="214" y="111"/>
                    <a:pt x="214" y="111"/>
                  </a:cubicBezTo>
                  <a:cubicBezTo>
                    <a:pt x="218" y="116"/>
                    <a:pt x="218" y="116"/>
                    <a:pt x="218" y="116"/>
                  </a:cubicBezTo>
                  <a:cubicBezTo>
                    <a:pt x="214" y="120"/>
                    <a:pt x="214" y="120"/>
                    <a:pt x="214" y="120"/>
                  </a:cubicBezTo>
                  <a:close/>
                  <a:moveTo>
                    <a:pt x="227" y="107"/>
                  </a:moveTo>
                  <a:cubicBezTo>
                    <a:pt x="222" y="103"/>
                    <a:pt x="222" y="103"/>
                    <a:pt x="222" y="103"/>
                  </a:cubicBezTo>
                  <a:cubicBezTo>
                    <a:pt x="227" y="99"/>
                    <a:pt x="227" y="99"/>
                    <a:pt x="227" y="99"/>
                  </a:cubicBezTo>
                  <a:cubicBezTo>
                    <a:pt x="231" y="103"/>
                    <a:pt x="231" y="103"/>
                    <a:pt x="231" y="103"/>
                  </a:cubicBezTo>
                  <a:cubicBezTo>
                    <a:pt x="227" y="107"/>
                    <a:pt x="227" y="107"/>
                    <a:pt x="227" y="107"/>
                  </a:cubicBezTo>
                  <a:close/>
                  <a:moveTo>
                    <a:pt x="185" y="205"/>
                  </a:moveTo>
                  <a:cubicBezTo>
                    <a:pt x="189" y="201"/>
                    <a:pt x="189" y="201"/>
                    <a:pt x="189" y="201"/>
                  </a:cubicBezTo>
                  <a:cubicBezTo>
                    <a:pt x="193" y="205"/>
                    <a:pt x="193" y="205"/>
                    <a:pt x="193" y="205"/>
                  </a:cubicBezTo>
                  <a:cubicBezTo>
                    <a:pt x="189" y="210"/>
                    <a:pt x="189" y="210"/>
                    <a:pt x="189" y="210"/>
                  </a:cubicBezTo>
                  <a:cubicBezTo>
                    <a:pt x="185" y="205"/>
                    <a:pt x="185" y="205"/>
                    <a:pt x="185" y="205"/>
                  </a:cubicBezTo>
                  <a:close/>
                  <a:moveTo>
                    <a:pt x="197" y="218"/>
                  </a:moveTo>
                  <a:cubicBezTo>
                    <a:pt x="202" y="214"/>
                    <a:pt x="202" y="214"/>
                    <a:pt x="202" y="214"/>
                  </a:cubicBezTo>
                  <a:cubicBezTo>
                    <a:pt x="206" y="218"/>
                    <a:pt x="206" y="218"/>
                    <a:pt x="206" y="218"/>
                  </a:cubicBezTo>
                  <a:cubicBezTo>
                    <a:pt x="202" y="222"/>
                    <a:pt x="202" y="222"/>
                    <a:pt x="202" y="222"/>
                  </a:cubicBezTo>
                  <a:cubicBezTo>
                    <a:pt x="197" y="218"/>
                    <a:pt x="197" y="218"/>
                    <a:pt x="197" y="218"/>
                  </a:cubicBezTo>
                  <a:close/>
                  <a:moveTo>
                    <a:pt x="210" y="230"/>
                  </a:moveTo>
                  <a:cubicBezTo>
                    <a:pt x="214" y="226"/>
                    <a:pt x="214" y="226"/>
                    <a:pt x="214" y="226"/>
                  </a:cubicBezTo>
                  <a:cubicBezTo>
                    <a:pt x="218" y="230"/>
                    <a:pt x="218" y="230"/>
                    <a:pt x="218" y="230"/>
                  </a:cubicBezTo>
                  <a:cubicBezTo>
                    <a:pt x="214" y="235"/>
                    <a:pt x="214" y="235"/>
                    <a:pt x="214" y="235"/>
                  </a:cubicBezTo>
                  <a:cubicBezTo>
                    <a:pt x="210" y="230"/>
                    <a:pt x="210" y="230"/>
                    <a:pt x="210" y="230"/>
                  </a:cubicBezTo>
                  <a:close/>
                  <a:moveTo>
                    <a:pt x="222" y="243"/>
                  </a:moveTo>
                  <a:cubicBezTo>
                    <a:pt x="227" y="239"/>
                    <a:pt x="227" y="239"/>
                    <a:pt x="227" y="239"/>
                  </a:cubicBezTo>
                  <a:cubicBezTo>
                    <a:pt x="231" y="243"/>
                    <a:pt x="231" y="243"/>
                    <a:pt x="231" y="243"/>
                  </a:cubicBezTo>
                  <a:cubicBezTo>
                    <a:pt x="227" y="247"/>
                    <a:pt x="227" y="247"/>
                    <a:pt x="227" y="247"/>
                  </a:cubicBezTo>
                  <a:cubicBezTo>
                    <a:pt x="222" y="243"/>
                    <a:pt x="222" y="243"/>
                    <a:pt x="222" y="243"/>
                  </a:cubicBezTo>
                  <a:close/>
                  <a:moveTo>
                    <a:pt x="107" y="201"/>
                  </a:moveTo>
                  <a:cubicBezTo>
                    <a:pt x="111" y="205"/>
                    <a:pt x="111" y="205"/>
                    <a:pt x="111" y="205"/>
                  </a:cubicBezTo>
                  <a:cubicBezTo>
                    <a:pt x="107" y="210"/>
                    <a:pt x="107" y="210"/>
                    <a:pt x="107" y="210"/>
                  </a:cubicBezTo>
                  <a:cubicBezTo>
                    <a:pt x="102" y="205"/>
                    <a:pt x="102" y="205"/>
                    <a:pt x="102" y="205"/>
                  </a:cubicBezTo>
                  <a:cubicBezTo>
                    <a:pt x="107" y="201"/>
                    <a:pt x="107" y="201"/>
                    <a:pt x="107" y="201"/>
                  </a:cubicBezTo>
                  <a:close/>
                  <a:moveTo>
                    <a:pt x="94" y="214"/>
                  </a:moveTo>
                  <a:cubicBezTo>
                    <a:pt x="98" y="218"/>
                    <a:pt x="98" y="218"/>
                    <a:pt x="98" y="218"/>
                  </a:cubicBezTo>
                  <a:cubicBezTo>
                    <a:pt x="94" y="222"/>
                    <a:pt x="94" y="222"/>
                    <a:pt x="94" y="222"/>
                  </a:cubicBezTo>
                  <a:cubicBezTo>
                    <a:pt x="90" y="218"/>
                    <a:pt x="90" y="218"/>
                    <a:pt x="90" y="218"/>
                  </a:cubicBezTo>
                  <a:cubicBezTo>
                    <a:pt x="94" y="214"/>
                    <a:pt x="94" y="214"/>
                    <a:pt x="94" y="214"/>
                  </a:cubicBezTo>
                  <a:close/>
                  <a:moveTo>
                    <a:pt x="82" y="226"/>
                  </a:moveTo>
                  <a:cubicBezTo>
                    <a:pt x="86" y="230"/>
                    <a:pt x="86" y="230"/>
                    <a:pt x="86" y="230"/>
                  </a:cubicBezTo>
                  <a:cubicBezTo>
                    <a:pt x="82" y="235"/>
                    <a:pt x="82" y="235"/>
                    <a:pt x="82" y="235"/>
                  </a:cubicBezTo>
                  <a:cubicBezTo>
                    <a:pt x="77" y="230"/>
                    <a:pt x="77" y="230"/>
                    <a:pt x="77" y="230"/>
                  </a:cubicBezTo>
                  <a:cubicBezTo>
                    <a:pt x="82" y="226"/>
                    <a:pt x="82" y="226"/>
                    <a:pt x="82" y="226"/>
                  </a:cubicBezTo>
                  <a:close/>
                  <a:moveTo>
                    <a:pt x="69" y="239"/>
                  </a:moveTo>
                  <a:cubicBezTo>
                    <a:pt x="73" y="243"/>
                    <a:pt x="73" y="243"/>
                    <a:pt x="73" y="243"/>
                  </a:cubicBezTo>
                  <a:cubicBezTo>
                    <a:pt x="69" y="247"/>
                    <a:pt x="69" y="247"/>
                    <a:pt x="69" y="247"/>
                  </a:cubicBezTo>
                  <a:cubicBezTo>
                    <a:pt x="65" y="243"/>
                    <a:pt x="65" y="243"/>
                    <a:pt x="65" y="243"/>
                  </a:cubicBezTo>
                  <a:cubicBezTo>
                    <a:pt x="69" y="239"/>
                    <a:pt x="69" y="239"/>
                    <a:pt x="69" y="239"/>
                  </a:cubicBezTo>
                  <a:close/>
                  <a:moveTo>
                    <a:pt x="111" y="141"/>
                  </a:moveTo>
                  <a:cubicBezTo>
                    <a:pt x="107" y="145"/>
                    <a:pt x="107" y="145"/>
                    <a:pt x="107" y="145"/>
                  </a:cubicBezTo>
                  <a:cubicBezTo>
                    <a:pt x="102" y="141"/>
                    <a:pt x="102" y="141"/>
                    <a:pt x="102" y="141"/>
                  </a:cubicBezTo>
                  <a:cubicBezTo>
                    <a:pt x="107" y="136"/>
                    <a:pt x="107" y="136"/>
                    <a:pt x="107" y="136"/>
                  </a:cubicBezTo>
                  <a:cubicBezTo>
                    <a:pt x="111" y="141"/>
                    <a:pt x="111" y="141"/>
                    <a:pt x="111" y="141"/>
                  </a:cubicBezTo>
                  <a:close/>
                  <a:moveTo>
                    <a:pt x="98" y="128"/>
                  </a:moveTo>
                  <a:cubicBezTo>
                    <a:pt x="94" y="132"/>
                    <a:pt x="94" y="132"/>
                    <a:pt x="94" y="132"/>
                  </a:cubicBezTo>
                  <a:cubicBezTo>
                    <a:pt x="90" y="128"/>
                    <a:pt x="90" y="128"/>
                    <a:pt x="90" y="128"/>
                  </a:cubicBezTo>
                  <a:cubicBezTo>
                    <a:pt x="94" y="124"/>
                    <a:pt x="94" y="124"/>
                    <a:pt x="94" y="124"/>
                  </a:cubicBezTo>
                  <a:cubicBezTo>
                    <a:pt x="98" y="128"/>
                    <a:pt x="98" y="128"/>
                    <a:pt x="98" y="128"/>
                  </a:cubicBezTo>
                  <a:close/>
                  <a:moveTo>
                    <a:pt x="86" y="116"/>
                  </a:moveTo>
                  <a:cubicBezTo>
                    <a:pt x="82" y="120"/>
                    <a:pt x="82" y="120"/>
                    <a:pt x="82" y="120"/>
                  </a:cubicBezTo>
                  <a:cubicBezTo>
                    <a:pt x="77" y="116"/>
                    <a:pt x="77" y="116"/>
                    <a:pt x="77" y="116"/>
                  </a:cubicBezTo>
                  <a:cubicBezTo>
                    <a:pt x="82" y="111"/>
                    <a:pt x="82" y="111"/>
                    <a:pt x="82" y="111"/>
                  </a:cubicBezTo>
                  <a:cubicBezTo>
                    <a:pt x="86" y="116"/>
                    <a:pt x="86" y="116"/>
                    <a:pt x="86" y="116"/>
                  </a:cubicBezTo>
                  <a:close/>
                  <a:moveTo>
                    <a:pt x="73" y="103"/>
                  </a:moveTo>
                  <a:cubicBezTo>
                    <a:pt x="69" y="107"/>
                    <a:pt x="69" y="107"/>
                    <a:pt x="69" y="107"/>
                  </a:cubicBezTo>
                  <a:cubicBezTo>
                    <a:pt x="65" y="103"/>
                    <a:pt x="65" y="103"/>
                    <a:pt x="65" y="103"/>
                  </a:cubicBezTo>
                  <a:cubicBezTo>
                    <a:pt x="69" y="99"/>
                    <a:pt x="69" y="99"/>
                    <a:pt x="69" y="99"/>
                  </a:cubicBezTo>
                  <a:cubicBezTo>
                    <a:pt x="73" y="103"/>
                    <a:pt x="73" y="103"/>
                    <a:pt x="73" y="103"/>
                  </a:cubicBezTo>
                  <a:close/>
                  <a:moveTo>
                    <a:pt x="72" y="64"/>
                  </a:moveTo>
                  <a:cubicBezTo>
                    <a:pt x="72" y="74"/>
                    <a:pt x="72" y="74"/>
                    <a:pt x="72" y="74"/>
                  </a:cubicBezTo>
                  <a:cubicBezTo>
                    <a:pt x="72" y="89"/>
                    <a:pt x="72" y="89"/>
                    <a:pt x="67" y="89"/>
                  </a:cubicBezTo>
                  <a:cubicBezTo>
                    <a:pt x="5" y="89"/>
                    <a:pt x="5" y="89"/>
                    <a:pt x="5" y="89"/>
                  </a:cubicBezTo>
                  <a:cubicBezTo>
                    <a:pt x="0" y="89"/>
                    <a:pt x="0" y="89"/>
                    <a:pt x="0" y="74"/>
                  </a:cubicBezTo>
                  <a:cubicBezTo>
                    <a:pt x="0" y="64"/>
                    <a:pt x="0" y="64"/>
                    <a:pt x="0" y="64"/>
                  </a:cubicBezTo>
                  <a:cubicBezTo>
                    <a:pt x="0" y="53"/>
                    <a:pt x="12" y="51"/>
                    <a:pt x="23" y="48"/>
                  </a:cubicBezTo>
                  <a:cubicBezTo>
                    <a:pt x="27" y="52"/>
                    <a:pt x="32" y="54"/>
                    <a:pt x="36" y="54"/>
                  </a:cubicBezTo>
                  <a:cubicBezTo>
                    <a:pt x="40" y="54"/>
                    <a:pt x="45" y="52"/>
                    <a:pt x="49" y="48"/>
                  </a:cubicBezTo>
                  <a:cubicBezTo>
                    <a:pt x="59" y="51"/>
                    <a:pt x="72" y="53"/>
                    <a:pt x="72" y="64"/>
                  </a:cubicBezTo>
                  <a:close/>
                  <a:moveTo>
                    <a:pt x="36" y="48"/>
                  </a:moveTo>
                  <a:cubicBezTo>
                    <a:pt x="42" y="48"/>
                    <a:pt x="54" y="37"/>
                    <a:pt x="54" y="24"/>
                  </a:cubicBezTo>
                  <a:cubicBezTo>
                    <a:pt x="54" y="11"/>
                    <a:pt x="49" y="0"/>
                    <a:pt x="36" y="0"/>
                  </a:cubicBezTo>
                  <a:cubicBezTo>
                    <a:pt x="23" y="0"/>
                    <a:pt x="18" y="11"/>
                    <a:pt x="18" y="24"/>
                  </a:cubicBezTo>
                  <a:cubicBezTo>
                    <a:pt x="18" y="37"/>
                    <a:pt x="30" y="48"/>
                    <a:pt x="36" y="48"/>
                  </a:cubicBezTo>
                  <a:close/>
                  <a:moveTo>
                    <a:pt x="296" y="64"/>
                  </a:moveTo>
                  <a:cubicBezTo>
                    <a:pt x="296" y="74"/>
                    <a:pt x="296" y="74"/>
                    <a:pt x="296" y="74"/>
                  </a:cubicBezTo>
                  <a:cubicBezTo>
                    <a:pt x="296" y="89"/>
                    <a:pt x="296" y="89"/>
                    <a:pt x="290" y="89"/>
                  </a:cubicBezTo>
                  <a:cubicBezTo>
                    <a:pt x="229" y="89"/>
                    <a:pt x="229" y="89"/>
                    <a:pt x="229" y="89"/>
                  </a:cubicBezTo>
                  <a:cubicBezTo>
                    <a:pt x="224" y="89"/>
                    <a:pt x="224" y="89"/>
                    <a:pt x="224" y="74"/>
                  </a:cubicBezTo>
                  <a:cubicBezTo>
                    <a:pt x="224" y="64"/>
                    <a:pt x="224" y="64"/>
                    <a:pt x="224" y="64"/>
                  </a:cubicBezTo>
                  <a:cubicBezTo>
                    <a:pt x="224" y="53"/>
                    <a:pt x="236" y="51"/>
                    <a:pt x="247" y="48"/>
                  </a:cubicBezTo>
                  <a:cubicBezTo>
                    <a:pt x="251" y="52"/>
                    <a:pt x="256" y="54"/>
                    <a:pt x="260" y="54"/>
                  </a:cubicBezTo>
                  <a:cubicBezTo>
                    <a:pt x="263" y="54"/>
                    <a:pt x="268" y="52"/>
                    <a:pt x="273" y="48"/>
                  </a:cubicBezTo>
                  <a:cubicBezTo>
                    <a:pt x="283" y="51"/>
                    <a:pt x="296" y="53"/>
                    <a:pt x="296" y="64"/>
                  </a:cubicBezTo>
                  <a:close/>
                  <a:moveTo>
                    <a:pt x="260" y="48"/>
                  </a:moveTo>
                  <a:cubicBezTo>
                    <a:pt x="266" y="48"/>
                    <a:pt x="278" y="37"/>
                    <a:pt x="278" y="24"/>
                  </a:cubicBezTo>
                  <a:cubicBezTo>
                    <a:pt x="278" y="11"/>
                    <a:pt x="273" y="0"/>
                    <a:pt x="260" y="0"/>
                  </a:cubicBezTo>
                  <a:cubicBezTo>
                    <a:pt x="246" y="0"/>
                    <a:pt x="241" y="11"/>
                    <a:pt x="241" y="24"/>
                  </a:cubicBezTo>
                  <a:cubicBezTo>
                    <a:pt x="241" y="37"/>
                    <a:pt x="254" y="48"/>
                    <a:pt x="260" y="48"/>
                  </a:cubicBezTo>
                  <a:close/>
                  <a:moveTo>
                    <a:pt x="296" y="275"/>
                  </a:moveTo>
                  <a:cubicBezTo>
                    <a:pt x="296" y="285"/>
                    <a:pt x="296" y="285"/>
                    <a:pt x="296" y="285"/>
                  </a:cubicBezTo>
                  <a:cubicBezTo>
                    <a:pt x="296" y="300"/>
                    <a:pt x="296" y="300"/>
                    <a:pt x="290" y="300"/>
                  </a:cubicBezTo>
                  <a:cubicBezTo>
                    <a:pt x="229" y="300"/>
                    <a:pt x="229" y="300"/>
                    <a:pt x="229" y="300"/>
                  </a:cubicBezTo>
                  <a:cubicBezTo>
                    <a:pt x="224" y="300"/>
                    <a:pt x="224" y="300"/>
                    <a:pt x="224" y="285"/>
                  </a:cubicBezTo>
                  <a:cubicBezTo>
                    <a:pt x="224" y="275"/>
                    <a:pt x="224" y="275"/>
                    <a:pt x="224" y="275"/>
                  </a:cubicBezTo>
                  <a:cubicBezTo>
                    <a:pt x="224" y="264"/>
                    <a:pt x="236" y="263"/>
                    <a:pt x="247" y="259"/>
                  </a:cubicBezTo>
                  <a:cubicBezTo>
                    <a:pt x="251" y="263"/>
                    <a:pt x="256" y="265"/>
                    <a:pt x="260" y="265"/>
                  </a:cubicBezTo>
                  <a:cubicBezTo>
                    <a:pt x="264" y="265"/>
                    <a:pt x="268" y="263"/>
                    <a:pt x="273" y="259"/>
                  </a:cubicBezTo>
                  <a:cubicBezTo>
                    <a:pt x="283" y="263"/>
                    <a:pt x="296" y="264"/>
                    <a:pt x="296" y="275"/>
                  </a:cubicBezTo>
                  <a:close/>
                  <a:moveTo>
                    <a:pt x="260" y="259"/>
                  </a:moveTo>
                  <a:cubicBezTo>
                    <a:pt x="266" y="259"/>
                    <a:pt x="278" y="248"/>
                    <a:pt x="278" y="235"/>
                  </a:cubicBezTo>
                  <a:cubicBezTo>
                    <a:pt x="278" y="222"/>
                    <a:pt x="273" y="211"/>
                    <a:pt x="260" y="211"/>
                  </a:cubicBezTo>
                  <a:cubicBezTo>
                    <a:pt x="246" y="211"/>
                    <a:pt x="241" y="222"/>
                    <a:pt x="241" y="235"/>
                  </a:cubicBezTo>
                  <a:cubicBezTo>
                    <a:pt x="241" y="248"/>
                    <a:pt x="254" y="259"/>
                    <a:pt x="260" y="259"/>
                  </a:cubicBezTo>
                  <a:close/>
                  <a:moveTo>
                    <a:pt x="72" y="275"/>
                  </a:moveTo>
                  <a:cubicBezTo>
                    <a:pt x="72" y="285"/>
                    <a:pt x="72" y="285"/>
                    <a:pt x="72" y="285"/>
                  </a:cubicBezTo>
                  <a:cubicBezTo>
                    <a:pt x="72" y="300"/>
                    <a:pt x="72" y="300"/>
                    <a:pt x="67" y="300"/>
                  </a:cubicBezTo>
                  <a:cubicBezTo>
                    <a:pt x="5" y="300"/>
                    <a:pt x="5" y="300"/>
                    <a:pt x="5" y="300"/>
                  </a:cubicBezTo>
                  <a:cubicBezTo>
                    <a:pt x="0" y="300"/>
                    <a:pt x="0" y="300"/>
                    <a:pt x="0" y="285"/>
                  </a:cubicBezTo>
                  <a:cubicBezTo>
                    <a:pt x="0" y="275"/>
                    <a:pt x="0" y="275"/>
                    <a:pt x="0" y="275"/>
                  </a:cubicBezTo>
                  <a:cubicBezTo>
                    <a:pt x="0" y="264"/>
                    <a:pt x="12" y="263"/>
                    <a:pt x="23" y="259"/>
                  </a:cubicBezTo>
                  <a:cubicBezTo>
                    <a:pt x="27" y="263"/>
                    <a:pt x="32" y="265"/>
                    <a:pt x="36" y="265"/>
                  </a:cubicBezTo>
                  <a:cubicBezTo>
                    <a:pt x="40" y="265"/>
                    <a:pt x="45" y="263"/>
                    <a:pt x="49" y="259"/>
                  </a:cubicBezTo>
                  <a:cubicBezTo>
                    <a:pt x="59" y="263"/>
                    <a:pt x="72" y="264"/>
                    <a:pt x="72" y="275"/>
                  </a:cubicBezTo>
                  <a:close/>
                  <a:moveTo>
                    <a:pt x="36" y="259"/>
                  </a:moveTo>
                  <a:cubicBezTo>
                    <a:pt x="42" y="259"/>
                    <a:pt x="54" y="248"/>
                    <a:pt x="54" y="235"/>
                  </a:cubicBezTo>
                  <a:cubicBezTo>
                    <a:pt x="54" y="222"/>
                    <a:pt x="49" y="211"/>
                    <a:pt x="36" y="211"/>
                  </a:cubicBezTo>
                  <a:cubicBezTo>
                    <a:pt x="23" y="211"/>
                    <a:pt x="18" y="222"/>
                    <a:pt x="18" y="235"/>
                  </a:cubicBezTo>
                  <a:cubicBezTo>
                    <a:pt x="18" y="248"/>
                    <a:pt x="30" y="259"/>
                    <a:pt x="36" y="259"/>
                  </a:cubicBezTo>
                  <a:close/>
                  <a:moveTo>
                    <a:pt x="125" y="116"/>
                  </a:moveTo>
                  <a:cubicBezTo>
                    <a:pt x="125" y="100"/>
                    <a:pt x="131" y="87"/>
                    <a:pt x="147" y="87"/>
                  </a:cubicBezTo>
                  <a:cubicBezTo>
                    <a:pt x="163" y="87"/>
                    <a:pt x="169" y="100"/>
                    <a:pt x="169" y="116"/>
                  </a:cubicBezTo>
                  <a:cubicBezTo>
                    <a:pt x="169" y="132"/>
                    <a:pt x="154" y="145"/>
                    <a:pt x="147" y="145"/>
                  </a:cubicBezTo>
                  <a:cubicBezTo>
                    <a:pt x="140" y="145"/>
                    <a:pt x="125" y="132"/>
                    <a:pt x="125" y="116"/>
                  </a:cubicBezTo>
                  <a:close/>
                  <a:moveTo>
                    <a:pt x="148" y="156"/>
                  </a:moveTo>
                  <a:cubicBezTo>
                    <a:pt x="150" y="176"/>
                    <a:pt x="150" y="176"/>
                    <a:pt x="150" y="176"/>
                  </a:cubicBezTo>
                  <a:cubicBezTo>
                    <a:pt x="153" y="168"/>
                    <a:pt x="155" y="159"/>
                    <a:pt x="159" y="151"/>
                  </a:cubicBezTo>
                  <a:cubicBezTo>
                    <a:pt x="159" y="150"/>
                    <a:pt x="159" y="150"/>
                    <a:pt x="162" y="145"/>
                  </a:cubicBezTo>
                  <a:cubicBezTo>
                    <a:pt x="174" y="149"/>
                    <a:pt x="190" y="151"/>
                    <a:pt x="190" y="164"/>
                  </a:cubicBezTo>
                  <a:cubicBezTo>
                    <a:pt x="190" y="176"/>
                    <a:pt x="190" y="176"/>
                    <a:pt x="190" y="176"/>
                  </a:cubicBezTo>
                  <a:cubicBezTo>
                    <a:pt x="190" y="194"/>
                    <a:pt x="190" y="194"/>
                    <a:pt x="183" y="194"/>
                  </a:cubicBezTo>
                  <a:cubicBezTo>
                    <a:pt x="110" y="194"/>
                    <a:pt x="110" y="194"/>
                    <a:pt x="110" y="194"/>
                  </a:cubicBezTo>
                  <a:cubicBezTo>
                    <a:pt x="104" y="194"/>
                    <a:pt x="104" y="194"/>
                    <a:pt x="104" y="176"/>
                  </a:cubicBezTo>
                  <a:cubicBezTo>
                    <a:pt x="104" y="164"/>
                    <a:pt x="104" y="164"/>
                    <a:pt x="104" y="164"/>
                  </a:cubicBezTo>
                  <a:cubicBezTo>
                    <a:pt x="104" y="151"/>
                    <a:pt x="118" y="149"/>
                    <a:pt x="131" y="145"/>
                  </a:cubicBezTo>
                  <a:cubicBezTo>
                    <a:pt x="134" y="150"/>
                    <a:pt x="134" y="150"/>
                    <a:pt x="135" y="151"/>
                  </a:cubicBezTo>
                  <a:cubicBezTo>
                    <a:pt x="138" y="159"/>
                    <a:pt x="141" y="168"/>
                    <a:pt x="143" y="176"/>
                  </a:cubicBezTo>
                  <a:cubicBezTo>
                    <a:pt x="145" y="156"/>
                    <a:pt x="145" y="156"/>
                    <a:pt x="145" y="156"/>
                  </a:cubicBezTo>
                  <a:cubicBezTo>
                    <a:pt x="145" y="155"/>
                    <a:pt x="145" y="155"/>
                    <a:pt x="145" y="155"/>
                  </a:cubicBezTo>
                  <a:cubicBezTo>
                    <a:pt x="141" y="149"/>
                    <a:pt x="141" y="149"/>
                    <a:pt x="141" y="149"/>
                  </a:cubicBezTo>
                  <a:cubicBezTo>
                    <a:pt x="144" y="150"/>
                    <a:pt x="144" y="150"/>
                    <a:pt x="144" y="150"/>
                  </a:cubicBezTo>
                  <a:cubicBezTo>
                    <a:pt x="145" y="150"/>
                    <a:pt x="145" y="150"/>
                    <a:pt x="146" y="150"/>
                  </a:cubicBezTo>
                  <a:cubicBezTo>
                    <a:pt x="146" y="150"/>
                    <a:pt x="146" y="150"/>
                    <a:pt x="147" y="150"/>
                  </a:cubicBezTo>
                  <a:cubicBezTo>
                    <a:pt x="147" y="150"/>
                    <a:pt x="147" y="150"/>
                    <a:pt x="147" y="150"/>
                  </a:cubicBezTo>
                  <a:cubicBezTo>
                    <a:pt x="149" y="150"/>
                    <a:pt x="149" y="150"/>
                    <a:pt x="149" y="150"/>
                  </a:cubicBezTo>
                  <a:cubicBezTo>
                    <a:pt x="152" y="149"/>
                    <a:pt x="152" y="149"/>
                    <a:pt x="152" y="149"/>
                  </a:cubicBezTo>
                  <a:cubicBezTo>
                    <a:pt x="149" y="155"/>
                    <a:pt x="149" y="155"/>
                    <a:pt x="149" y="155"/>
                  </a:cubicBezTo>
                  <a:lnTo>
                    <a:pt x="148" y="156"/>
                  </a:lnTo>
                  <a:close/>
                </a:path>
              </a:pathLst>
            </a:custGeom>
            <a:solidFill>
              <a:srgbClr val="FFFFFF"/>
            </a:solidFill>
            <a:ln>
              <a:noFill/>
            </a:ln>
          </p:spPr>
          <p:txBody>
            <a:bodyPr vert="horz" wrap="square" lIns="34294" tIns="34294" rIns="34294" bIns="34294" numCol="1" anchor="b" anchorCtr="0" compatLnSpc="1">
              <a:prstTxWarp prst="textNoShape">
                <a:avLst/>
              </a:prstTxWarp>
            </a:bodyPr>
            <a:lstStyle/>
            <a:p>
              <a:pPr marL="0" marR="0" lvl="0" indent="0" algn="ctr" defTabSz="68548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srgbClr val="363535"/>
                </a:solidFill>
                <a:effectLst/>
                <a:uLnTx/>
                <a:uFillTx/>
                <a:latin typeface="Segoe UI"/>
                <a:sym typeface="Segoe UI"/>
              </a:endParaRPr>
            </a:p>
          </p:txBody>
        </p:sp>
        <p:sp>
          <p:nvSpPr>
            <p:cNvPr id="106" name="Freeform 29"/>
            <p:cNvSpPr>
              <a:spLocks noEditPoints="1"/>
            </p:cNvSpPr>
            <p:nvPr/>
          </p:nvSpPr>
          <p:spPr bwMode="auto">
            <a:xfrm>
              <a:off x="9024832" y="4406721"/>
              <a:ext cx="654229" cy="578954"/>
            </a:xfrm>
            <a:custGeom>
              <a:avLst/>
              <a:gdLst>
                <a:gd name="T0" fmla="*/ 10 w 548"/>
                <a:gd name="T1" fmla="*/ 485 h 485"/>
                <a:gd name="T2" fmla="*/ 528 w 548"/>
                <a:gd name="T3" fmla="*/ 338 h 485"/>
                <a:gd name="T4" fmla="*/ 476 w 548"/>
                <a:gd name="T5" fmla="*/ 271 h 485"/>
                <a:gd name="T6" fmla="*/ 410 w 548"/>
                <a:gd name="T7" fmla="*/ 213 h 485"/>
                <a:gd name="T8" fmla="*/ 410 w 548"/>
                <a:gd name="T9" fmla="*/ 279 h 485"/>
                <a:gd name="T10" fmla="*/ 402 w 548"/>
                <a:gd name="T11" fmla="*/ 338 h 485"/>
                <a:gd name="T12" fmla="*/ 336 w 548"/>
                <a:gd name="T13" fmla="*/ 404 h 485"/>
                <a:gd name="T14" fmla="*/ 212 w 548"/>
                <a:gd name="T15" fmla="*/ 404 h 485"/>
                <a:gd name="T16" fmla="*/ 146 w 548"/>
                <a:gd name="T17" fmla="*/ 346 h 485"/>
                <a:gd name="T18" fmla="*/ 146 w 548"/>
                <a:gd name="T19" fmla="*/ 412 h 485"/>
                <a:gd name="T20" fmla="*/ 212 w 548"/>
                <a:gd name="T21" fmla="*/ 412 h 485"/>
                <a:gd name="T22" fmla="*/ 344 w 548"/>
                <a:gd name="T23" fmla="*/ 412 h 485"/>
                <a:gd name="T24" fmla="*/ 468 w 548"/>
                <a:gd name="T25" fmla="*/ 412 h 485"/>
                <a:gd name="T26" fmla="*/ 468 w 548"/>
                <a:gd name="T27" fmla="*/ 346 h 485"/>
                <a:gd name="T28" fmla="*/ 476 w 548"/>
                <a:gd name="T29" fmla="*/ 404 h 485"/>
                <a:gd name="T30" fmla="*/ 270 w 548"/>
                <a:gd name="T31" fmla="*/ 72 h 485"/>
                <a:gd name="T32" fmla="*/ 204 w 548"/>
                <a:gd name="T33" fmla="*/ 72 h 485"/>
                <a:gd name="T34" fmla="*/ 204 w 548"/>
                <a:gd name="T35" fmla="*/ 138 h 485"/>
                <a:gd name="T36" fmla="*/ 80 w 548"/>
                <a:gd name="T37" fmla="*/ 20 h 485"/>
                <a:gd name="T38" fmla="*/ 80 w 548"/>
                <a:gd name="T39" fmla="*/ 80 h 485"/>
                <a:gd name="T40" fmla="*/ 72 w 548"/>
                <a:gd name="T41" fmla="*/ 138 h 485"/>
                <a:gd name="T42" fmla="*/ 20 w 548"/>
                <a:gd name="T43" fmla="*/ 279 h 485"/>
                <a:gd name="T44" fmla="*/ 20 w 548"/>
                <a:gd name="T45" fmla="*/ 213 h 485"/>
                <a:gd name="T46" fmla="*/ 138 w 548"/>
                <a:gd name="T47" fmla="*/ 271 h 485"/>
                <a:gd name="T48" fmla="*/ 138 w 548"/>
                <a:gd name="T49" fmla="*/ 205 h 485"/>
                <a:gd name="T50" fmla="*/ 146 w 548"/>
                <a:gd name="T51" fmla="*/ 146 h 485"/>
                <a:gd name="T52" fmla="*/ 212 w 548"/>
                <a:gd name="T53" fmla="*/ 138 h 485"/>
                <a:gd name="T54" fmla="*/ 336 w 548"/>
                <a:gd name="T55" fmla="*/ 80 h 485"/>
                <a:gd name="T56" fmla="*/ 402 w 548"/>
                <a:gd name="T57" fmla="*/ 138 h 485"/>
                <a:gd name="T58" fmla="*/ 402 w 548"/>
                <a:gd name="T59" fmla="*/ 72 h 485"/>
                <a:gd name="T60" fmla="*/ 72 w 548"/>
                <a:gd name="T61" fmla="*/ 20 h 485"/>
                <a:gd name="T62" fmla="*/ 389 w 548"/>
                <a:gd name="T63" fmla="*/ 209 h 485"/>
                <a:gd name="T64" fmla="*/ 505 w 548"/>
                <a:gd name="T65" fmla="*/ 76 h 485"/>
                <a:gd name="T66" fmla="*/ 504 w 548"/>
                <a:gd name="T67" fmla="*/ 70 h 485"/>
                <a:gd name="T68" fmla="*/ 500 w 548"/>
                <a:gd name="T69" fmla="*/ 66 h 485"/>
                <a:gd name="T70" fmla="*/ 493 w 548"/>
                <a:gd name="T71" fmla="*/ 64 h 485"/>
                <a:gd name="T72" fmla="*/ 429 w 548"/>
                <a:gd name="T73" fmla="*/ 90 h 485"/>
                <a:gd name="T74" fmla="*/ 249 w 548"/>
                <a:gd name="T75" fmla="*/ 278 h 485"/>
                <a:gd name="T76" fmla="*/ 41 w 548"/>
                <a:gd name="T77" fmla="*/ 412 h 485"/>
                <a:gd name="T78" fmla="*/ 80 w 548"/>
                <a:gd name="T79" fmla="*/ 364 h 485"/>
                <a:gd name="T80" fmla="*/ 138 w 548"/>
                <a:gd name="T81" fmla="*/ 279 h 485"/>
                <a:gd name="T82" fmla="*/ 146 w 548"/>
                <a:gd name="T83" fmla="*/ 271 h 485"/>
                <a:gd name="T84" fmla="*/ 270 w 548"/>
                <a:gd name="T85" fmla="*/ 213 h 485"/>
                <a:gd name="T86" fmla="*/ 278 w 548"/>
                <a:gd name="T87" fmla="*/ 205 h 485"/>
                <a:gd name="T88" fmla="*/ 344 w 548"/>
                <a:gd name="T89" fmla="*/ 146 h 485"/>
                <a:gd name="T90" fmla="*/ 418 w 548"/>
                <a:gd name="T91" fmla="*/ 138 h 485"/>
                <a:gd name="T92" fmla="*/ 410 w 548"/>
                <a:gd name="T93" fmla="*/ 20 h 485"/>
                <a:gd name="T94" fmla="*/ 528 w 548"/>
                <a:gd name="T95" fmla="*/ 72 h 485"/>
                <a:gd name="T96" fmla="*/ 528 w 548"/>
                <a:gd name="T97" fmla="*/ 80 h 485"/>
                <a:gd name="T98" fmla="*/ 476 w 548"/>
                <a:gd name="T99" fmla="*/ 205 h 485"/>
                <a:gd name="T100" fmla="*/ 468 w 548"/>
                <a:gd name="T101" fmla="*/ 205 h 485"/>
                <a:gd name="T102" fmla="*/ 344 w 548"/>
                <a:gd name="T103" fmla="*/ 218 h 485"/>
                <a:gd name="T104" fmla="*/ 336 w 548"/>
                <a:gd name="T105" fmla="*/ 338 h 485"/>
                <a:gd name="T106" fmla="*/ 212 w 548"/>
                <a:gd name="T107" fmla="*/ 293 h 485"/>
                <a:gd name="T108" fmla="*/ 99 w 548"/>
                <a:gd name="T109" fmla="*/ 404 h 485"/>
                <a:gd name="T110" fmla="*/ 72 w 548"/>
                <a:gd name="T111" fmla="*/ 438 h 485"/>
                <a:gd name="T112" fmla="*/ 528 w 548"/>
                <a:gd name="T113" fmla="*/ 412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8" h="485">
                  <a:moveTo>
                    <a:pt x="538" y="0"/>
                  </a:moveTo>
                  <a:cubicBezTo>
                    <a:pt x="10" y="0"/>
                    <a:pt x="10" y="0"/>
                    <a:pt x="10" y="0"/>
                  </a:cubicBezTo>
                  <a:cubicBezTo>
                    <a:pt x="4" y="0"/>
                    <a:pt x="0" y="4"/>
                    <a:pt x="0" y="10"/>
                  </a:cubicBezTo>
                  <a:cubicBezTo>
                    <a:pt x="0" y="465"/>
                    <a:pt x="0" y="465"/>
                    <a:pt x="0" y="465"/>
                  </a:cubicBezTo>
                  <a:cubicBezTo>
                    <a:pt x="0" y="475"/>
                    <a:pt x="0" y="475"/>
                    <a:pt x="0" y="475"/>
                  </a:cubicBezTo>
                  <a:cubicBezTo>
                    <a:pt x="0" y="480"/>
                    <a:pt x="4" y="485"/>
                    <a:pt x="10" y="485"/>
                  </a:cubicBezTo>
                  <a:cubicBezTo>
                    <a:pt x="35" y="485"/>
                    <a:pt x="35" y="485"/>
                    <a:pt x="35" y="485"/>
                  </a:cubicBezTo>
                  <a:cubicBezTo>
                    <a:pt x="538" y="485"/>
                    <a:pt x="538" y="485"/>
                    <a:pt x="538" y="485"/>
                  </a:cubicBezTo>
                  <a:cubicBezTo>
                    <a:pt x="544" y="485"/>
                    <a:pt x="548" y="480"/>
                    <a:pt x="548" y="475"/>
                  </a:cubicBezTo>
                  <a:cubicBezTo>
                    <a:pt x="548" y="10"/>
                    <a:pt x="548" y="10"/>
                    <a:pt x="548" y="10"/>
                  </a:cubicBezTo>
                  <a:cubicBezTo>
                    <a:pt x="548" y="4"/>
                    <a:pt x="544" y="0"/>
                    <a:pt x="538" y="0"/>
                  </a:cubicBezTo>
                  <a:close/>
                  <a:moveTo>
                    <a:pt x="528" y="338"/>
                  </a:moveTo>
                  <a:cubicBezTo>
                    <a:pt x="476" y="338"/>
                    <a:pt x="476" y="338"/>
                    <a:pt x="476" y="338"/>
                  </a:cubicBezTo>
                  <a:cubicBezTo>
                    <a:pt x="476" y="279"/>
                    <a:pt x="476" y="279"/>
                    <a:pt x="476" y="279"/>
                  </a:cubicBezTo>
                  <a:cubicBezTo>
                    <a:pt x="528" y="279"/>
                    <a:pt x="528" y="279"/>
                    <a:pt x="528" y="279"/>
                  </a:cubicBezTo>
                  <a:cubicBezTo>
                    <a:pt x="528" y="299"/>
                    <a:pt x="528" y="319"/>
                    <a:pt x="528" y="338"/>
                  </a:cubicBezTo>
                  <a:close/>
                  <a:moveTo>
                    <a:pt x="528" y="271"/>
                  </a:moveTo>
                  <a:cubicBezTo>
                    <a:pt x="476" y="271"/>
                    <a:pt x="476" y="271"/>
                    <a:pt x="476" y="271"/>
                  </a:cubicBezTo>
                  <a:cubicBezTo>
                    <a:pt x="476" y="213"/>
                    <a:pt x="476" y="213"/>
                    <a:pt x="476" y="213"/>
                  </a:cubicBezTo>
                  <a:cubicBezTo>
                    <a:pt x="528" y="213"/>
                    <a:pt x="528" y="213"/>
                    <a:pt x="528" y="213"/>
                  </a:cubicBezTo>
                  <a:cubicBezTo>
                    <a:pt x="528" y="232"/>
                    <a:pt x="528" y="252"/>
                    <a:pt x="528" y="271"/>
                  </a:cubicBezTo>
                  <a:close/>
                  <a:moveTo>
                    <a:pt x="468" y="271"/>
                  </a:moveTo>
                  <a:cubicBezTo>
                    <a:pt x="410" y="271"/>
                    <a:pt x="410" y="271"/>
                    <a:pt x="410" y="271"/>
                  </a:cubicBezTo>
                  <a:cubicBezTo>
                    <a:pt x="410" y="213"/>
                    <a:pt x="410" y="213"/>
                    <a:pt x="410" y="213"/>
                  </a:cubicBezTo>
                  <a:cubicBezTo>
                    <a:pt x="468" y="213"/>
                    <a:pt x="468" y="213"/>
                    <a:pt x="468" y="213"/>
                  </a:cubicBezTo>
                  <a:lnTo>
                    <a:pt x="468" y="271"/>
                  </a:lnTo>
                  <a:close/>
                  <a:moveTo>
                    <a:pt x="468" y="279"/>
                  </a:moveTo>
                  <a:cubicBezTo>
                    <a:pt x="468" y="338"/>
                    <a:pt x="468" y="338"/>
                    <a:pt x="468" y="338"/>
                  </a:cubicBezTo>
                  <a:cubicBezTo>
                    <a:pt x="410" y="338"/>
                    <a:pt x="410" y="338"/>
                    <a:pt x="410" y="338"/>
                  </a:cubicBezTo>
                  <a:cubicBezTo>
                    <a:pt x="410" y="279"/>
                    <a:pt x="410" y="279"/>
                    <a:pt x="410" y="279"/>
                  </a:cubicBezTo>
                  <a:lnTo>
                    <a:pt x="468" y="279"/>
                  </a:lnTo>
                  <a:close/>
                  <a:moveTo>
                    <a:pt x="402" y="338"/>
                  </a:moveTo>
                  <a:cubicBezTo>
                    <a:pt x="344" y="338"/>
                    <a:pt x="344" y="338"/>
                    <a:pt x="344" y="338"/>
                  </a:cubicBezTo>
                  <a:cubicBezTo>
                    <a:pt x="344" y="279"/>
                    <a:pt x="344" y="279"/>
                    <a:pt x="344" y="279"/>
                  </a:cubicBezTo>
                  <a:cubicBezTo>
                    <a:pt x="402" y="279"/>
                    <a:pt x="402" y="279"/>
                    <a:pt x="402" y="279"/>
                  </a:cubicBezTo>
                  <a:lnTo>
                    <a:pt x="402" y="338"/>
                  </a:lnTo>
                  <a:close/>
                  <a:moveTo>
                    <a:pt x="402" y="346"/>
                  </a:moveTo>
                  <a:cubicBezTo>
                    <a:pt x="402" y="404"/>
                    <a:pt x="402" y="404"/>
                    <a:pt x="402" y="404"/>
                  </a:cubicBezTo>
                  <a:cubicBezTo>
                    <a:pt x="344" y="404"/>
                    <a:pt x="344" y="404"/>
                    <a:pt x="344" y="404"/>
                  </a:cubicBezTo>
                  <a:cubicBezTo>
                    <a:pt x="344" y="346"/>
                    <a:pt x="344" y="346"/>
                    <a:pt x="344" y="346"/>
                  </a:cubicBezTo>
                  <a:lnTo>
                    <a:pt x="402" y="346"/>
                  </a:lnTo>
                  <a:close/>
                  <a:moveTo>
                    <a:pt x="336" y="404"/>
                  </a:moveTo>
                  <a:cubicBezTo>
                    <a:pt x="278" y="404"/>
                    <a:pt x="278" y="404"/>
                    <a:pt x="278" y="404"/>
                  </a:cubicBezTo>
                  <a:cubicBezTo>
                    <a:pt x="278" y="346"/>
                    <a:pt x="278" y="346"/>
                    <a:pt x="278" y="346"/>
                  </a:cubicBezTo>
                  <a:cubicBezTo>
                    <a:pt x="336" y="346"/>
                    <a:pt x="336" y="346"/>
                    <a:pt x="336" y="346"/>
                  </a:cubicBezTo>
                  <a:lnTo>
                    <a:pt x="336" y="404"/>
                  </a:lnTo>
                  <a:close/>
                  <a:moveTo>
                    <a:pt x="270" y="404"/>
                  </a:moveTo>
                  <a:cubicBezTo>
                    <a:pt x="212" y="404"/>
                    <a:pt x="212" y="404"/>
                    <a:pt x="212" y="404"/>
                  </a:cubicBezTo>
                  <a:cubicBezTo>
                    <a:pt x="212" y="346"/>
                    <a:pt x="212" y="346"/>
                    <a:pt x="212" y="346"/>
                  </a:cubicBezTo>
                  <a:cubicBezTo>
                    <a:pt x="270" y="346"/>
                    <a:pt x="270" y="346"/>
                    <a:pt x="270" y="346"/>
                  </a:cubicBezTo>
                  <a:lnTo>
                    <a:pt x="270" y="404"/>
                  </a:lnTo>
                  <a:close/>
                  <a:moveTo>
                    <a:pt x="204" y="404"/>
                  </a:moveTo>
                  <a:cubicBezTo>
                    <a:pt x="146" y="404"/>
                    <a:pt x="146" y="404"/>
                    <a:pt x="146" y="404"/>
                  </a:cubicBezTo>
                  <a:cubicBezTo>
                    <a:pt x="146" y="346"/>
                    <a:pt x="146" y="346"/>
                    <a:pt x="146" y="346"/>
                  </a:cubicBezTo>
                  <a:cubicBezTo>
                    <a:pt x="204" y="346"/>
                    <a:pt x="204" y="346"/>
                    <a:pt x="204" y="346"/>
                  </a:cubicBezTo>
                  <a:lnTo>
                    <a:pt x="204" y="404"/>
                  </a:lnTo>
                  <a:close/>
                  <a:moveTo>
                    <a:pt x="204" y="412"/>
                  </a:moveTo>
                  <a:cubicBezTo>
                    <a:pt x="204" y="465"/>
                    <a:pt x="204" y="465"/>
                    <a:pt x="204" y="465"/>
                  </a:cubicBezTo>
                  <a:cubicBezTo>
                    <a:pt x="184" y="465"/>
                    <a:pt x="164" y="465"/>
                    <a:pt x="146" y="465"/>
                  </a:cubicBezTo>
                  <a:cubicBezTo>
                    <a:pt x="146" y="412"/>
                    <a:pt x="146" y="412"/>
                    <a:pt x="146" y="412"/>
                  </a:cubicBezTo>
                  <a:lnTo>
                    <a:pt x="204" y="412"/>
                  </a:lnTo>
                  <a:close/>
                  <a:moveTo>
                    <a:pt x="212" y="412"/>
                  </a:moveTo>
                  <a:cubicBezTo>
                    <a:pt x="270" y="412"/>
                    <a:pt x="270" y="412"/>
                    <a:pt x="270" y="412"/>
                  </a:cubicBezTo>
                  <a:cubicBezTo>
                    <a:pt x="270" y="465"/>
                    <a:pt x="270" y="465"/>
                    <a:pt x="270" y="465"/>
                  </a:cubicBezTo>
                  <a:cubicBezTo>
                    <a:pt x="251" y="465"/>
                    <a:pt x="231" y="465"/>
                    <a:pt x="212" y="465"/>
                  </a:cubicBezTo>
                  <a:lnTo>
                    <a:pt x="212" y="412"/>
                  </a:lnTo>
                  <a:close/>
                  <a:moveTo>
                    <a:pt x="278" y="412"/>
                  </a:moveTo>
                  <a:cubicBezTo>
                    <a:pt x="336" y="412"/>
                    <a:pt x="336" y="412"/>
                    <a:pt x="336" y="412"/>
                  </a:cubicBezTo>
                  <a:cubicBezTo>
                    <a:pt x="336" y="465"/>
                    <a:pt x="336" y="465"/>
                    <a:pt x="336" y="465"/>
                  </a:cubicBezTo>
                  <a:cubicBezTo>
                    <a:pt x="317" y="465"/>
                    <a:pt x="298" y="465"/>
                    <a:pt x="278" y="465"/>
                  </a:cubicBezTo>
                  <a:lnTo>
                    <a:pt x="278" y="412"/>
                  </a:lnTo>
                  <a:close/>
                  <a:moveTo>
                    <a:pt x="344" y="412"/>
                  </a:moveTo>
                  <a:cubicBezTo>
                    <a:pt x="402" y="412"/>
                    <a:pt x="402" y="412"/>
                    <a:pt x="402" y="412"/>
                  </a:cubicBezTo>
                  <a:cubicBezTo>
                    <a:pt x="402" y="465"/>
                    <a:pt x="402" y="465"/>
                    <a:pt x="402" y="465"/>
                  </a:cubicBezTo>
                  <a:cubicBezTo>
                    <a:pt x="384" y="465"/>
                    <a:pt x="364" y="465"/>
                    <a:pt x="344" y="465"/>
                  </a:cubicBezTo>
                  <a:lnTo>
                    <a:pt x="344" y="412"/>
                  </a:lnTo>
                  <a:close/>
                  <a:moveTo>
                    <a:pt x="410" y="412"/>
                  </a:moveTo>
                  <a:cubicBezTo>
                    <a:pt x="468" y="412"/>
                    <a:pt x="468" y="412"/>
                    <a:pt x="468" y="412"/>
                  </a:cubicBezTo>
                  <a:cubicBezTo>
                    <a:pt x="468" y="465"/>
                    <a:pt x="468" y="465"/>
                    <a:pt x="468" y="465"/>
                  </a:cubicBezTo>
                  <a:cubicBezTo>
                    <a:pt x="452" y="465"/>
                    <a:pt x="432" y="465"/>
                    <a:pt x="410" y="465"/>
                  </a:cubicBezTo>
                  <a:lnTo>
                    <a:pt x="410" y="412"/>
                  </a:lnTo>
                  <a:close/>
                  <a:moveTo>
                    <a:pt x="410" y="404"/>
                  </a:moveTo>
                  <a:cubicBezTo>
                    <a:pt x="410" y="346"/>
                    <a:pt x="410" y="346"/>
                    <a:pt x="410" y="346"/>
                  </a:cubicBezTo>
                  <a:cubicBezTo>
                    <a:pt x="468" y="346"/>
                    <a:pt x="468" y="346"/>
                    <a:pt x="468" y="346"/>
                  </a:cubicBezTo>
                  <a:cubicBezTo>
                    <a:pt x="468" y="404"/>
                    <a:pt x="468" y="404"/>
                    <a:pt x="468" y="404"/>
                  </a:cubicBezTo>
                  <a:lnTo>
                    <a:pt x="410" y="404"/>
                  </a:lnTo>
                  <a:close/>
                  <a:moveTo>
                    <a:pt x="476" y="346"/>
                  </a:moveTo>
                  <a:cubicBezTo>
                    <a:pt x="528" y="346"/>
                    <a:pt x="528" y="346"/>
                    <a:pt x="528" y="346"/>
                  </a:cubicBezTo>
                  <a:cubicBezTo>
                    <a:pt x="528" y="367"/>
                    <a:pt x="528" y="387"/>
                    <a:pt x="528" y="404"/>
                  </a:cubicBezTo>
                  <a:cubicBezTo>
                    <a:pt x="476" y="404"/>
                    <a:pt x="476" y="404"/>
                    <a:pt x="476" y="404"/>
                  </a:cubicBezTo>
                  <a:lnTo>
                    <a:pt x="476" y="346"/>
                  </a:lnTo>
                  <a:close/>
                  <a:moveTo>
                    <a:pt x="270" y="72"/>
                  </a:moveTo>
                  <a:cubicBezTo>
                    <a:pt x="212" y="72"/>
                    <a:pt x="212" y="72"/>
                    <a:pt x="212" y="72"/>
                  </a:cubicBezTo>
                  <a:cubicBezTo>
                    <a:pt x="212" y="20"/>
                    <a:pt x="212" y="20"/>
                    <a:pt x="212" y="20"/>
                  </a:cubicBezTo>
                  <a:cubicBezTo>
                    <a:pt x="231" y="20"/>
                    <a:pt x="251" y="20"/>
                    <a:pt x="270" y="20"/>
                  </a:cubicBezTo>
                  <a:lnTo>
                    <a:pt x="270" y="72"/>
                  </a:lnTo>
                  <a:close/>
                  <a:moveTo>
                    <a:pt x="278" y="20"/>
                  </a:moveTo>
                  <a:cubicBezTo>
                    <a:pt x="298" y="20"/>
                    <a:pt x="317" y="20"/>
                    <a:pt x="336" y="20"/>
                  </a:cubicBezTo>
                  <a:cubicBezTo>
                    <a:pt x="336" y="72"/>
                    <a:pt x="336" y="72"/>
                    <a:pt x="336" y="72"/>
                  </a:cubicBezTo>
                  <a:cubicBezTo>
                    <a:pt x="278" y="72"/>
                    <a:pt x="278" y="72"/>
                    <a:pt x="278" y="72"/>
                  </a:cubicBezTo>
                  <a:lnTo>
                    <a:pt x="278" y="20"/>
                  </a:lnTo>
                  <a:close/>
                  <a:moveTo>
                    <a:pt x="204" y="72"/>
                  </a:moveTo>
                  <a:cubicBezTo>
                    <a:pt x="146" y="72"/>
                    <a:pt x="146" y="72"/>
                    <a:pt x="146" y="72"/>
                  </a:cubicBezTo>
                  <a:cubicBezTo>
                    <a:pt x="146" y="20"/>
                    <a:pt x="146" y="20"/>
                    <a:pt x="146" y="20"/>
                  </a:cubicBezTo>
                  <a:cubicBezTo>
                    <a:pt x="164" y="20"/>
                    <a:pt x="184" y="20"/>
                    <a:pt x="204" y="20"/>
                  </a:cubicBezTo>
                  <a:lnTo>
                    <a:pt x="204" y="72"/>
                  </a:lnTo>
                  <a:close/>
                  <a:moveTo>
                    <a:pt x="204" y="80"/>
                  </a:moveTo>
                  <a:cubicBezTo>
                    <a:pt x="204" y="138"/>
                    <a:pt x="204" y="138"/>
                    <a:pt x="204" y="138"/>
                  </a:cubicBezTo>
                  <a:cubicBezTo>
                    <a:pt x="146" y="138"/>
                    <a:pt x="146" y="138"/>
                    <a:pt x="146" y="138"/>
                  </a:cubicBezTo>
                  <a:cubicBezTo>
                    <a:pt x="146" y="80"/>
                    <a:pt x="146" y="80"/>
                    <a:pt x="146" y="80"/>
                  </a:cubicBezTo>
                  <a:lnTo>
                    <a:pt x="204" y="80"/>
                  </a:lnTo>
                  <a:close/>
                  <a:moveTo>
                    <a:pt x="138" y="72"/>
                  </a:moveTo>
                  <a:cubicBezTo>
                    <a:pt x="80" y="72"/>
                    <a:pt x="80" y="72"/>
                    <a:pt x="80" y="72"/>
                  </a:cubicBezTo>
                  <a:cubicBezTo>
                    <a:pt x="80" y="20"/>
                    <a:pt x="80" y="20"/>
                    <a:pt x="80" y="20"/>
                  </a:cubicBezTo>
                  <a:cubicBezTo>
                    <a:pt x="97" y="20"/>
                    <a:pt x="116" y="20"/>
                    <a:pt x="138" y="20"/>
                  </a:cubicBezTo>
                  <a:lnTo>
                    <a:pt x="138" y="72"/>
                  </a:lnTo>
                  <a:close/>
                  <a:moveTo>
                    <a:pt x="138" y="80"/>
                  </a:moveTo>
                  <a:cubicBezTo>
                    <a:pt x="138" y="138"/>
                    <a:pt x="138" y="138"/>
                    <a:pt x="138" y="138"/>
                  </a:cubicBezTo>
                  <a:cubicBezTo>
                    <a:pt x="80" y="138"/>
                    <a:pt x="80" y="138"/>
                    <a:pt x="80" y="138"/>
                  </a:cubicBezTo>
                  <a:cubicBezTo>
                    <a:pt x="80" y="80"/>
                    <a:pt x="80" y="80"/>
                    <a:pt x="80" y="80"/>
                  </a:cubicBezTo>
                  <a:lnTo>
                    <a:pt x="138" y="80"/>
                  </a:lnTo>
                  <a:close/>
                  <a:moveTo>
                    <a:pt x="72" y="138"/>
                  </a:moveTo>
                  <a:cubicBezTo>
                    <a:pt x="20" y="138"/>
                    <a:pt x="20" y="138"/>
                    <a:pt x="20" y="138"/>
                  </a:cubicBezTo>
                  <a:cubicBezTo>
                    <a:pt x="20" y="117"/>
                    <a:pt x="20" y="97"/>
                    <a:pt x="20" y="80"/>
                  </a:cubicBezTo>
                  <a:cubicBezTo>
                    <a:pt x="72" y="80"/>
                    <a:pt x="72" y="80"/>
                    <a:pt x="72" y="80"/>
                  </a:cubicBezTo>
                  <a:lnTo>
                    <a:pt x="72" y="138"/>
                  </a:lnTo>
                  <a:close/>
                  <a:moveTo>
                    <a:pt x="20" y="146"/>
                  </a:moveTo>
                  <a:cubicBezTo>
                    <a:pt x="72" y="146"/>
                    <a:pt x="72" y="146"/>
                    <a:pt x="72" y="146"/>
                  </a:cubicBezTo>
                  <a:cubicBezTo>
                    <a:pt x="72" y="205"/>
                    <a:pt x="72" y="205"/>
                    <a:pt x="72" y="205"/>
                  </a:cubicBezTo>
                  <a:cubicBezTo>
                    <a:pt x="20" y="205"/>
                    <a:pt x="20" y="205"/>
                    <a:pt x="20" y="205"/>
                  </a:cubicBezTo>
                  <a:cubicBezTo>
                    <a:pt x="20" y="185"/>
                    <a:pt x="20" y="165"/>
                    <a:pt x="20" y="146"/>
                  </a:cubicBezTo>
                  <a:close/>
                  <a:moveTo>
                    <a:pt x="20" y="279"/>
                  </a:moveTo>
                  <a:cubicBezTo>
                    <a:pt x="72" y="279"/>
                    <a:pt x="72" y="279"/>
                    <a:pt x="72" y="279"/>
                  </a:cubicBezTo>
                  <a:cubicBezTo>
                    <a:pt x="72" y="338"/>
                    <a:pt x="72" y="338"/>
                    <a:pt x="72" y="338"/>
                  </a:cubicBezTo>
                  <a:cubicBezTo>
                    <a:pt x="20" y="338"/>
                    <a:pt x="20" y="338"/>
                    <a:pt x="20" y="338"/>
                  </a:cubicBezTo>
                  <a:cubicBezTo>
                    <a:pt x="20" y="319"/>
                    <a:pt x="20" y="299"/>
                    <a:pt x="20" y="279"/>
                  </a:cubicBezTo>
                  <a:close/>
                  <a:moveTo>
                    <a:pt x="20" y="271"/>
                  </a:moveTo>
                  <a:cubicBezTo>
                    <a:pt x="20" y="252"/>
                    <a:pt x="20" y="232"/>
                    <a:pt x="20" y="213"/>
                  </a:cubicBezTo>
                  <a:cubicBezTo>
                    <a:pt x="72" y="213"/>
                    <a:pt x="72" y="213"/>
                    <a:pt x="72" y="213"/>
                  </a:cubicBezTo>
                  <a:cubicBezTo>
                    <a:pt x="72" y="271"/>
                    <a:pt x="72" y="271"/>
                    <a:pt x="72" y="271"/>
                  </a:cubicBezTo>
                  <a:lnTo>
                    <a:pt x="20" y="271"/>
                  </a:lnTo>
                  <a:close/>
                  <a:moveTo>
                    <a:pt x="80" y="213"/>
                  </a:moveTo>
                  <a:cubicBezTo>
                    <a:pt x="138" y="213"/>
                    <a:pt x="138" y="213"/>
                    <a:pt x="138" y="213"/>
                  </a:cubicBezTo>
                  <a:cubicBezTo>
                    <a:pt x="138" y="271"/>
                    <a:pt x="138" y="271"/>
                    <a:pt x="138" y="271"/>
                  </a:cubicBezTo>
                  <a:cubicBezTo>
                    <a:pt x="80" y="271"/>
                    <a:pt x="80" y="271"/>
                    <a:pt x="80" y="271"/>
                  </a:cubicBezTo>
                  <a:lnTo>
                    <a:pt x="80" y="213"/>
                  </a:lnTo>
                  <a:close/>
                  <a:moveTo>
                    <a:pt x="80" y="205"/>
                  </a:moveTo>
                  <a:cubicBezTo>
                    <a:pt x="80" y="146"/>
                    <a:pt x="80" y="146"/>
                    <a:pt x="80" y="146"/>
                  </a:cubicBezTo>
                  <a:cubicBezTo>
                    <a:pt x="138" y="146"/>
                    <a:pt x="138" y="146"/>
                    <a:pt x="138" y="146"/>
                  </a:cubicBezTo>
                  <a:cubicBezTo>
                    <a:pt x="138" y="205"/>
                    <a:pt x="138" y="205"/>
                    <a:pt x="138" y="205"/>
                  </a:cubicBezTo>
                  <a:lnTo>
                    <a:pt x="80" y="205"/>
                  </a:lnTo>
                  <a:close/>
                  <a:moveTo>
                    <a:pt x="146" y="146"/>
                  </a:moveTo>
                  <a:cubicBezTo>
                    <a:pt x="204" y="146"/>
                    <a:pt x="204" y="146"/>
                    <a:pt x="204" y="146"/>
                  </a:cubicBezTo>
                  <a:cubicBezTo>
                    <a:pt x="204" y="205"/>
                    <a:pt x="204" y="205"/>
                    <a:pt x="204" y="205"/>
                  </a:cubicBezTo>
                  <a:cubicBezTo>
                    <a:pt x="146" y="205"/>
                    <a:pt x="146" y="205"/>
                    <a:pt x="146" y="205"/>
                  </a:cubicBezTo>
                  <a:lnTo>
                    <a:pt x="146" y="146"/>
                  </a:lnTo>
                  <a:close/>
                  <a:moveTo>
                    <a:pt x="212" y="146"/>
                  </a:moveTo>
                  <a:cubicBezTo>
                    <a:pt x="270" y="146"/>
                    <a:pt x="270" y="146"/>
                    <a:pt x="270" y="146"/>
                  </a:cubicBezTo>
                  <a:cubicBezTo>
                    <a:pt x="270" y="205"/>
                    <a:pt x="270" y="205"/>
                    <a:pt x="270" y="205"/>
                  </a:cubicBezTo>
                  <a:cubicBezTo>
                    <a:pt x="212" y="205"/>
                    <a:pt x="212" y="205"/>
                    <a:pt x="212" y="205"/>
                  </a:cubicBezTo>
                  <a:lnTo>
                    <a:pt x="212" y="146"/>
                  </a:lnTo>
                  <a:close/>
                  <a:moveTo>
                    <a:pt x="212" y="138"/>
                  </a:moveTo>
                  <a:cubicBezTo>
                    <a:pt x="212" y="80"/>
                    <a:pt x="212" y="80"/>
                    <a:pt x="212" y="80"/>
                  </a:cubicBezTo>
                  <a:cubicBezTo>
                    <a:pt x="270" y="80"/>
                    <a:pt x="270" y="80"/>
                    <a:pt x="270" y="80"/>
                  </a:cubicBezTo>
                  <a:cubicBezTo>
                    <a:pt x="270" y="138"/>
                    <a:pt x="270" y="138"/>
                    <a:pt x="270" y="138"/>
                  </a:cubicBezTo>
                  <a:lnTo>
                    <a:pt x="212" y="138"/>
                  </a:lnTo>
                  <a:close/>
                  <a:moveTo>
                    <a:pt x="278" y="80"/>
                  </a:moveTo>
                  <a:cubicBezTo>
                    <a:pt x="336" y="80"/>
                    <a:pt x="336" y="80"/>
                    <a:pt x="336" y="80"/>
                  </a:cubicBezTo>
                  <a:cubicBezTo>
                    <a:pt x="336" y="138"/>
                    <a:pt x="336" y="138"/>
                    <a:pt x="336" y="138"/>
                  </a:cubicBezTo>
                  <a:cubicBezTo>
                    <a:pt x="278" y="138"/>
                    <a:pt x="278" y="138"/>
                    <a:pt x="278" y="138"/>
                  </a:cubicBezTo>
                  <a:lnTo>
                    <a:pt x="278" y="80"/>
                  </a:lnTo>
                  <a:close/>
                  <a:moveTo>
                    <a:pt x="344" y="80"/>
                  </a:moveTo>
                  <a:cubicBezTo>
                    <a:pt x="402" y="80"/>
                    <a:pt x="402" y="80"/>
                    <a:pt x="402" y="80"/>
                  </a:cubicBezTo>
                  <a:cubicBezTo>
                    <a:pt x="402" y="138"/>
                    <a:pt x="402" y="138"/>
                    <a:pt x="402" y="138"/>
                  </a:cubicBezTo>
                  <a:cubicBezTo>
                    <a:pt x="344" y="138"/>
                    <a:pt x="344" y="138"/>
                    <a:pt x="344" y="138"/>
                  </a:cubicBezTo>
                  <a:lnTo>
                    <a:pt x="344" y="80"/>
                  </a:lnTo>
                  <a:close/>
                  <a:moveTo>
                    <a:pt x="344" y="72"/>
                  </a:moveTo>
                  <a:cubicBezTo>
                    <a:pt x="344" y="20"/>
                    <a:pt x="344" y="20"/>
                    <a:pt x="344" y="20"/>
                  </a:cubicBezTo>
                  <a:cubicBezTo>
                    <a:pt x="364" y="20"/>
                    <a:pt x="384" y="20"/>
                    <a:pt x="402" y="20"/>
                  </a:cubicBezTo>
                  <a:cubicBezTo>
                    <a:pt x="402" y="72"/>
                    <a:pt x="402" y="72"/>
                    <a:pt x="402" y="72"/>
                  </a:cubicBezTo>
                  <a:lnTo>
                    <a:pt x="344" y="72"/>
                  </a:lnTo>
                  <a:close/>
                  <a:moveTo>
                    <a:pt x="72" y="20"/>
                  </a:moveTo>
                  <a:cubicBezTo>
                    <a:pt x="72" y="72"/>
                    <a:pt x="72" y="72"/>
                    <a:pt x="72" y="72"/>
                  </a:cubicBezTo>
                  <a:cubicBezTo>
                    <a:pt x="20" y="72"/>
                    <a:pt x="20" y="72"/>
                    <a:pt x="20" y="72"/>
                  </a:cubicBezTo>
                  <a:cubicBezTo>
                    <a:pt x="20" y="43"/>
                    <a:pt x="20" y="23"/>
                    <a:pt x="20" y="20"/>
                  </a:cubicBezTo>
                  <a:cubicBezTo>
                    <a:pt x="23" y="20"/>
                    <a:pt x="43" y="20"/>
                    <a:pt x="72" y="20"/>
                  </a:cubicBezTo>
                  <a:close/>
                  <a:moveTo>
                    <a:pt x="42" y="465"/>
                  </a:moveTo>
                  <a:cubicBezTo>
                    <a:pt x="74" y="424"/>
                    <a:pt x="183" y="286"/>
                    <a:pt x="193" y="273"/>
                  </a:cubicBezTo>
                  <a:cubicBezTo>
                    <a:pt x="206" y="281"/>
                    <a:pt x="246" y="304"/>
                    <a:pt x="246" y="304"/>
                  </a:cubicBezTo>
                  <a:cubicBezTo>
                    <a:pt x="251" y="307"/>
                    <a:pt x="257" y="306"/>
                    <a:pt x="261" y="301"/>
                  </a:cubicBezTo>
                  <a:cubicBezTo>
                    <a:pt x="261" y="301"/>
                    <a:pt x="347" y="203"/>
                    <a:pt x="359" y="189"/>
                  </a:cubicBezTo>
                  <a:cubicBezTo>
                    <a:pt x="369" y="196"/>
                    <a:pt x="389" y="209"/>
                    <a:pt x="389" y="209"/>
                  </a:cubicBezTo>
                  <a:cubicBezTo>
                    <a:pt x="394" y="212"/>
                    <a:pt x="401" y="211"/>
                    <a:pt x="405" y="206"/>
                  </a:cubicBezTo>
                  <a:cubicBezTo>
                    <a:pt x="481" y="110"/>
                    <a:pt x="481" y="110"/>
                    <a:pt x="481" y="110"/>
                  </a:cubicBezTo>
                  <a:cubicBezTo>
                    <a:pt x="481" y="133"/>
                    <a:pt x="481" y="133"/>
                    <a:pt x="481" y="133"/>
                  </a:cubicBezTo>
                  <a:cubicBezTo>
                    <a:pt x="481" y="139"/>
                    <a:pt x="487" y="145"/>
                    <a:pt x="493" y="145"/>
                  </a:cubicBezTo>
                  <a:cubicBezTo>
                    <a:pt x="500" y="145"/>
                    <a:pt x="505" y="139"/>
                    <a:pt x="505" y="133"/>
                  </a:cubicBezTo>
                  <a:cubicBezTo>
                    <a:pt x="505" y="76"/>
                    <a:pt x="505" y="76"/>
                    <a:pt x="505" y="76"/>
                  </a:cubicBezTo>
                  <a:cubicBezTo>
                    <a:pt x="505" y="76"/>
                    <a:pt x="505" y="76"/>
                    <a:pt x="505" y="76"/>
                  </a:cubicBezTo>
                  <a:cubicBezTo>
                    <a:pt x="505" y="75"/>
                    <a:pt x="505" y="74"/>
                    <a:pt x="505" y="74"/>
                  </a:cubicBezTo>
                  <a:cubicBezTo>
                    <a:pt x="505" y="74"/>
                    <a:pt x="505" y="74"/>
                    <a:pt x="505" y="73"/>
                  </a:cubicBezTo>
                  <a:cubicBezTo>
                    <a:pt x="505" y="73"/>
                    <a:pt x="505" y="72"/>
                    <a:pt x="505" y="71"/>
                  </a:cubicBezTo>
                  <a:cubicBezTo>
                    <a:pt x="504" y="71"/>
                    <a:pt x="504" y="71"/>
                    <a:pt x="504" y="71"/>
                  </a:cubicBezTo>
                  <a:cubicBezTo>
                    <a:pt x="504" y="71"/>
                    <a:pt x="504" y="70"/>
                    <a:pt x="504" y="70"/>
                  </a:cubicBezTo>
                  <a:cubicBezTo>
                    <a:pt x="504" y="70"/>
                    <a:pt x="503" y="69"/>
                    <a:pt x="503" y="69"/>
                  </a:cubicBezTo>
                  <a:cubicBezTo>
                    <a:pt x="503" y="69"/>
                    <a:pt x="503" y="69"/>
                    <a:pt x="503" y="69"/>
                  </a:cubicBezTo>
                  <a:cubicBezTo>
                    <a:pt x="503" y="68"/>
                    <a:pt x="502" y="68"/>
                    <a:pt x="502" y="68"/>
                  </a:cubicBezTo>
                  <a:cubicBezTo>
                    <a:pt x="502" y="68"/>
                    <a:pt x="502" y="67"/>
                    <a:pt x="502" y="67"/>
                  </a:cubicBezTo>
                  <a:cubicBezTo>
                    <a:pt x="501" y="67"/>
                    <a:pt x="501" y="67"/>
                    <a:pt x="500" y="66"/>
                  </a:cubicBezTo>
                  <a:cubicBezTo>
                    <a:pt x="500" y="66"/>
                    <a:pt x="500" y="66"/>
                    <a:pt x="500" y="66"/>
                  </a:cubicBezTo>
                  <a:cubicBezTo>
                    <a:pt x="499" y="66"/>
                    <a:pt x="499" y="65"/>
                    <a:pt x="498" y="65"/>
                  </a:cubicBezTo>
                  <a:cubicBezTo>
                    <a:pt x="498" y="65"/>
                    <a:pt x="498" y="65"/>
                    <a:pt x="498" y="65"/>
                  </a:cubicBezTo>
                  <a:cubicBezTo>
                    <a:pt x="497" y="65"/>
                    <a:pt x="497" y="64"/>
                    <a:pt x="496" y="64"/>
                  </a:cubicBezTo>
                  <a:cubicBezTo>
                    <a:pt x="496" y="64"/>
                    <a:pt x="496" y="64"/>
                    <a:pt x="495" y="64"/>
                  </a:cubicBezTo>
                  <a:cubicBezTo>
                    <a:pt x="495" y="64"/>
                    <a:pt x="494" y="64"/>
                    <a:pt x="494" y="64"/>
                  </a:cubicBezTo>
                  <a:cubicBezTo>
                    <a:pt x="494" y="64"/>
                    <a:pt x="494" y="64"/>
                    <a:pt x="493" y="64"/>
                  </a:cubicBezTo>
                  <a:cubicBezTo>
                    <a:pt x="493" y="64"/>
                    <a:pt x="493" y="64"/>
                    <a:pt x="493" y="64"/>
                  </a:cubicBezTo>
                  <a:cubicBezTo>
                    <a:pt x="493" y="64"/>
                    <a:pt x="492" y="64"/>
                    <a:pt x="491" y="64"/>
                  </a:cubicBezTo>
                  <a:cubicBezTo>
                    <a:pt x="491" y="64"/>
                    <a:pt x="491" y="64"/>
                    <a:pt x="491" y="64"/>
                  </a:cubicBezTo>
                  <a:cubicBezTo>
                    <a:pt x="491" y="64"/>
                    <a:pt x="491" y="64"/>
                    <a:pt x="491" y="64"/>
                  </a:cubicBezTo>
                  <a:cubicBezTo>
                    <a:pt x="438" y="76"/>
                    <a:pt x="438" y="76"/>
                    <a:pt x="438" y="76"/>
                  </a:cubicBezTo>
                  <a:cubicBezTo>
                    <a:pt x="432" y="77"/>
                    <a:pt x="428" y="84"/>
                    <a:pt x="429" y="90"/>
                  </a:cubicBezTo>
                  <a:cubicBezTo>
                    <a:pt x="431" y="97"/>
                    <a:pt x="437" y="101"/>
                    <a:pt x="443" y="99"/>
                  </a:cubicBezTo>
                  <a:cubicBezTo>
                    <a:pt x="443" y="99"/>
                    <a:pt x="454" y="97"/>
                    <a:pt x="463" y="95"/>
                  </a:cubicBezTo>
                  <a:cubicBezTo>
                    <a:pt x="439" y="125"/>
                    <a:pt x="402" y="171"/>
                    <a:pt x="393" y="183"/>
                  </a:cubicBezTo>
                  <a:cubicBezTo>
                    <a:pt x="382" y="176"/>
                    <a:pt x="363" y="163"/>
                    <a:pt x="363" y="163"/>
                  </a:cubicBezTo>
                  <a:cubicBezTo>
                    <a:pt x="358" y="160"/>
                    <a:pt x="352" y="161"/>
                    <a:pt x="348" y="165"/>
                  </a:cubicBezTo>
                  <a:cubicBezTo>
                    <a:pt x="348" y="165"/>
                    <a:pt x="261" y="265"/>
                    <a:pt x="249" y="278"/>
                  </a:cubicBezTo>
                  <a:cubicBezTo>
                    <a:pt x="236" y="271"/>
                    <a:pt x="196" y="247"/>
                    <a:pt x="196" y="247"/>
                  </a:cubicBezTo>
                  <a:cubicBezTo>
                    <a:pt x="191" y="244"/>
                    <a:pt x="184" y="245"/>
                    <a:pt x="181" y="250"/>
                  </a:cubicBezTo>
                  <a:cubicBezTo>
                    <a:pt x="20" y="454"/>
                    <a:pt x="20" y="454"/>
                    <a:pt x="20" y="454"/>
                  </a:cubicBezTo>
                  <a:cubicBezTo>
                    <a:pt x="20" y="450"/>
                    <a:pt x="20" y="445"/>
                    <a:pt x="20" y="439"/>
                  </a:cubicBezTo>
                  <a:cubicBezTo>
                    <a:pt x="20" y="432"/>
                    <a:pt x="20" y="423"/>
                    <a:pt x="20" y="412"/>
                  </a:cubicBezTo>
                  <a:cubicBezTo>
                    <a:pt x="41" y="412"/>
                    <a:pt x="41" y="412"/>
                    <a:pt x="41" y="412"/>
                  </a:cubicBezTo>
                  <a:cubicBezTo>
                    <a:pt x="48" y="404"/>
                    <a:pt x="48" y="404"/>
                    <a:pt x="48" y="404"/>
                  </a:cubicBezTo>
                  <a:cubicBezTo>
                    <a:pt x="20" y="404"/>
                    <a:pt x="20" y="404"/>
                    <a:pt x="20" y="404"/>
                  </a:cubicBezTo>
                  <a:cubicBezTo>
                    <a:pt x="20" y="387"/>
                    <a:pt x="20" y="367"/>
                    <a:pt x="20" y="346"/>
                  </a:cubicBezTo>
                  <a:cubicBezTo>
                    <a:pt x="72" y="346"/>
                    <a:pt x="72" y="346"/>
                    <a:pt x="72" y="346"/>
                  </a:cubicBezTo>
                  <a:cubicBezTo>
                    <a:pt x="72" y="374"/>
                    <a:pt x="72" y="374"/>
                    <a:pt x="72" y="374"/>
                  </a:cubicBezTo>
                  <a:cubicBezTo>
                    <a:pt x="80" y="364"/>
                    <a:pt x="80" y="364"/>
                    <a:pt x="80" y="364"/>
                  </a:cubicBezTo>
                  <a:cubicBezTo>
                    <a:pt x="80" y="346"/>
                    <a:pt x="80" y="346"/>
                    <a:pt x="80" y="346"/>
                  </a:cubicBezTo>
                  <a:cubicBezTo>
                    <a:pt x="94" y="346"/>
                    <a:pt x="94" y="346"/>
                    <a:pt x="94" y="346"/>
                  </a:cubicBezTo>
                  <a:cubicBezTo>
                    <a:pt x="101" y="338"/>
                    <a:pt x="101" y="338"/>
                    <a:pt x="101" y="338"/>
                  </a:cubicBezTo>
                  <a:cubicBezTo>
                    <a:pt x="80" y="338"/>
                    <a:pt x="80" y="338"/>
                    <a:pt x="80" y="338"/>
                  </a:cubicBezTo>
                  <a:cubicBezTo>
                    <a:pt x="80" y="279"/>
                    <a:pt x="80" y="279"/>
                    <a:pt x="80" y="279"/>
                  </a:cubicBezTo>
                  <a:cubicBezTo>
                    <a:pt x="138" y="279"/>
                    <a:pt x="138" y="279"/>
                    <a:pt x="138" y="279"/>
                  </a:cubicBezTo>
                  <a:cubicBezTo>
                    <a:pt x="138" y="291"/>
                    <a:pt x="138" y="291"/>
                    <a:pt x="138" y="291"/>
                  </a:cubicBezTo>
                  <a:cubicBezTo>
                    <a:pt x="146" y="281"/>
                    <a:pt x="146" y="281"/>
                    <a:pt x="146" y="281"/>
                  </a:cubicBezTo>
                  <a:cubicBezTo>
                    <a:pt x="146" y="279"/>
                    <a:pt x="146" y="279"/>
                    <a:pt x="146" y="279"/>
                  </a:cubicBezTo>
                  <a:cubicBezTo>
                    <a:pt x="147" y="279"/>
                    <a:pt x="147" y="279"/>
                    <a:pt x="147" y="279"/>
                  </a:cubicBezTo>
                  <a:cubicBezTo>
                    <a:pt x="153" y="271"/>
                    <a:pt x="153" y="271"/>
                    <a:pt x="153" y="271"/>
                  </a:cubicBezTo>
                  <a:cubicBezTo>
                    <a:pt x="146" y="271"/>
                    <a:pt x="146" y="271"/>
                    <a:pt x="146" y="271"/>
                  </a:cubicBezTo>
                  <a:cubicBezTo>
                    <a:pt x="146" y="213"/>
                    <a:pt x="146" y="213"/>
                    <a:pt x="146" y="213"/>
                  </a:cubicBezTo>
                  <a:cubicBezTo>
                    <a:pt x="204" y="213"/>
                    <a:pt x="204" y="213"/>
                    <a:pt x="204" y="213"/>
                  </a:cubicBezTo>
                  <a:cubicBezTo>
                    <a:pt x="204" y="242"/>
                    <a:pt x="204" y="242"/>
                    <a:pt x="204" y="242"/>
                  </a:cubicBezTo>
                  <a:cubicBezTo>
                    <a:pt x="206" y="243"/>
                    <a:pt x="209" y="245"/>
                    <a:pt x="212" y="247"/>
                  </a:cubicBezTo>
                  <a:cubicBezTo>
                    <a:pt x="212" y="213"/>
                    <a:pt x="212" y="213"/>
                    <a:pt x="212" y="213"/>
                  </a:cubicBezTo>
                  <a:cubicBezTo>
                    <a:pt x="270" y="213"/>
                    <a:pt x="270" y="213"/>
                    <a:pt x="270" y="213"/>
                  </a:cubicBezTo>
                  <a:cubicBezTo>
                    <a:pt x="270" y="242"/>
                    <a:pt x="270" y="242"/>
                    <a:pt x="270" y="242"/>
                  </a:cubicBezTo>
                  <a:cubicBezTo>
                    <a:pt x="273" y="239"/>
                    <a:pt x="275" y="236"/>
                    <a:pt x="278" y="233"/>
                  </a:cubicBezTo>
                  <a:cubicBezTo>
                    <a:pt x="278" y="213"/>
                    <a:pt x="278" y="213"/>
                    <a:pt x="278" y="213"/>
                  </a:cubicBezTo>
                  <a:cubicBezTo>
                    <a:pt x="295" y="213"/>
                    <a:pt x="295" y="213"/>
                    <a:pt x="295" y="213"/>
                  </a:cubicBezTo>
                  <a:cubicBezTo>
                    <a:pt x="298" y="210"/>
                    <a:pt x="300" y="207"/>
                    <a:pt x="302" y="205"/>
                  </a:cubicBezTo>
                  <a:cubicBezTo>
                    <a:pt x="278" y="205"/>
                    <a:pt x="278" y="205"/>
                    <a:pt x="278" y="205"/>
                  </a:cubicBezTo>
                  <a:cubicBezTo>
                    <a:pt x="278" y="146"/>
                    <a:pt x="278" y="146"/>
                    <a:pt x="278" y="146"/>
                  </a:cubicBezTo>
                  <a:cubicBezTo>
                    <a:pt x="336" y="146"/>
                    <a:pt x="336" y="146"/>
                    <a:pt x="336" y="146"/>
                  </a:cubicBezTo>
                  <a:cubicBezTo>
                    <a:pt x="336" y="166"/>
                    <a:pt x="336" y="166"/>
                    <a:pt x="336" y="166"/>
                  </a:cubicBezTo>
                  <a:cubicBezTo>
                    <a:pt x="340" y="162"/>
                    <a:pt x="342" y="160"/>
                    <a:pt x="342" y="160"/>
                  </a:cubicBezTo>
                  <a:cubicBezTo>
                    <a:pt x="342" y="159"/>
                    <a:pt x="343" y="158"/>
                    <a:pt x="344" y="158"/>
                  </a:cubicBezTo>
                  <a:cubicBezTo>
                    <a:pt x="344" y="146"/>
                    <a:pt x="344" y="146"/>
                    <a:pt x="344" y="146"/>
                  </a:cubicBezTo>
                  <a:cubicBezTo>
                    <a:pt x="402" y="146"/>
                    <a:pt x="402" y="146"/>
                    <a:pt x="402" y="146"/>
                  </a:cubicBezTo>
                  <a:cubicBezTo>
                    <a:pt x="402" y="158"/>
                    <a:pt x="402" y="158"/>
                    <a:pt x="402" y="158"/>
                  </a:cubicBezTo>
                  <a:cubicBezTo>
                    <a:pt x="405" y="155"/>
                    <a:pt x="407" y="152"/>
                    <a:pt x="410" y="148"/>
                  </a:cubicBezTo>
                  <a:cubicBezTo>
                    <a:pt x="410" y="146"/>
                    <a:pt x="410" y="146"/>
                    <a:pt x="410" y="146"/>
                  </a:cubicBezTo>
                  <a:cubicBezTo>
                    <a:pt x="412" y="146"/>
                    <a:pt x="412" y="146"/>
                    <a:pt x="412" y="146"/>
                  </a:cubicBezTo>
                  <a:cubicBezTo>
                    <a:pt x="414" y="144"/>
                    <a:pt x="416" y="141"/>
                    <a:pt x="418" y="138"/>
                  </a:cubicBezTo>
                  <a:cubicBezTo>
                    <a:pt x="410" y="138"/>
                    <a:pt x="410" y="138"/>
                    <a:pt x="410" y="138"/>
                  </a:cubicBezTo>
                  <a:cubicBezTo>
                    <a:pt x="410" y="80"/>
                    <a:pt x="410" y="80"/>
                    <a:pt x="410" y="80"/>
                  </a:cubicBezTo>
                  <a:cubicBezTo>
                    <a:pt x="422" y="80"/>
                    <a:pt x="422" y="80"/>
                    <a:pt x="422" y="80"/>
                  </a:cubicBezTo>
                  <a:cubicBezTo>
                    <a:pt x="424" y="77"/>
                    <a:pt x="426" y="74"/>
                    <a:pt x="429" y="72"/>
                  </a:cubicBezTo>
                  <a:cubicBezTo>
                    <a:pt x="410" y="72"/>
                    <a:pt x="410" y="72"/>
                    <a:pt x="410" y="72"/>
                  </a:cubicBezTo>
                  <a:cubicBezTo>
                    <a:pt x="410" y="20"/>
                    <a:pt x="410" y="20"/>
                    <a:pt x="410" y="20"/>
                  </a:cubicBezTo>
                  <a:cubicBezTo>
                    <a:pt x="432" y="20"/>
                    <a:pt x="452" y="20"/>
                    <a:pt x="468" y="20"/>
                  </a:cubicBezTo>
                  <a:cubicBezTo>
                    <a:pt x="468" y="61"/>
                    <a:pt x="468" y="61"/>
                    <a:pt x="468" y="61"/>
                  </a:cubicBezTo>
                  <a:cubicBezTo>
                    <a:pt x="476" y="59"/>
                    <a:pt x="476" y="59"/>
                    <a:pt x="476" y="59"/>
                  </a:cubicBezTo>
                  <a:cubicBezTo>
                    <a:pt x="476" y="20"/>
                    <a:pt x="476" y="20"/>
                    <a:pt x="476" y="20"/>
                  </a:cubicBezTo>
                  <a:cubicBezTo>
                    <a:pt x="506" y="20"/>
                    <a:pt x="525" y="20"/>
                    <a:pt x="528" y="20"/>
                  </a:cubicBezTo>
                  <a:cubicBezTo>
                    <a:pt x="528" y="23"/>
                    <a:pt x="528" y="43"/>
                    <a:pt x="528" y="72"/>
                  </a:cubicBezTo>
                  <a:cubicBezTo>
                    <a:pt x="513" y="72"/>
                    <a:pt x="513" y="72"/>
                    <a:pt x="513" y="72"/>
                  </a:cubicBezTo>
                  <a:cubicBezTo>
                    <a:pt x="513" y="72"/>
                    <a:pt x="513" y="72"/>
                    <a:pt x="513" y="73"/>
                  </a:cubicBezTo>
                  <a:cubicBezTo>
                    <a:pt x="513" y="74"/>
                    <a:pt x="513" y="74"/>
                    <a:pt x="513" y="75"/>
                  </a:cubicBezTo>
                  <a:cubicBezTo>
                    <a:pt x="513" y="76"/>
                    <a:pt x="513" y="76"/>
                    <a:pt x="513" y="76"/>
                  </a:cubicBezTo>
                  <a:cubicBezTo>
                    <a:pt x="513" y="80"/>
                    <a:pt x="513" y="80"/>
                    <a:pt x="513" y="80"/>
                  </a:cubicBezTo>
                  <a:cubicBezTo>
                    <a:pt x="528" y="80"/>
                    <a:pt x="528" y="80"/>
                    <a:pt x="528" y="80"/>
                  </a:cubicBezTo>
                  <a:cubicBezTo>
                    <a:pt x="528" y="97"/>
                    <a:pt x="528" y="117"/>
                    <a:pt x="528" y="138"/>
                  </a:cubicBezTo>
                  <a:cubicBezTo>
                    <a:pt x="512" y="138"/>
                    <a:pt x="512" y="138"/>
                    <a:pt x="512" y="138"/>
                  </a:cubicBezTo>
                  <a:cubicBezTo>
                    <a:pt x="512" y="141"/>
                    <a:pt x="510" y="144"/>
                    <a:pt x="508" y="146"/>
                  </a:cubicBezTo>
                  <a:cubicBezTo>
                    <a:pt x="528" y="146"/>
                    <a:pt x="528" y="146"/>
                    <a:pt x="528" y="146"/>
                  </a:cubicBezTo>
                  <a:cubicBezTo>
                    <a:pt x="528" y="165"/>
                    <a:pt x="528" y="185"/>
                    <a:pt x="528" y="205"/>
                  </a:cubicBezTo>
                  <a:cubicBezTo>
                    <a:pt x="476" y="205"/>
                    <a:pt x="476" y="205"/>
                    <a:pt x="476" y="205"/>
                  </a:cubicBezTo>
                  <a:cubicBezTo>
                    <a:pt x="476" y="146"/>
                    <a:pt x="476" y="146"/>
                    <a:pt x="476" y="146"/>
                  </a:cubicBezTo>
                  <a:cubicBezTo>
                    <a:pt x="479" y="146"/>
                    <a:pt x="479" y="146"/>
                    <a:pt x="479" y="146"/>
                  </a:cubicBezTo>
                  <a:cubicBezTo>
                    <a:pt x="476" y="143"/>
                    <a:pt x="474" y="138"/>
                    <a:pt x="473" y="133"/>
                  </a:cubicBezTo>
                  <a:cubicBezTo>
                    <a:pt x="463" y="146"/>
                    <a:pt x="463" y="146"/>
                    <a:pt x="463" y="146"/>
                  </a:cubicBezTo>
                  <a:cubicBezTo>
                    <a:pt x="468" y="146"/>
                    <a:pt x="468" y="146"/>
                    <a:pt x="468" y="146"/>
                  </a:cubicBezTo>
                  <a:cubicBezTo>
                    <a:pt x="468" y="205"/>
                    <a:pt x="468" y="205"/>
                    <a:pt x="468" y="205"/>
                  </a:cubicBezTo>
                  <a:cubicBezTo>
                    <a:pt x="416" y="205"/>
                    <a:pt x="416" y="205"/>
                    <a:pt x="416" y="205"/>
                  </a:cubicBezTo>
                  <a:cubicBezTo>
                    <a:pt x="411" y="211"/>
                    <a:pt x="411" y="211"/>
                    <a:pt x="411" y="211"/>
                  </a:cubicBezTo>
                  <a:cubicBezTo>
                    <a:pt x="409" y="214"/>
                    <a:pt x="406" y="216"/>
                    <a:pt x="402" y="218"/>
                  </a:cubicBezTo>
                  <a:cubicBezTo>
                    <a:pt x="402" y="271"/>
                    <a:pt x="402" y="271"/>
                    <a:pt x="402" y="271"/>
                  </a:cubicBezTo>
                  <a:cubicBezTo>
                    <a:pt x="344" y="271"/>
                    <a:pt x="344" y="271"/>
                    <a:pt x="344" y="271"/>
                  </a:cubicBezTo>
                  <a:cubicBezTo>
                    <a:pt x="344" y="218"/>
                    <a:pt x="344" y="218"/>
                    <a:pt x="344" y="218"/>
                  </a:cubicBezTo>
                  <a:cubicBezTo>
                    <a:pt x="342" y="221"/>
                    <a:pt x="339" y="224"/>
                    <a:pt x="336" y="227"/>
                  </a:cubicBezTo>
                  <a:cubicBezTo>
                    <a:pt x="336" y="271"/>
                    <a:pt x="336" y="271"/>
                    <a:pt x="336" y="271"/>
                  </a:cubicBezTo>
                  <a:cubicBezTo>
                    <a:pt x="298" y="271"/>
                    <a:pt x="298" y="271"/>
                    <a:pt x="298" y="271"/>
                  </a:cubicBezTo>
                  <a:cubicBezTo>
                    <a:pt x="295" y="274"/>
                    <a:pt x="293" y="277"/>
                    <a:pt x="291" y="279"/>
                  </a:cubicBezTo>
                  <a:cubicBezTo>
                    <a:pt x="336" y="279"/>
                    <a:pt x="336" y="279"/>
                    <a:pt x="336" y="279"/>
                  </a:cubicBezTo>
                  <a:cubicBezTo>
                    <a:pt x="336" y="338"/>
                    <a:pt x="336" y="338"/>
                    <a:pt x="336" y="338"/>
                  </a:cubicBezTo>
                  <a:cubicBezTo>
                    <a:pt x="278" y="338"/>
                    <a:pt x="278" y="338"/>
                    <a:pt x="278" y="338"/>
                  </a:cubicBezTo>
                  <a:cubicBezTo>
                    <a:pt x="278" y="293"/>
                    <a:pt x="278" y="293"/>
                    <a:pt x="278" y="293"/>
                  </a:cubicBezTo>
                  <a:cubicBezTo>
                    <a:pt x="275" y="297"/>
                    <a:pt x="272" y="300"/>
                    <a:pt x="270" y="303"/>
                  </a:cubicBezTo>
                  <a:cubicBezTo>
                    <a:pt x="270" y="338"/>
                    <a:pt x="270" y="338"/>
                    <a:pt x="270" y="338"/>
                  </a:cubicBezTo>
                  <a:cubicBezTo>
                    <a:pt x="212" y="338"/>
                    <a:pt x="212" y="338"/>
                    <a:pt x="212" y="338"/>
                  </a:cubicBezTo>
                  <a:cubicBezTo>
                    <a:pt x="212" y="293"/>
                    <a:pt x="212" y="293"/>
                    <a:pt x="212" y="293"/>
                  </a:cubicBezTo>
                  <a:cubicBezTo>
                    <a:pt x="209" y="292"/>
                    <a:pt x="207" y="290"/>
                    <a:pt x="204" y="289"/>
                  </a:cubicBezTo>
                  <a:cubicBezTo>
                    <a:pt x="204" y="338"/>
                    <a:pt x="204" y="338"/>
                    <a:pt x="204" y="338"/>
                  </a:cubicBezTo>
                  <a:cubicBezTo>
                    <a:pt x="152" y="338"/>
                    <a:pt x="152" y="338"/>
                    <a:pt x="152" y="338"/>
                  </a:cubicBezTo>
                  <a:cubicBezTo>
                    <a:pt x="147" y="343"/>
                    <a:pt x="143" y="349"/>
                    <a:pt x="138" y="355"/>
                  </a:cubicBezTo>
                  <a:cubicBezTo>
                    <a:pt x="138" y="404"/>
                    <a:pt x="138" y="404"/>
                    <a:pt x="138" y="404"/>
                  </a:cubicBezTo>
                  <a:cubicBezTo>
                    <a:pt x="99" y="404"/>
                    <a:pt x="99" y="404"/>
                    <a:pt x="99" y="404"/>
                  </a:cubicBezTo>
                  <a:cubicBezTo>
                    <a:pt x="97" y="407"/>
                    <a:pt x="95" y="410"/>
                    <a:pt x="93" y="412"/>
                  </a:cubicBezTo>
                  <a:cubicBezTo>
                    <a:pt x="138" y="412"/>
                    <a:pt x="138" y="412"/>
                    <a:pt x="138" y="412"/>
                  </a:cubicBezTo>
                  <a:cubicBezTo>
                    <a:pt x="138" y="465"/>
                    <a:pt x="138" y="465"/>
                    <a:pt x="138" y="465"/>
                  </a:cubicBezTo>
                  <a:cubicBezTo>
                    <a:pt x="116" y="465"/>
                    <a:pt x="97" y="465"/>
                    <a:pt x="80" y="465"/>
                  </a:cubicBezTo>
                  <a:cubicBezTo>
                    <a:pt x="80" y="428"/>
                    <a:pt x="80" y="428"/>
                    <a:pt x="80" y="428"/>
                  </a:cubicBezTo>
                  <a:cubicBezTo>
                    <a:pt x="77" y="432"/>
                    <a:pt x="74" y="435"/>
                    <a:pt x="72" y="438"/>
                  </a:cubicBezTo>
                  <a:cubicBezTo>
                    <a:pt x="72" y="465"/>
                    <a:pt x="72" y="465"/>
                    <a:pt x="72" y="465"/>
                  </a:cubicBezTo>
                  <a:cubicBezTo>
                    <a:pt x="64" y="465"/>
                    <a:pt x="57" y="465"/>
                    <a:pt x="51" y="465"/>
                  </a:cubicBezTo>
                  <a:cubicBezTo>
                    <a:pt x="48" y="465"/>
                    <a:pt x="45" y="465"/>
                    <a:pt x="42" y="465"/>
                  </a:cubicBezTo>
                  <a:close/>
                  <a:moveTo>
                    <a:pt x="476" y="465"/>
                  </a:moveTo>
                  <a:cubicBezTo>
                    <a:pt x="476" y="412"/>
                    <a:pt x="476" y="412"/>
                    <a:pt x="476" y="412"/>
                  </a:cubicBezTo>
                  <a:cubicBezTo>
                    <a:pt x="528" y="412"/>
                    <a:pt x="528" y="412"/>
                    <a:pt x="528" y="412"/>
                  </a:cubicBezTo>
                  <a:cubicBezTo>
                    <a:pt x="528" y="441"/>
                    <a:pt x="528" y="461"/>
                    <a:pt x="528" y="465"/>
                  </a:cubicBezTo>
                  <a:cubicBezTo>
                    <a:pt x="525" y="465"/>
                    <a:pt x="506" y="465"/>
                    <a:pt x="476" y="465"/>
                  </a:cubicBezTo>
                  <a:close/>
                </a:path>
              </a:pathLst>
            </a:custGeom>
            <a:solidFill>
              <a:srgbClr val="FFFFFF"/>
            </a:solidFill>
            <a:ln>
              <a:noFill/>
            </a:ln>
            <a:extLst/>
          </p:spPr>
          <p:txBody>
            <a:bodyPr vert="horz" wrap="square" lIns="68586" tIns="34294" rIns="68586" bIns="34294" numCol="1" anchor="t" anchorCtr="0" compatLnSpc="1">
              <a:prstTxWarp prst="textNoShape">
                <a:avLst/>
              </a:prstTxWarp>
            </a:bodyPr>
            <a:lstStyle/>
            <a:p>
              <a:pPr marL="0" marR="0" lvl="0" indent="0" defTabSz="68548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srgbClr val="363535"/>
                </a:solidFill>
                <a:effectLst/>
                <a:uLnTx/>
                <a:uFillTx/>
                <a:latin typeface="Segoe UI"/>
                <a:sym typeface="Segoe UI"/>
              </a:endParaRPr>
            </a:p>
          </p:txBody>
        </p:sp>
        <p:grpSp>
          <p:nvGrpSpPr>
            <p:cNvPr id="35" name="组合 34"/>
            <p:cNvGrpSpPr/>
            <p:nvPr/>
          </p:nvGrpSpPr>
          <p:grpSpPr>
            <a:xfrm>
              <a:off x="3567829" y="4544794"/>
              <a:ext cx="462151" cy="414511"/>
              <a:chOff x="3567829" y="4637190"/>
              <a:chExt cx="462151" cy="414511"/>
            </a:xfrm>
          </p:grpSpPr>
          <p:sp>
            <p:nvSpPr>
              <p:cNvPr id="108" name="Freeform 580"/>
              <p:cNvSpPr>
                <a:spLocks/>
              </p:cNvSpPr>
              <p:nvPr/>
            </p:nvSpPr>
            <p:spPr bwMode="auto">
              <a:xfrm>
                <a:off x="3567829" y="4690996"/>
                <a:ext cx="264157" cy="360705"/>
              </a:xfrm>
              <a:custGeom>
                <a:avLst/>
                <a:gdLst>
                  <a:gd name="T0" fmla="*/ 187 w 270"/>
                  <a:gd name="T1" fmla="*/ 150 h 370"/>
                  <a:gd name="T2" fmla="*/ 230 w 270"/>
                  <a:gd name="T3" fmla="*/ 79 h 370"/>
                  <a:gd name="T4" fmla="*/ 151 w 270"/>
                  <a:gd name="T5" fmla="*/ 0 h 370"/>
                  <a:gd name="T6" fmla="*/ 72 w 270"/>
                  <a:gd name="T7" fmla="*/ 79 h 370"/>
                  <a:gd name="T8" fmla="*/ 110 w 270"/>
                  <a:gd name="T9" fmla="*/ 147 h 370"/>
                  <a:gd name="T10" fmla="*/ 28 w 270"/>
                  <a:gd name="T11" fmla="*/ 230 h 370"/>
                  <a:gd name="T12" fmla="*/ 21 w 270"/>
                  <a:gd name="T13" fmla="*/ 312 h 370"/>
                  <a:gd name="T14" fmla="*/ 35 w 270"/>
                  <a:gd name="T15" fmla="*/ 281 h 370"/>
                  <a:gd name="T16" fmla="*/ 39 w 270"/>
                  <a:gd name="T17" fmla="*/ 322 h 370"/>
                  <a:gd name="T18" fmla="*/ 130 w 270"/>
                  <a:gd name="T19" fmla="*/ 356 h 370"/>
                  <a:gd name="T20" fmla="*/ 270 w 270"/>
                  <a:gd name="T21" fmla="*/ 281 h 370"/>
                  <a:gd name="T22" fmla="*/ 187 w 270"/>
                  <a:gd name="T23" fmla="*/ 15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0" h="370">
                    <a:moveTo>
                      <a:pt x="187" y="150"/>
                    </a:moveTo>
                    <a:cubicBezTo>
                      <a:pt x="213" y="137"/>
                      <a:pt x="230" y="110"/>
                      <a:pt x="230" y="79"/>
                    </a:cubicBezTo>
                    <a:cubicBezTo>
                      <a:pt x="230" y="35"/>
                      <a:pt x="195" y="0"/>
                      <a:pt x="151" y="0"/>
                    </a:cubicBezTo>
                    <a:cubicBezTo>
                      <a:pt x="107" y="0"/>
                      <a:pt x="72" y="35"/>
                      <a:pt x="72" y="79"/>
                    </a:cubicBezTo>
                    <a:cubicBezTo>
                      <a:pt x="72" y="108"/>
                      <a:pt x="87" y="133"/>
                      <a:pt x="110" y="147"/>
                    </a:cubicBezTo>
                    <a:cubicBezTo>
                      <a:pt x="70" y="155"/>
                      <a:pt x="50" y="180"/>
                      <a:pt x="28" y="230"/>
                    </a:cubicBezTo>
                    <a:cubicBezTo>
                      <a:pt x="0" y="294"/>
                      <a:pt x="21" y="312"/>
                      <a:pt x="21" y="312"/>
                    </a:cubicBezTo>
                    <a:cubicBezTo>
                      <a:pt x="35" y="281"/>
                      <a:pt x="35" y="281"/>
                      <a:pt x="35" y="281"/>
                    </a:cubicBezTo>
                    <a:cubicBezTo>
                      <a:pt x="39" y="322"/>
                      <a:pt x="39" y="322"/>
                      <a:pt x="39" y="322"/>
                    </a:cubicBezTo>
                    <a:cubicBezTo>
                      <a:pt x="39" y="322"/>
                      <a:pt x="63" y="350"/>
                      <a:pt x="130" y="356"/>
                    </a:cubicBezTo>
                    <a:cubicBezTo>
                      <a:pt x="201" y="362"/>
                      <a:pt x="270" y="370"/>
                      <a:pt x="270" y="281"/>
                    </a:cubicBezTo>
                    <a:cubicBezTo>
                      <a:pt x="270" y="211"/>
                      <a:pt x="234" y="166"/>
                      <a:pt x="187"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8548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srgbClr val="FFFFFF"/>
                  </a:solidFill>
                  <a:effectLst/>
                  <a:uLnTx/>
                  <a:uFillTx/>
                  <a:latin typeface="Segoe UI Light" pitchFamily="34" charset="0"/>
                  <a:cs typeface="Segoe UI Light" pitchFamily="34" charset="0"/>
                </a:endParaRPr>
              </a:p>
            </p:txBody>
          </p:sp>
          <p:sp>
            <p:nvSpPr>
              <p:cNvPr id="109" name="Freeform 580"/>
              <p:cNvSpPr>
                <a:spLocks/>
              </p:cNvSpPr>
              <p:nvPr/>
            </p:nvSpPr>
            <p:spPr bwMode="auto">
              <a:xfrm>
                <a:off x="3765823" y="4637190"/>
                <a:ext cx="264157" cy="360705"/>
              </a:xfrm>
              <a:custGeom>
                <a:avLst/>
                <a:gdLst>
                  <a:gd name="T0" fmla="*/ 187 w 270"/>
                  <a:gd name="T1" fmla="*/ 150 h 370"/>
                  <a:gd name="T2" fmla="*/ 230 w 270"/>
                  <a:gd name="T3" fmla="*/ 79 h 370"/>
                  <a:gd name="T4" fmla="*/ 151 w 270"/>
                  <a:gd name="T5" fmla="*/ 0 h 370"/>
                  <a:gd name="T6" fmla="*/ 72 w 270"/>
                  <a:gd name="T7" fmla="*/ 79 h 370"/>
                  <a:gd name="T8" fmla="*/ 110 w 270"/>
                  <a:gd name="T9" fmla="*/ 147 h 370"/>
                  <a:gd name="T10" fmla="*/ 28 w 270"/>
                  <a:gd name="T11" fmla="*/ 230 h 370"/>
                  <a:gd name="T12" fmla="*/ 21 w 270"/>
                  <a:gd name="T13" fmla="*/ 312 h 370"/>
                  <a:gd name="T14" fmla="*/ 35 w 270"/>
                  <a:gd name="T15" fmla="*/ 281 h 370"/>
                  <a:gd name="T16" fmla="*/ 39 w 270"/>
                  <a:gd name="T17" fmla="*/ 322 h 370"/>
                  <a:gd name="T18" fmla="*/ 130 w 270"/>
                  <a:gd name="T19" fmla="*/ 356 h 370"/>
                  <a:gd name="T20" fmla="*/ 270 w 270"/>
                  <a:gd name="T21" fmla="*/ 281 h 370"/>
                  <a:gd name="T22" fmla="*/ 187 w 270"/>
                  <a:gd name="T23" fmla="*/ 15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0" h="370">
                    <a:moveTo>
                      <a:pt x="187" y="150"/>
                    </a:moveTo>
                    <a:cubicBezTo>
                      <a:pt x="213" y="137"/>
                      <a:pt x="230" y="110"/>
                      <a:pt x="230" y="79"/>
                    </a:cubicBezTo>
                    <a:cubicBezTo>
                      <a:pt x="230" y="35"/>
                      <a:pt x="195" y="0"/>
                      <a:pt x="151" y="0"/>
                    </a:cubicBezTo>
                    <a:cubicBezTo>
                      <a:pt x="107" y="0"/>
                      <a:pt x="72" y="35"/>
                      <a:pt x="72" y="79"/>
                    </a:cubicBezTo>
                    <a:cubicBezTo>
                      <a:pt x="72" y="108"/>
                      <a:pt x="87" y="133"/>
                      <a:pt x="110" y="147"/>
                    </a:cubicBezTo>
                    <a:cubicBezTo>
                      <a:pt x="70" y="155"/>
                      <a:pt x="50" y="180"/>
                      <a:pt x="28" y="230"/>
                    </a:cubicBezTo>
                    <a:cubicBezTo>
                      <a:pt x="0" y="294"/>
                      <a:pt x="21" y="312"/>
                      <a:pt x="21" y="312"/>
                    </a:cubicBezTo>
                    <a:cubicBezTo>
                      <a:pt x="35" y="281"/>
                      <a:pt x="35" y="281"/>
                      <a:pt x="35" y="281"/>
                    </a:cubicBezTo>
                    <a:cubicBezTo>
                      <a:pt x="39" y="322"/>
                      <a:pt x="39" y="322"/>
                      <a:pt x="39" y="322"/>
                    </a:cubicBezTo>
                    <a:cubicBezTo>
                      <a:pt x="39" y="322"/>
                      <a:pt x="63" y="350"/>
                      <a:pt x="130" y="356"/>
                    </a:cubicBezTo>
                    <a:cubicBezTo>
                      <a:pt x="201" y="362"/>
                      <a:pt x="270" y="370"/>
                      <a:pt x="270" y="281"/>
                    </a:cubicBezTo>
                    <a:cubicBezTo>
                      <a:pt x="270" y="211"/>
                      <a:pt x="234" y="166"/>
                      <a:pt x="187"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8548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srgbClr val="FFFFFF"/>
                  </a:solidFill>
                  <a:effectLst/>
                  <a:uLnTx/>
                  <a:uFillTx/>
                  <a:latin typeface="Segoe UI Light" pitchFamily="34" charset="0"/>
                  <a:cs typeface="Segoe UI Light" pitchFamily="34" charset="0"/>
                </a:endParaRPr>
              </a:p>
            </p:txBody>
          </p:sp>
        </p:grpSp>
        <p:sp>
          <p:nvSpPr>
            <p:cNvPr id="34" name="文本框 33"/>
            <p:cNvSpPr txBox="1"/>
            <p:nvPr/>
          </p:nvSpPr>
          <p:spPr>
            <a:xfrm>
              <a:off x="1982519" y="5603280"/>
              <a:ext cx="1271239" cy="338554"/>
            </a:xfrm>
            <a:prstGeom prst="rect">
              <a:avLst/>
            </a:prstGeom>
            <a:noFill/>
          </p:spPr>
          <p:txBody>
            <a:bodyPr wrap="square" rtlCol="0">
              <a:spAutoFit/>
            </a:bodyPr>
            <a:lstStyle/>
            <a:p>
              <a:r>
                <a:rPr lang="zh-CN" altLang="en-US" sz="1600" b="1" dirty="0" smtClean="0">
                  <a:solidFill>
                    <a:schemeClr val="bg1"/>
                  </a:solidFill>
                </a:rPr>
                <a:t>影视大数据</a:t>
              </a:r>
              <a:endParaRPr lang="zh-CN" altLang="en-US" sz="1600" b="1" dirty="0">
                <a:solidFill>
                  <a:schemeClr val="bg1"/>
                </a:solidFill>
              </a:endParaRPr>
            </a:p>
          </p:txBody>
        </p:sp>
        <p:sp>
          <p:nvSpPr>
            <p:cNvPr id="110" name="文本框 109"/>
            <p:cNvSpPr txBox="1"/>
            <p:nvPr/>
          </p:nvSpPr>
          <p:spPr>
            <a:xfrm>
              <a:off x="3171820" y="4982371"/>
              <a:ext cx="1271239" cy="338554"/>
            </a:xfrm>
            <a:prstGeom prst="rect">
              <a:avLst/>
            </a:prstGeom>
            <a:noFill/>
          </p:spPr>
          <p:txBody>
            <a:bodyPr wrap="square" rtlCol="0">
              <a:spAutoFit/>
            </a:bodyPr>
            <a:lstStyle/>
            <a:p>
              <a:r>
                <a:rPr lang="zh-CN" altLang="en-US" sz="1600" b="1" dirty="0" smtClean="0">
                  <a:solidFill>
                    <a:schemeClr val="bg1"/>
                  </a:solidFill>
                </a:rPr>
                <a:t>人脉大数据</a:t>
              </a:r>
              <a:endParaRPr lang="zh-CN" altLang="en-US" sz="1600" b="1" dirty="0">
                <a:solidFill>
                  <a:schemeClr val="bg1"/>
                </a:solidFill>
              </a:endParaRPr>
            </a:p>
          </p:txBody>
        </p:sp>
        <p:sp>
          <p:nvSpPr>
            <p:cNvPr id="111" name="文本框 110"/>
            <p:cNvSpPr txBox="1"/>
            <p:nvPr/>
          </p:nvSpPr>
          <p:spPr>
            <a:xfrm>
              <a:off x="4215985" y="5848051"/>
              <a:ext cx="1271239" cy="338554"/>
            </a:xfrm>
            <a:prstGeom prst="rect">
              <a:avLst/>
            </a:prstGeom>
            <a:noFill/>
          </p:spPr>
          <p:txBody>
            <a:bodyPr wrap="square" rtlCol="0">
              <a:spAutoFit/>
            </a:bodyPr>
            <a:lstStyle/>
            <a:p>
              <a:r>
                <a:rPr lang="zh-CN" altLang="en-US" sz="1600" b="1" dirty="0">
                  <a:solidFill>
                    <a:schemeClr val="bg1"/>
                  </a:solidFill>
                </a:rPr>
                <a:t>股票</a:t>
              </a:r>
              <a:r>
                <a:rPr lang="zh-CN" altLang="en-US" sz="1600" b="1" dirty="0" smtClean="0">
                  <a:solidFill>
                    <a:schemeClr val="bg1"/>
                  </a:solidFill>
                </a:rPr>
                <a:t>大数据</a:t>
              </a:r>
              <a:endParaRPr lang="zh-CN" altLang="en-US" sz="1600" b="1" dirty="0">
                <a:solidFill>
                  <a:schemeClr val="bg1"/>
                </a:solidFill>
              </a:endParaRPr>
            </a:p>
          </p:txBody>
        </p:sp>
        <p:sp>
          <p:nvSpPr>
            <p:cNvPr id="113" name="文本框 112"/>
            <p:cNvSpPr txBox="1"/>
            <p:nvPr/>
          </p:nvSpPr>
          <p:spPr>
            <a:xfrm>
              <a:off x="6985987" y="6042736"/>
              <a:ext cx="912042" cy="338554"/>
            </a:xfrm>
            <a:prstGeom prst="rect">
              <a:avLst/>
            </a:prstGeom>
            <a:noFill/>
          </p:spPr>
          <p:txBody>
            <a:bodyPr wrap="square" rtlCol="0">
              <a:spAutoFit/>
            </a:bodyPr>
            <a:lstStyle/>
            <a:p>
              <a:r>
                <a:rPr lang="zh-CN" altLang="en-US" sz="1600" b="1" dirty="0" smtClean="0">
                  <a:solidFill>
                    <a:schemeClr val="bg1"/>
                  </a:solidFill>
                </a:rPr>
                <a:t>影视搜</a:t>
              </a:r>
              <a:endParaRPr lang="zh-CN" altLang="en-US" sz="1600" b="1" dirty="0">
                <a:solidFill>
                  <a:schemeClr val="bg1"/>
                </a:solidFill>
              </a:endParaRPr>
            </a:p>
          </p:txBody>
        </p:sp>
        <p:sp>
          <p:nvSpPr>
            <p:cNvPr id="115" name="文本框 114"/>
            <p:cNvSpPr txBox="1"/>
            <p:nvPr/>
          </p:nvSpPr>
          <p:spPr>
            <a:xfrm>
              <a:off x="8952795" y="5017027"/>
              <a:ext cx="912042" cy="338554"/>
            </a:xfrm>
            <a:prstGeom prst="rect">
              <a:avLst/>
            </a:prstGeom>
            <a:noFill/>
          </p:spPr>
          <p:txBody>
            <a:bodyPr wrap="square" rtlCol="0">
              <a:spAutoFit/>
            </a:bodyPr>
            <a:lstStyle/>
            <a:p>
              <a:r>
                <a:rPr lang="zh-CN" altLang="en-US" sz="1600" b="1" dirty="0" smtClean="0">
                  <a:solidFill>
                    <a:schemeClr val="bg1"/>
                  </a:solidFill>
                </a:rPr>
                <a:t>股票搜</a:t>
              </a:r>
              <a:endParaRPr lang="zh-CN" altLang="en-US" sz="1600" b="1" dirty="0">
                <a:solidFill>
                  <a:schemeClr val="bg1"/>
                </a:solidFill>
              </a:endParaRPr>
            </a:p>
          </p:txBody>
        </p:sp>
      </p:grpSp>
      <p:sp>
        <p:nvSpPr>
          <p:cNvPr id="10" name="文本框 9"/>
          <p:cNvSpPr txBox="1"/>
          <p:nvPr/>
        </p:nvSpPr>
        <p:spPr>
          <a:xfrm>
            <a:off x="7851945" y="932360"/>
            <a:ext cx="4465823" cy="2031325"/>
          </a:xfrm>
          <a:prstGeom prst="rect">
            <a:avLst/>
          </a:prstGeom>
          <a:noFill/>
        </p:spPr>
        <p:txBody>
          <a:bodyPr wrap="square" rtlCol="0">
            <a:spAutoFit/>
          </a:bodyPr>
          <a:lstStyle/>
          <a:p>
            <a:r>
              <a:rPr lang="en-US" altLang="zh-CN" dirty="0" smtClean="0">
                <a:solidFill>
                  <a:schemeClr val="bg2">
                    <a:lumMod val="40000"/>
                    <a:lumOff val="60000"/>
                  </a:schemeClr>
                </a:solidFill>
                <a:latin typeface="微软雅黑" panose="020B0503020204020204" pitchFamily="34" charset="-122"/>
                <a:ea typeface="微软雅黑" panose="020B0503020204020204" pitchFamily="34" charset="-122"/>
              </a:rPr>
              <a:t>Neo4j </a:t>
            </a:r>
            <a:r>
              <a:rPr lang="zh-CN" altLang="en-US" dirty="0" smtClean="0">
                <a:solidFill>
                  <a:schemeClr val="bg1"/>
                </a:solidFill>
                <a:latin typeface="微软雅黑" panose="020B0503020204020204" pitchFamily="34" charset="-122"/>
                <a:ea typeface="微软雅黑" panose="020B0503020204020204" pitchFamily="34" charset="-122"/>
              </a:rPr>
              <a:t>：</a:t>
            </a:r>
            <a:r>
              <a:rPr lang="en-US" altLang="zh-CN" dirty="0" smtClean="0">
                <a:solidFill>
                  <a:schemeClr val="bg1"/>
                </a:solidFill>
                <a:latin typeface="微软雅黑" panose="020B0503020204020204" pitchFamily="34" charset="-122"/>
                <a:ea typeface="微软雅黑" panose="020B0503020204020204" pitchFamily="34" charset="-122"/>
              </a:rPr>
              <a:t>http</a:t>
            </a:r>
            <a:r>
              <a:rPr lang="en-US" altLang="zh-CN" dirty="0">
                <a:solidFill>
                  <a:schemeClr val="bg1"/>
                </a:solidFill>
                <a:latin typeface="微软雅黑" panose="020B0503020204020204" pitchFamily="34" charset="-122"/>
                <a:ea typeface="微软雅黑" panose="020B0503020204020204" pitchFamily="34" charset="-122"/>
              </a:rPr>
              <a:t>://</a:t>
            </a:r>
            <a:r>
              <a:rPr lang="en-US" altLang="zh-CN" dirty="0" smtClean="0">
                <a:solidFill>
                  <a:schemeClr val="bg1"/>
                </a:solidFill>
                <a:latin typeface="微软雅黑" panose="020B0503020204020204" pitchFamily="34" charset="-122"/>
                <a:ea typeface="微软雅黑" panose="020B0503020204020204" pitchFamily="34" charset="-122"/>
              </a:rPr>
              <a:t>www.we-yun.com:7474</a:t>
            </a:r>
            <a:endParaRPr lang="en-US" altLang="zh-CN" dirty="0">
              <a:solidFill>
                <a:schemeClr val="bg1"/>
              </a:solidFill>
              <a:latin typeface="微软雅黑" panose="020B0503020204020204" pitchFamily="34" charset="-122"/>
              <a:ea typeface="微软雅黑" panose="020B0503020204020204" pitchFamily="34" charset="-122"/>
            </a:endParaRPr>
          </a:p>
          <a:p>
            <a:r>
              <a:rPr lang="zh-CN" altLang="en-US" b="1" dirty="0" smtClean="0">
                <a:solidFill>
                  <a:schemeClr val="accent2"/>
                </a:solidFill>
                <a:latin typeface="微软雅黑" panose="020B0503020204020204" pitchFamily="34" charset="-122"/>
                <a:ea typeface="微软雅黑" panose="020B0503020204020204" pitchFamily="34" charset="-122"/>
              </a:rPr>
              <a:t>关系</a:t>
            </a:r>
            <a:r>
              <a:rPr lang="zh-CN" altLang="en-US" b="1" dirty="0">
                <a:solidFill>
                  <a:schemeClr val="accent2"/>
                </a:solidFill>
                <a:latin typeface="微软雅黑" panose="020B0503020204020204" pitchFamily="34" charset="-122"/>
                <a:ea typeface="微软雅黑" panose="020B0503020204020204" pitchFamily="34" charset="-122"/>
              </a:rPr>
              <a:t>搜</a:t>
            </a: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http://www.we-yun.com:9474</a:t>
            </a:r>
          </a:p>
          <a:p>
            <a:r>
              <a:rPr lang="zh-CN" altLang="en-US" b="1" dirty="0">
                <a:solidFill>
                  <a:schemeClr val="accent1"/>
                </a:solidFill>
                <a:latin typeface="微软雅黑" panose="020B0503020204020204" pitchFamily="34" charset="-122"/>
                <a:ea typeface="微软雅黑" panose="020B0503020204020204" pitchFamily="34" charset="-122"/>
              </a:rPr>
              <a:t>企业搜</a:t>
            </a: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http://www.we-yun.com:9494</a:t>
            </a:r>
          </a:p>
          <a:p>
            <a:r>
              <a:rPr lang="zh-CN" altLang="en-US" b="1" dirty="0">
                <a:solidFill>
                  <a:schemeClr val="accent6"/>
                </a:solidFill>
                <a:latin typeface="微软雅黑" panose="020B0503020204020204" pitchFamily="34" charset="-122"/>
                <a:ea typeface="微软雅黑" panose="020B0503020204020204" pitchFamily="34" charset="-122"/>
              </a:rPr>
              <a:t>校友搜</a:t>
            </a: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http://www.we-yun.com:9574</a:t>
            </a:r>
          </a:p>
          <a:p>
            <a:r>
              <a:rPr lang="zh-CN" altLang="en-US" b="1" dirty="0" smtClean="0">
                <a:solidFill>
                  <a:schemeClr val="accent2"/>
                </a:solidFill>
                <a:latin typeface="微软雅黑" panose="020B0503020204020204" pitchFamily="34" charset="-122"/>
                <a:ea typeface="微软雅黑" panose="020B0503020204020204" pitchFamily="34" charset="-122"/>
              </a:rPr>
              <a:t>股票</a:t>
            </a:r>
            <a:r>
              <a:rPr lang="zh-CN" altLang="en-US" b="1" dirty="0">
                <a:solidFill>
                  <a:schemeClr val="accent2"/>
                </a:solidFill>
                <a:latin typeface="微软雅黑" panose="020B0503020204020204" pitchFamily="34" charset="-122"/>
                <a:ea typeface="微软雅黑" panose="020B0503020204020204" pitchFamily="34" charset="-122"/>
              </a:rPr>
              <a:t>搜</a:t>
            </a: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http://</a:t>
            </a:r>
            <a:r>
              <a:rPr lang="en-US" altLang="zh-CN" dirty="0" smtClean="0">
                <a:solidFill>
                  <a:schemeClr val="bg1"/>
                </a:solidFill>
                <a:latin typeface="微软雅黑" panose="020B0503020204020204" pitchFamily="34" charset="-122"/>
                <a:ea typeface="微软雅黑" panose="020B0503020204020204" pitchFamily="34" charset="-122"/>
              </a:rPr>
              <a:t>www.we-yun.com:9674</a:t>
            </a:r>
          </a:p>
          <a:p>
            <a:r>
              <a:rPr lang="zh-CN" altLang="en-US" b="1" dirty="0" smtClean="0">
                <a:solidFill>
                  <a:schemeClr val="bg1"/>
                </a:solidFill>
                <a:latin typeface="微软雅黑" panose="020B0503020204020204" pitchFamily="34" charset="-122"/>
                <a:ea typeface="微软雅黑" panose="020B0503020204020204" pitchFamily="34" charset="-122"/>
              </a:rPr>
              <a:t>三板搜</a:t>
            </a:r>
            <a:r>
              <a:rPr lang="zh-CN" altLang="en-US" dirty="0" smtClean="0">
                <a:solidFill>
                  <a:schemeClr val="bg1"/>
                </a:solidFill>
                <a:latin typeface="微软雅黑" panose="020B0503020204020204" pitchFamily="34" charset="-122"/>
                <a:ea typeface="微软雅黑" panose="020B0503020204020204" pitchFamily="34" charset="-122"/>
              </a:rPr>
              <a:t>：</a:t>
            </a:r>
            <a:r>
              <a:rPr lang="en-US" altLang="zh-CN" dirty="0" smtClean="0">
                <a:solidFill>
                  <a:schemeClr val="bg1"/>
                </a:solidFill>
                <a:latin typeface="微软雅黑" panose="020B0503020204020204" pitchFamily="34" charset="-122"/>
                <a:ea typeface="微软雅黑" panose="020B0503020204020204" pitchFamily="34" charset="-122"/>
              </a:rPr>
              <a:t>http</a:t>
            </a:r>
            <a:r>
              <a:rPr lang="en-US" altLang="zh-CN" dirty="0">
                <a:solidFill>
                  <a:schemeClr val="bg1"/>
                </a:solidFill>
                <a:latin typeface="微软雅黑" panose="020B0503020204020204" pitchFamily="34" charset="-122"/>
                <a:ea typeface="微软雅黑" panose="020B0503020204020204" pitchFamily="34" charset="-122"/>
              </a:rPr>
              <a:t>://</a:t>
            </a:r>
            <a:r>
              <a:rPr lang="en-US" altLang="zh-CN" dirty="0" smtClean="0">
                <a:solidFill>
                  <a:schemeClr val="bg1"/>
                </a:solidFill>
                <a:latin typeface="微软雅黑" panose="020B0503020204020204" pitchFamily="34" charset="-122"/>
                <a:ea typeface="微软雅黑" panose="020B0503020204020204" pitchFamily="34" charset="-122"/>
              </a:rPr>
              <a:t>we-yun.com:9774</a:t>
            </a:r>
          </a:p>
          <a:p>
            <a:r>
              <a:rPr lang="zh-CN" altLang="en-US" b="1" dirty="0" smtClean="0">
                <a:solidFill>
                  <a:schemeClr val="accent4"/>
                </a:solidFill>
                <a:latin typeface="微软雅黑" panose="020B0503020204020204" pitchFamily="34" charset="-122"/>
                <a:ea typeface="微软雅黑" panose="020B0503020204020204" pitchFamily="34" charset="-122"/>
              </a:rPr>
              <a:t>影视</a:t>
            </a:r>
            <a:r>
              <a:rPr lang="zh-CN" altLang="en-US" b="1" dirty="0">
                <a:solidFill>
                  <a:schemeClr val="accent4"/>
                </a:solidFill>
                <a:latin typeface="微软雅黑" panose="020B0503020204020204" pitchFamily="34" charset="-122"/>
                <a:ea typeface="微软雅黑" panose="020B0503020204020204" pitchFamily="34" charset="-122"/>
              </a:rPr>
              <a:t>搜</a:t>
            </a: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http://</a:t>
            </a:r>
            <a:r>
              <a:rPr lang="en-US" altLang="zh-CN" dirty="0" smtClean="0">
                <a:solidFill>
                  <a:schemeClr val="bg1"/>
                </a:solidFill>
                <a:latin typeface="微软雅黑" panose="020B0503020204020204" pitchFamily="34" charset="-122"/>
                <a:ea typeface="微软雅黑" panose="020B0503020204020204" pitchFamily="34" charset="-122"/>
              </a:rPr>
              <a:t>movies.we-yun.com</a:t>
            </a:r>
            <a:endParaRPr lang="en-US" altLang="zh-CN"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943657396"/>
      </p:ext>
    </p:extLst>
  </p:cSld>
  <p:clrMapOvr>
    <a:masterClrMapping/>
  </p:clrMapOvr>
  <p:transition spd="slow" advClick="0">
    <p:comb/>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1811465"/>
            <a:ext cx="12017829" cy="247884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2" name="组合 1"/>
          <p:cNvGrpSpPr/>
          <p:nvPr/>
        </p:nvGrpSpPr>
        <p:grpSpPr>
          <a:xfrm>
            <a:off x="133585" y="898688"/>
            <a:ext cx="1735381" cy="2640694"/>
            <a:chOff x="1161531" y="1250138"/>
            <a:chExt cx="1735381" cy="2640694"/>
          </a:xfrm>
        </p:grpSpPr>
        <p:pic>
          <p:nvPicPr>
            <p:cNvPr id="7" name="Picture 13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814148">
              <a:off x="1161531" y="1250138"/>
              <a:ext cx="1735381" cy="264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p:nvPr/>
          </p:nvSpPr>
          <p:spPr>
            <a:xfrm rot="921180">
              <a:off x="1486445" y="1426121"/>
              <a:ext cx="1085555" cy="1862048"/>
            </a:xfrm>
            <a:prstGeom prst="rect">
              <a:avLst/>
            </a:prstGeom>
            <a:noFill/>
          </p:spPr>
          <p:txBody>
            <a:bodyPr wrap="none" lIns="91440" tIns="45720" rIns="91440" bIns="45720">
              <a:spAutoFit/>
            </a:bodyPr>
            <a:lstStyle/>
            <a:p>
              <a:pPr algn="ctr"/>
              <a:r>
                <a:rPr lang="en-US" altLang="zh-CN" sz="11500" b="1" dirty="0">
                  <a:ln w="9525">
                    <a:solidFill>
                      <a:sysClr val="windowText" lastClr="000000"/>
                    </a:solidFill>
                    <a:prstDash val="solid"/>
                  </a:ln>
                  <a:effectLst>
                    <a:outerShdw blurRad="12700" dist="38100" dir="2700000" algn="tl" rotWithShape="0">
                      <a:schemeClr val="bg1">
                        <a:lumMod val="50000"/>
                      </a:schemeClr>
                    </a:outerShdw>
                  </a:effectLst>
                </a:rPr>
                <a:t>?</a:t>
              </a:r>
            </a:p>
          </p:txBody>
        </p:sp>
      </p:grpSp>
      <p:sp>
        <p:nvSpPr>
          <p:cNvPr id="19" name="标题 1"/>
          <p:cNvSpPr txBox="1">
            <a:spLocks/>
          </p:cNvSpPr>
          <p:nvPr/>
        </p:nvSpPr>
        <p:spPr>
          <a:xfrm>
            <a:off x="3695863" y="2151597"/>
            <a:ext cx="3820929" cy="49491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dirty="0" smtClean="0">
                <a:solidFill>
                  <a:schemeClr val="bg1"/>
                </a:solidFill>
                <a:latin typeface="微软雅黑" panose="020B0503020204020204" pitchFamily="34" charset="-122"/>
                <a:ea typeface="微软雅黑" panose="020B0503020204020204" pitchFamily="34" charset="-122"/>
              </a:rPr>
              <a:t>什么是图数据库：理论</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1" name="矩形 20"/>
          <p:cNvSpPr/>
          <p:nvPr/>
        </p:nvSpPr>
        <p:spPr>
          <a:xfrm>
            <a:off x="1861147" y="2837191"/>
            <a:ext cx="8393196" cy="867930"/>
          </a:xfrm>
          <a:prstGeom prst="rect">
            <a:avLst/>
          </a:prstGeom>
        </p:spPr>
        <p:txBody>
          <a:bodyPr wrap="square">
            <a:spAutoFit/>
          </a:bodyPr>
          <a:lstStyle/>
          <a:p>
            <a:pPr lvl="0" defTabSz="1022350">
              <a:lnSpc>
                <a:spcPct val="90000"/>
              </a:lnSpc>
              <a:spcBef>
                <a:spcPct val="0"/>
              </a:spcBef>
              <a:spcAft>
                <a:spcPct val="35000"/>
              </a:spcAft>
            </a:pPr>
            <a:r>
              <a:rPr lang="zh-CN" altLang="en-US" sz="2800" dirty="0" smtClean="0">
                <a:solidFill>
                  <a:schemeClr val="bg1"/>
                </a:solidFill>
                <a:latin typeface="微软雅黑" panose="020B0503020204020204" pitchFamily="34" charset="-122"/>
                <a:ea typeface="微软雅黑" panose="020B0503020204020204" pitchFamily="34" charset="-122"/>
              </a:rPr>
              <a:t>图数据库是基于数学里</a:t>
            </a:r>
            <a:r>
              <a:rPr lang="zh-CN" altLang="en-US" sz="2800" b="1" dirty="0" smtClean="0">
                <a:solidFill>
                  <a:schemeClr val="bg1"/>
                </a:solidFill>
                <a:latin typeface="微软雅黑" panose="020B0503020204020204" pitchFamily="34" charset="-122"/>
                <a:ea typeface="微软雅黑" panose="020B0503020204020204" pitchFamily="34" charset="-122"/>
              </a:rPr>
              <a:t>图论</a:t>
            </a:r>
            <a:r>
              <a:rPr lang="zh-CN" altLang="en-US" sz="2800" dirty="0" smtClean="0">
                <a:solidFill>
                  <a:schemeClr val="bg1"/>
                </a:solidFill>
                <a:latin typeface="微软雅黑" panose="020B0503020204020204" pitchFamily="34" charset="-122"/>
                <a:ea typeface="微软雅黑" panose="020B0503020204020204" pitchFamily="34" charset="-122"/>
              </a:rPr>
              <a:t>的思想和算法而实现的高效处理</a:t>
            </a:r>
            <a:r>
              <a:rPr lang="zh-CN" altLang="en-US" sz="2800" b="1" dirty="0" smtClean="0">
                <a:solidFill>
                  <a:schemeClr val="bg1"/>
                </a:solidFill>
                <a:latin typeface="微软雅黑" panose="020B0503020204020204" pitchFamily="34" charset="-122"/>
                <a:ea typeface="微软雅黑" panose="020B0503020204020204" pitchFamily="34" charset="-122"/>
              </a:rPr>
              <a:t>复杂关系网络</a:t>
            </a:r>
            <a:r>
              <a:rPr lang="zh-CN" altLang="en-US" sz="2800" dirty="0" smtClean="0">
                <a:solidFill>
                  <a:schemeClr val="bg1"/>
                </a:solidFill>
                <a:latin typeface="微软雅黑" panose="020B0503020204020204" pitchFamily="34" charset="-122"/>
                <a:ea typeface="微软雅黑" panose="020B0503020204020204" pitchFamily="34" charset="-122"/>
              </a:rPr>
              <a:t>的新型数据库系统。</a:t>
            </a:r>
            <a:endParaRPr lang="en-US" altLang="zh-CN" sz="2800" dirty="0" smtClean="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611577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7245" y="1434805"/>
            <a:ext cx="2436027" cy="433288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8641" y="1434805"/>
            <a:ext cx="2436027" cy="4332880"/>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7943" y="1434805"/>
            <a:ext cx="2436027" cy="4332880"/>
          </a:xfrm>
          <a:prstGeom prst="rect">
            <a:avLst/>
          </a:prstGeom>
        </p:spPr>
      </p:pic>
      <p:sp>
        <p:nvSpPr>
          <p:cNvPr id="5" name="矩形 4"/>
          <p:cNvSpPr/>
          <p:nvPr/>
        </p:nvSpPr>
        <p:spPr bwMode="gray">
          <a:xfrm>
            <a:off x="1847246" y="5779815"/>
            <a:ext cx="2436027" cy="540000"/>
          </a:xfrm>
          <a:prstGeom prst="rect">
            <a:avLst/>
          </a:prstGeom>
          <a:solidFill>
            <a:srgbClr val="1D4C7C"/>
          </a:solidFill>
          <a:ln>
            <a:noFill/>
          </a:ln>
          <a:effectLst>
            <a:outerShdw dist="17961" dir="2700000" algn="ctr" rotWithShape="0">
              <a:srgbClr val="C0C0C0"/>
            </a:outerShdw>
          </a:effectLst>
          <a:extLst/>
        </p:spPr>
        <p:txBody>
          <a:bodyPr wrap="square" rtlCol="0" anchor="ctr">
            <a:spAutoFit/>
            <a:flatTx/>
          </a:bodyPr>
          <a:lstStyle/>
          <a:p>
            <a:pPr algn="ctr" fontAlgn="base">
              <a:spcBef>
                <a:spcPct val="0"/>
              </a:spcBef>
              <a:spcAft>
                <a:spcPct val="0"/>
              </a:spcAft>
            </a:pPr>
            <a:r>
              <a:rPr lang="zh-CN" altLang="en-US" sz="1600" b="1" dirty="0">
                <a:solidFill>
                  <a:srgbClr val="FFFFFF"/>
                </a:solidFill>
                <a:latin typeface="微软雅黑" panose="020B0503020204020204" pitchFamily="34" charset="-122"/>
                <a:ea typeface="微软雅黑" panose="020B0503020204020204" pitchFamily="34" charset="-122"/>
              </a:rPr>
              <a:t>搜索界面</a:t>
            </a:r>
            <a:endParaRPr lang="zh-CN" altLang="en-US" sz="1600" b="1" dirty="0" smtClean="0">
              <a:solidFill>
                <a:srgbClr val="FFFFFF"/>
              </a:solidFill>
              <a:latin typeface="微软雅黑" panose="020B0503020204020204" pitchFamily="34" charset="-122"/>
              <a:ea typeface="微软雅黑" panose="020B0503020204020204" pitchFamily="34" charset="-122"/>
            </a:endParaRPr>
          </a:p>
        </p:txBody>
      </p:sp>
      <p:sp>
        <p:nvSpPr>
          <p:cNvPr id="30" name="矩形 29"/>
          <p:cNvSpPr/>
          <p:nvPr/>
        </p:nvSpPr>
        <p:spPr bwMode="gray">
          <a:xfrm>
            <a:off x="4747944" y="5779815"/>
            <a:ext cx="2436027" cy="523220"/>
          </a:xfrm>
          <a:prstGeom prst="rect">
            <a:avLst/>
          </a:prstGeom>
          <a:solidFill>
            <a:srgbClr val="1D4C7C"/>
          </a:solidFill>
          <a:ln>
            <a:noFill/>
          </a:ln>
          <a:effectLst>
            <a:outerShdw dist="17961" dir="2700000" algn="ctr" rotWithShape="0">
              <a:srgbClr val="C0C0C0"/>
            </a:outerShdw>
          </a:effectLst>
          <a:extLst/>
        </p:spPr>
        <p:txBody>
          <a:bodyPr wrap="square" rtlCol="0" anchor="ctr">
            <a:spAutoFit/>
            <a:flatTx/>
          </a:bodyPr>
          <a:lstStyle/>
          <a:p>
            <a:pPr fontAlgn="base">
              <a:spcBef>
                <a:spcPct val="0"/>
              </a:spcBef>
              <a:spcAft>
                <a:spcPct val="0"/>
              </a:spcAft>
            </a:pPr>
            <a:r>
              <a:rPr lang="zh-CN" altLang="en-US" sz="1400" b="1" dirty="0">
                <a:solidFill>
                  <a:srgbClr val="FFFFFF"/>
                </a:solidFill>
                <a:latin typeface="微软雅黑" panose="020B0503020204020204" pitchFamily="34" charset="-122"/>
                <a:ea typeface="微软雅黑" panose="020B0503020204020204" pitchFamily="34" charset="-122"/>
              </a:rPr>
              <a:t>在输入框里输入“迅”，然后选择“周迅”</a:t>
            </a:r>
            <a:endParaRPr lang="zh-CN" altLang="en-US" sz="1400" b="1" dirty="0" smtClean="0">
              <a:solidFill>
                <a:srgbClr val="FFFFFF"/>
              </a:solidFill>
              <a:latin typeface="微软雅黑" panose="020B0503020204020204" pitchFamily="34" charset="-122"/>
              <a:ea typeface="微软雅黑" panose="020B0503020204020204" pitchFamily="34" charset="-122"/>
            </a:endParaRPr>
          </a:p>
        </p:txBody>
      </p:sp>
      <p:sp>
        <p:nvSpPr>
          <p:cNvPr id="31" name="矩形 30"/>
          <p:cNvSpPr/>
          <p:nvPr/>
        </p:nvSpPr>
        <p:spPr bwMode="gray">
          <a:xfrm>
            <a:off x="7648641" y="5771425"/>
            <a:ext cx="2436027" cy="540000"/>
          </a:xfrm>
          <a:prstGeom prst="rect">
            <a:avLst/>
          </a:prstGeom>
          <a:solidFill>
            <a:srgbClr val="1D4C7C"/>
          </a:solidFill>
          <a:ln>
            <a:noFill/>
          </a:ln>
          <a:effectLst>
            <a:outerShdw dist="17961" dir="2700000" algn="ctr" rotWithShape="0">
              <a:srgbClr val="C0C0C0"/>
            </a:outerShdw>
          </a:effectLst>
          <a:extLst/>
        </p:spPr>
        <p:txBody>
          <a:bodyPr wrap="square" rtlCol="0" anchor="ctr">
            <a:spAutoFit/>
            <a:flatTx/>
          </a:bodyPr>
          <a:lstStyle/>
          <a:p>
            <a:pPr algn="ctr" fontAlgn="base">
              <a:spcBef>
                <a:spcPct val="0"/>
              </a:spcBef>
              <a:spcAft>
                <a:spcPct val="0"/>
              </a:spcAft>
            </a:pPr>
            <a:r>
              <a:rPr lang="zh-CN" altLang="en-US" sz="1600" b="1" dirty="0">
                <a:solidFill>
                  <a:srgbClr val="FFFFFF"/>
                </a:solidFill>
                <a:latin typeface="微软雅黑" panose="020B0503020204020204" pitchFamily="34" charset="-122"/>
                <a:ea typeface="微软雅黑" panose="020B0503020204020204" pitchFamily="34" charset="-122"/>
              </a:rPr>
              <a:t>显示“周迅”的直接</a:t>
            </a:r>
            <a:r>
              <a:rPr lang="zh-CN" altLang="en-US" sz="1600" b="1" dirty="0" smtClean="0">
                <a:solidFill>
                  <a:srgbClr val="FFFFFF"/>
                </a:solidFill>
                <a:latin typeface="微软雅黑" panose="020B0503020204020204" pitchFamily="34" charset="-122"/>
                <a:ea typeface="微软雅黑" panose="020B0503020204020204" pitchFamily="34" charset="-122"/>
              </a:rPr>
              <a:t>关系</a:t>
            </a:r>
          </a:p>
        </p:txBody>
      </p:sp>
      <p:sp>
        <p:nvSpPr>
          <p:cNvPr id="32" name="矩形 31"/>
          <p:cNvSpPr/>
          <p:nvPr/>
        </p:nvSpPr>
        <p:spPr bwMode="gray">
          <a:xfrm>
            <a:off x="1690791" y="1130579"/>
            <a:ext cx="312906" cy="369332"/>
          </a:xfrm>
          <a:prstGeom prst="rect">
            <a:avLst/>
          </a:prstGeom>
          <a:solidFill>
            <a:srgbClr val="1D4C7C"/>
          </a:solidFill>
          <a:ln>
            <a:noFill/>
          </a:ln>
          <a:effectLst>
            <a:outerShdw dist="17961" dir="2700000" algn="ctr" rotWithShape="0">
              <a:srgbClr val="C0C0C0"/>
            </a:outerShdw>
          </a:effectLst>
          <a:extLst/>
        </p:spPr>
        <p:txBody>
          <a:bodyPr wrap="none" rtlCol="0" anchor="ctr">
            <a:spAutoFit/>
            <a:flatTx/>
          </a:bodyPr>
          <a:lstStyle/>
          <a:p>
            <a:pPr algn="ctr" fontAlgn="base">
              <a:spcBef>
                <a:spcPct val="0"/>
              </a:spcBef>
              <a:spcAft>
                <a:spcPct val="0"/>
              </a:spcAft>
            </a:pPr>
            <a:r>
              <a:rPr lang="en-US" altLang="zh-CN" b="1" dirty="0" smtClean="0">
                <a:solidFill>
                  <a:srgbClr val="FFFFFF"/>
                </a:solidFill>
                <a:ea typeface="宋体" panose="02010600030101010101" pitchFamily="2" charset="-122"/>
              </a:rPr>
              <a:t>1</a:t>
            </a:r>
            <a:endParaRPr lang="zh-CN" altLang="en-US" b="1" dirty="0" smtClean="0">
              <a:solidFill>
                <a:srgbClr val="FFFFFF"/>
              </a:solidFill>
              <a:ea typeface="宋体" panose="02010600030101010101" pitchFamily="2" charset="-122"/>
            </a:endParaRPr>
          </a:p>
        </p:txBody>
      </p:sp>
      <p:sp>
        <p:nvSpPr>
          <p:cNvPr id="33" name="矩形 32"/>
          <p:cNvSpPr/>
          <p:nvPr/>
        </p:nvSpPr>
        <p:spPr bwMode="gray">
          <a:xfrm>
            <a:off x="4610081" y="1130579"/>
            <a:ext cx="312906" cy="369332"/>
          </a:xfrm>
          <a:prstGeom prst="rect">
            <a:avLst/>
          </a:prstGeom>
          <a:solidFill>
            <a:srgbClr val="1D4C7C"/>
          </a:solidFill>
          <a:ln>
            <a:noFill/>
          </a:ln>
          <a:effectLst>
            <a:outerShdw dist="17961" dir="2700000" algn="ctr" rotWithShape="0">
              <a:srgbClr val="C0C0C0"/>
            </a:outerShdw>
          </a:effectLst>
          <a:extLst/>
        </p:spPr>
        <p:txBody>
          <a:bodyPr wrap="none" rtlCol="0" anchor="ctr">
            <a:spAutoFit/>
            <a:flatTx/>
          </a:bodyPr>
          <a:lstStyle/>
          <a:p>
            <a:pPr algn="ctr" fontAlgn="base">
              <a:spcBef>
                <a:spcPct val="0"/>
              </a:spcBef>
              <a:spcAft>
                <a:spcPct val="0"/>
              </a:spcAft>
            </a:pPr>
            <a:r>
              <a:rPr lang="en-US" altLang="zh-CN" b="1" dirty="0" smtClean="0">
                <a:solidFill>
                  <a:srgbClr val="FFFFFF"/>
                </a:solidFill>
                <a:ea typeface="宋体" panose="02010600030101010101" pitchFamily="2" charset="-122"/>
              </a:rPr>
              <a:t>2</a:t>
            </a:r>
            <a:endParaRPr lang="zh-CN" altLang="en-US" b="1" dirty="0" smtClean="0">
              <a:solidFill>
                <a:srgbClr val="FFFFFF"/>
              </a:solidFill>
              <a:ea typeface="宋体" panose="02010600030101010101" pitchFamily="2" charset="-122"/>
            </a:endParaRPr>
          </a:p>
        </p:txBody>
      </p:sp>
      <p:sp>
        <p:nvSpPr>
          <p:cNvPr id="34" name="矩形 33"/>
          <p:cNvSpPr/>
          <p:nvPr/>
        </p:nvSpPr>
        <p:spPr bwMode="gray">
          <a:xfrm>
            <a:off x="7492188" y="1109172"/>
            <a:ext cx="312906" cy="369332"/>
          </a:xfrm>
          <a:prstGeom prst="rect">
            <a:avLst/>
          </a:prstGeom>
          <a:solidFill>
            <a:srgbClr val="1D4C7C"/>
          </a:solidFill>
          <a:ln>
            <a:noFill/>
          </a:ln>
          <a:effectLst>
            <a:outerShdw dist="17961" dir="2700000" algn="ctr" rotWithShape="0">
              <a:srgbClr val="C0C0C0"/>
            </a:outerShdw>
          </a:effectLst>
          <a:extLst/>
        </p:spPr>
        <p:txBody>
          <a:bodyPr wrap="none" rtlCol="0" anchor="ctr">
            <a:spAutoFit/>
            <a:flatTx/>
          </a:bodyPr>
          <a:lstStyle/>
          <a:p>
            <a:pPr algn="ctr" fontAlgn="base">
              <a:spcBef>
                <a:spcPct val="0"/>
              </a:spcBef>
              <a:spcAft>
                <a:spcPct val="0"/>
              </a:spcAft>
            </a:pPr>
            <a:r>
              <a:rPr lang="en-US" altLang="zh-CN" b="1" dirty="0" smtClean="0">
                <a:solidFill>
                  <a:srgbClr val="FFFFFF"/>
                </a:solidFill>
                <a:ea typeface="宋体" panose="02010600030101010101" pitchFamily="2" charset="-122"/>
              </a:rPr>
              <a:t>3</a:t>
            </a:r>
            <a:endParaRPr lang="zh-CN" altLang="en-US" b="1" dirty="0" smtClean="0">
              <a:solidFill>
                <a:srgbClr val="FFFFFF"/>
              </a:solidFill>
              <a:ea typeface="宋体" panose="02010600030101010101" pitchFamily="2" charset="-122"/>
            </a:endParaRPr>
          </a:p>
        </p:txBody>
      </p:sp>
      <p:sp>
        <p:nvSpPr>
          <p:cNvPr id="35" name="矩形 34"/>
          <p:cNvSpPr/>
          <p:nvPr/>
        </p:nvSpPr>
        <p:spPr>
          <a:xfrm>
            <a:off x="575495" y="677629"/>
            <a:ext cx="646331" cy="369332"/>
          </a:xfrm>
          <a:prstGeom prst="rect">
            <a:avLst/>
          </a:prstGeom>
          <a:solidFill>
            <a:srgbClr val="1D4C7C"/>
          </a:solidFill>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rPr>
              <a:t>示例</a:t>
            </a:r>
          </a:p>
        </p:txBody>
      </p:sp>
      <p:sp>
        <p:nvSpPr>
          <p:cNvPr id="6" name="矩形 5"/>
          <p:cNvSpPr/>
          <p:nvPr/>
        </p:nvSpPr>
        <p:spPr>
          <a:xfrm>
            <a:off x="1312421" y="681300"/>
            <a:ext cx="4261936"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关系</a:t>
            </a:r>
            <a:r>
              <a:rPr lang="zh-CN" altLang="en-US" dirty="0" smtClean="0">
                <a:latin typeface="微软雅黑" panose="020B0503020204020204" pitchFamily="34" charset="-122"/>
                <a:ea typeface="微软雅黑" panose="020B0503020204020204" pitchFamily="34" charset="-122"/>
              </a:rPr>
              <a:t>搜</a:t>
            </a:r>
            <a:r>
              <a:rPr lang="zh-CN" altLang="en-US" dirty="0">
                <a:latin typeface="微软雅黑" panose="020B0503020204020204" pitchFamily="34" charset="-122"/>
                <a:ea typeface="微软雅黑" panose="020B0503020204020204" pitchFamily="34" charset="-122"/>
              </a:rPr>
              <a:t> </a:t>
            </a:r>
            <a:r>
              <a:rPr lang="en-US" altLang="zh-CN" dirty="0" smtClean="0">
                <a:latin typeface="微软雅黑" panose="020B0503020204020204" pitchFamily="34" charset="-122"/>
                <a:ea typeface="微软雅黑" panose="020B0503020204020204" pitchFamily="34" charset="-122"/>
              </a:rPr>
              <a:t>:http://www.we-yun.com:9474</a:t>
            </a:r>
            <a:endParaRPr lang="en-US" altLang="zh-CN"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0684148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5381" y="1406668"/>
            <a:ext cx="2436027" cy="433288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5490" y="1396412"/>
            <a:ext cx="2436027" cy="4332880"/>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6079" y="1406668"/>
            <a:ext cx="2436027" cy="4332880"/>
          </a:xfrm>
          <a:prstGeom prst="rect">
            <a:avLst/>
          </a:prstGeom>
        </p:spPr>
      </p:pic>
      <p:sp>
        <p:nvSpPr>
          <p:cNvPr id="5" name="矩形 4"/>
          <p:cNvSpPr/>
          <p:nvPr/>
        </p:nvSpPr>
        <p:spPr bwMode="gray">
          <a:xfrm>
            <a:off x="1875382" y="5729292"/>
            <a:ext cx="2436027" cy="584775"/>
          </a:xfrm>
          <a:prstGeom prst="rect">
            <a:avLst/>
          </a:prstGeom>
          <a:solidFill>
            <a:srgbClr val="1D4C7C"/>
          </a:solidFill>
          <a:ln>
            <a:noFill/>
          </a:ln>
          <a:effectLst>
            <a:outerShdw dist="17961" dir="2700000" algn="ctr" rotWithShape="0">
              <a:srgbClr val="C0C0C0"/>
            </a:outerShdw>
          </a:effectLst>
          <a:extLst/>
        </p:spPr>
        <p:txBody>
          <a:bodyPr wrap="square" rtlCol="0" anchor="ctr">
            <a:spAutoFit/>
            <a:flatTx/>
          </a:bodyPr>
          <a:lstStyle/>
          <a:p>
            <a:pPr algn="ctr" fontAlgn="base">
              <a:spcBef>
                <a:spcPct val="0"/>
              </a:spcBef>
              <a:spcAft>
                <a:spcPct val="0"/>
              </a:spcAft>
            </a:pPr>
            <a:r>
              <a:rPr lang="zh-CN" altLang="en-US" sz="1600" dirty="0">
                <a:solidFill>
                  <a:srgbClr val="FFFFFF"/>
                </a:solidFill>
                <a:latin typeface="微软雅黑" panose="020B0503020204020204" pitchFamily="34" charset="-122"/>
                <a:ea typeface="微软雅黑" panose="020B0503020204020204" pitchFamily="34" charset="-122"/>
              </a:rPr>
              <a:t>点击“周迅”节点，显示“周迅”的详细属性列表</a:t>
            </a:r>
            <a:endParaRPr lang="zh-CN" altLang="en-US" sz="1600" dirty="0" smtClean="0">
              <a:solidFill>
                <a:srgbClr val="FFFFFF"/>
              </a:solidFill>
              <a:latin typeface="微软雅黑" panose="020B0503020204020204" pitchFamily="34" charset="-122"/>
              <a:ea typeface="微软雅黑" panose="020B0503020204020204" pitchFamily="34" charset="-122"/>
            </a:endParaRPr>
          </a:p>
        </p:txBody>
      </p:sp>
      <p:sp>
        <p:nvSpPr>
          <p:cNvPr id="30" name="矩形 29"/>
          <p:cNvSpPr/>
          <p:nvPr/>
        </p:nvSpPr>
        <p:spPr bwMode="gray">
          <a:xfrm>
            <a:off x="4776080" y="5751679"/>
            <a:ext cx="2436027" cy="523220"/>
          </a:xfrm>
          <a:prstGeom prst="rect">
            <a:avLst/>
          </a:prstGeom>
          <a:solidFill>
            <a:srgbClr val="1D4C7C"/>
          </a:solidFill>
          <a:ln>
            <a:noFill/>
          </a:ln>
          <a:effectLst>
            <a:outerShdw dist="17961" dir="2700000" algn="ctr" rotWithShape="0">
              <a:srgbClr val="C0C0C0"/>
            </a:outerShdw>
          </a:effectLst>
          <a:extLst/>
        </p:spPr>
        <p:txBody>
          <a:bodyPr wrap="square" rtlCol="0" anchor="ctr">
            <a:spAutoFit/>
            <a:flatTx/>
          </a:bodyPr>
          <a:lstStyle/>
          <a:p>
            <a:pPr fontAlgn="base">
              <a:spcBef>
                <a:spcPct val="0"/>
              </a:spcBef>
              <a:spcAft>
                <a:spcPct val="0"/>
              </a:spcAft>
            </a:pPr>
            <a:r>
              <a:rPr lang="zh-CN" altLang="en-US" sz="1400" dirty="0">
                <a:solidFill>
                  <a:srgbClr val="FFFFFF"/>
                </a:solidFill>
                <a:latin typeface="微软雅黑" panose="020B0503020204020204" pitchFamily="34" charset="-122"/>
                <a:ea typeface="微软雅黑" panose="020B0503020204020204" pitchFamily="34" charset="-122"/>
              </a:rPr>
              <a:t>输入“张艺谋；巩俐；章子怡”，搜索三者之间的关系</a:t>
            </a:r>
            <a:endParaRPr lang="zh-CN" altLang="en-US" sz="1400" dirty="0" smtClean="0">
              <a:solidFill>
                <a:srgbClr val="FFFFFF"/>
              </a:solidFill>
              <a:latin typeface="微软雅黑" panose="020B0503020204020204" pitchFamily="34" charset="-122"/>
              <a:ea typeface="微软雅黑" panose="020B0503020204020204" pitchFamily="34" charset="-122"/>
            </a:endParaRPr>
          </a:p>
        </p:txBody>
      </p:sp>
      <p:sp>
        <p:nvSpPr>
          <p:cNvPr id="31" name="矩形 30"/>
          <p:cNvSpPr/>
          <p:nvPr/>
        </p:nvSpPr>
        <p:spPr bwMode="gray">
          <a:xfrm>
            <a:off x="7615490" y="5710646"/>
            <a:ext cx="2436027" cy="584775"/>
          </a:xfrm>
          <a:prstGeom prst="rect">
            <a:avLst/>
          </a:prstGeom>
          <a:solidFill>
            <a:srgbClr val="1D4C7C"/>
          </a:solidFill>
          <a:ln>
            <a:noFill/>
          </a:ln>
          <a:effectLst>
            <a:outerShdw dist="17961" dir="2700000" algn="ctr" rotWithShape="0">
              <a:srgbClr val="C0C0C0"/>
            </a:outerShdw>
          </a:effectLst>
          <a:extLst/>
        </p:spPr>
        <p:txBody>
          <a:bodyPr wrap="square" rtlCol="0" anchor="ctr">
            <a:spAutoFit/>
            <a:flatTx/>
          </a:bodyPr>
          <a:lstStyle/>
          <a:p>
            <a:pPr fontAlgn="base">
              <a:spcBef>
                <a:spcPct val="0"/>
              </a:spcBef>
              <a:spcAft>
                <a:spcPct val="0"/>
              </a:spcAft>
            </a:pPr>
            <a:r>
              <a:rPr lang="zh-CN" altLang="en-US" sz="1600" dirty="0">
                <a:solidFill>
                  <a:srgbClr val="FFFFFF"/>
                </a:solidFill>
                <a:latin typeface="微软雅黑" panose="020B0503020204020204" pitchFamily="34" charset="-122"/>
                <a:ea typeface="微软雅黑" panose="020B0503020204020204" pitchFamily="34" charset="-122"/>
              </a:rPr>
              <a:t>点击“张艺谋”节点，展开其直接关系</a:t>
            </a:r>
            <a:endParaRPr lang="zh-CN" altLang="en-US" sz="1600" dirty="0" smtClean="0">
              <a:solidFill>
                <a:srgbClr val="FFFFFF"/>
              </a:solidFill>
              <a:latin typeface="微软雅黑" panose="020B0503020204020204" pitchFamily="34" charset="-122"/>
              <a:ea typeface="微软雅黑" panose="020B0503020204020204" pitchFamily="34" charset="-122"/>
            </a:endParaRPr>
          </a:p>
        </p:txBody>
      </p:sp>
      <p:sp>
        <p:nvSpPr>
          <p:cNvPr id="6" name="矩形 5"/>
          <p:cNvSpPr/>
          <p:nvPr/>
        </p:nvSpPr>
        <p:spPr bwMode="gray">
          <a:xfrm>
            <a:off x="1718927" y="1102443"/>
            <a:ext cx="312906" cy="369332"/>
          </a:xfrm>
          <a:prstGeom prst="rect">
            <a:avLst/>
          </a:prstGeom>
          <a:solidFill>
            <a:srgbClr val="1D4C7C"/>
          </a:solidFill>
          <a:ln>
            <a:noFill/>
          </a:ln>
          <a:effectLst>
            <a:outerShdw dist="17961" dir="2700000" algn="ctr" rotWithShape="0">
              <a:srgbClr val="C0C0C0"/>
            </a:outerShdw>
          </a:effectLst>
          <a:extLst/>
        </p:spPr>
        <p:txBody>
          <a:bodyPr wrap="none" rtlCol="0" anchor="ctr">
            <a:spAutoFit/>
            <a:flatTx/>
          </a:bodyPr>
          <a:lstStyle/>
          <a:p>
            <a:pPr algn="ctr" fontAlgn="base">
              <a:spcBef>
                <a:spcPct val="0"/>
              </a:spcBef>
              <a:spcAft>
                <a:spcPct val="0"/>
              </a:spcAft>
            </a:pPr>
            <a:r>
              <a:rPr lang="en-US" altLang="zh-CN" b="1" dirty="0" smtClean="0">
                <a:solidFill>
                  <a:srgbClr val="FFFFFF"/>
                </a:solidFill>
                <a:ea typeface="宋体" panose="02010600030101010101" pitchFamily="2" charset="-122"/>
              </a:rPr>
              <a:t>4</a:t>
            </a:r>
            <a:endParaRPr lang="zh-CN" altLang="en-US" b="1" dirty="0" smtClean="0">
              <a:solidFill>
                <a:srgbClr val="FFFFFF"/>
              </a:solidFill>
              <a:ea typeface="宋体" panose="02010600030101010101" pitchFamily="2" charset="-122"/>
            </a:endParaRPr>
          </a:p>
        </p:txBody>
      </p:sp>
      <p:sp>
        <p:nvSpPr>
          <p:cNvPr id="10" name="矩形 9"/>
          <p:cNvSpPr/>
          <p:nvPr/>
        </p:nvSpPr>
        <p:spPr bwMode="gray">
          <a:xfrm>
            <a:off x="4638217" y="1102443"/>
            <a:ext cx="312906" cy="369332"/>
          </a:xfrm>
          <a:prstGeom prst="rect">
            <a:avLst/>
          </a:prstGeom>
          <a:solidFill>
            <a:srgbClr val="1D4C7C"/>
          </a:solidFill>
          <a:ln>
            <a:noFill/>
          </a:ln>
          <a:effectLst>
            <a:outerShdw dist="17961" dir="2700000" algn="ctr" rotWithShape="0">
              <a:srgbClr val="C0C0C0"/>
            </a:outerShdw>
          </a:effectLst>
          <a:extLst/>
        </p:spPr>
        <p:txBody>
          <a:bodyPr wrap="none" rtlCol="0" anchor="ctr">
            <a:spAutoFit/>
            <a:flatTx/>
          </a:bodyPr>
          <a:lstStyle/>
          <a:p>
            <a:pPr algn="ctr" fontAlgn="base">
              <a:spcBef>
                <a:spcPct val="0"/>
              </a:spcBef>
              <a:spcAft>
                <a:spcPct val="0"/>
              </a:spcAft>
            </a:pPr>
            <a:r>
              <a:rPr lang="en-US" altLang="zh-CN" b="1" dirty="0" smtClean="0">
                <a:solidFill>
                  <a:srgbClr val="FFFFFF"/>
                </a:solidFill>
                <a:ea typeface="宋体" panose="02010600030101010101" pitchFamily="2" charset="-122"/>
              </a:rPr>
              <a:t>5</a:t>
            </a:r>
            <a:endParaRPr lang="zh-CN" altLang="en-US" b="1" dirty="0" smtClean="0">
              <a:solidFill>
                <a:srgbClr val="FFFFFF"/>
              </a:solidFill>
              <a:ea typeface="宋体" panose="02010600030101010101" pitchFamily="2" charset="-122"/>
            </a:endParaRPr>
          </a:p>
        </p:txBody>
      </p:sp>
      <p:sp>
        <p:nvSpPr>
          <p:cNvPr id="11" name="矩形 10"/>
          <p:cNvSpPr/>
          <p:nvPr/>
        </p:nvSpPr>
        <p:spPr bwMode="gray">
          <a:xfrm>
            <a:off x="7459037" y="1070780"/>
            <a:ext cx="312906" cy="369332"/>
          </a:xfrm>
          <a:prstGeom prst="rect">
            <a:avLst/>
          </a:prstGeom>
          <a:solidFill>
            <a:srgbClr val="1D4C7C"/>
          </a:solidFill>
          <a:ln>
            <a:noFill/>
          </a:ln>
          <a:effectLst>
            <a:outerShdw dist="17961" dir="2700000" algn="ctr" rotWithShape="0">
              <a:srgbClr val="C0C0C0"/>
            </a:outerShdw>
          </a:effectLst>
          <a:extLst/>
        </p:spPr>
        <p:txBody>
          <a:bodyPr wrap="none" rtlCol="0" anchor="ctr">
            <a:spAutoFit/>
            <a:flatTx/>
          </a:bodyPr>
          <a:lstStyle/>
          <a:p>
            <a:pPr algn="ctr" fontAlgn="base">
              <a:spcBef>
                <a:spcPct val="0"/>
              </a:spcBef>
              <a:spcAft>
                <a:spcPct val="0"/>
              </a:spcAft>
            </a:pPr>
            <a:r>
              <a:rPr lang="en-US" altLang="zh-CN" b="1" dirty="0" smtClean="0">
                <a:solidFill>
                  <a:srgbClr val="FFFFFF"/>
                </a:solidFill>
                <a:ea typeface="宋体" panose="02010600030101010101" pitchFamily="2" charset="-122"/>
              </a:rPr>
              <a:t>6</a:t>
            </a:r>
            <a:endParaRPr lang="zh-CN" altLang="en-US" b="1" dirty="0" smtClean="0">
              <a:solidFill>
                <a:srgbClr val="FFFFFF"/>
              </a:solidFill>
              <a:ea typeface="宋体" panose="02010600030101010101" pitchFamily="2" charset="-122"/>
            </a:endParaRPr>
          </a:p>
        </p:txBody>
      </p:sp>
      <p:sp>
        <p:nvSpPr>
          <p:cNvPr id="12" name="矩形 11"/>
          <p:cNvSpPr/>
          <p:nvPr/>
        </p:nvSpPr>
        <p:spPr>
          <a:xfrm>
            <a:off x="575495" y="677623"/>
            <a:ext cx="646331" cy="369332"/>
          </a:xfrm>
          <a:prstGeom prst="rect">
            <a:avLst/>
          </a:prstGeom>
          <a:solidFill>
            <a:srgbClr val="1D4C7C"/>
          </a:solidFill>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rPr>
              <a:t>示例</a:t>
            </a:r>
          </a:p>
        </p:txBody>
      </p:sp>
    </p:spTree>
    <p:extLst>
      <p:ext uri="{BB962C8B-B14F-4D97-AF65-F5344CB8AC3E}">
        <p14:creationId xmlns:p14="http://schemas.microsoft.com/office/powerpoint/2010/main" val="4164058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bwMode="gray">
          <a:xfrm>
            <a:off x="1875382" y="5877921"/>
            <a:ext cx="2436027" cy="612000"/>
          </a:xfrm>
          <a:prstGeom prst="rect">
            <a:avLst/>
          </a:prstGeom>
          <a:solidFill>
            <a:srgbClr val="1D4C7C"/>
          </a:solidFill>
          <a:ln>
            <a:noFill/>
          </a:ln>
          <a:effectLst>
            <a:outerShdw dist="17961" dir="2700000" algn="ctr" rotWithShape="0">
              <a:srgbClr val="C0C0C0"/>
            </a:outerShdw>
          </a:effectLst>
          <a:extLst/>
        </p:spPr>
        <p:txBody>
          <a:bodyPr wrap="square" rtlCol="0" anchor="ctr">
            <a:spAutoFit/>
            <a:flatTx/>
          </a:bodyPr>
          <a:lstStyle/>
          <a:p>
            <a:pPr algn="ctr" fontAlgn="base">
              <a:spcBef>
                <a:spcPct val="0"/>
              </a:spcBef>
              <a:spcAft>
                <a:spcPct val="0"/>
              </a:spcAft>
            </a:pPr>
            <a:r>
              <a:rPr lang="zh-CN" altLang="en-US" sz="1600" dirty="0">
                <a:solidFill>
                  <a:srgbClr val="FFFFFF"/>
                </a:solidFill>
                <a:latin typeface="微软雅黑" panose="020B0503020204020204" pitchFamily="34" charset="-122"/>
                <a:ea typeface="微软雅黑" panose="020B0503020204020204" pitchFamily="34" charset="-122"/>
              </a:rPr>
              <a:t>搜索界面</a:t>
            </a:r>
            <a:endParaRPr lang="zh-CN" altLang="en-US" sz="1600" dirty="0" smtClean="0">
              <a:solidFill>
                <a:srgbClr val="FFFFFF"/>
              </a:solidFill>
              <a:latin typeface="微软雅黑" panose="020B0503020204020204" pitchFamily="34" charset="-122"/>
              <a:ea typeface="微软雅黑" panose="020B0503020204020204" pitchFamily="34" charset="-122"/>
            </a:endParaRPr>
          </a:p>
        </p:txBody>
      </p:sp>
      <p:sp>
        <p:nvSpPr>
          <p:cNvPr id="30" name="矩形 29"/>
          <p:cNvSpPr/>
          <p:nvPr/>
        </p:nvSpPr>
        <p:spPr bwMode="gray">
          <a:xfrm>
            <a:off x="4776080" y="5877921"/>
            <a:ext cx="2436027" cy="612000"/>
          </a:xfrm>
          <a:prstGeom prst="rect">
            <a:avLst/>
          </a:prstGeom>
          <a:solidFill>
            <a:srgbClr val="1D4C7C"/>
          </a:solidFill>
          <a:ln>
            <a:noFill/>
          </a:ln>
          <a:effectLst>
            <a:outerShdw dist="17961" dir="2700000" algn="ctr" rotWithShape="0">
              <a:srgbClr val="C0C0C0"/>
            </a:outerShdw>
          </a:effectLst>
          <a:extLst/>
        </p:spPr>
        <p:txBody>
          <a:bodyPr wrap="square" rtlCol="0" anchor="ctr">
            <a:spAutoFit/>
            <a:flatTx/>
          </a:bodyPr>
          <a:lstStyle/>
          <a:p>
            <a:pPr fontAlgn="base">
              <a:spcBef>
                <a:spcPct val="0"/>
              </a:spcBef>
              <a:spcAft>
                <a:spcPct val="0"/>
              </a:spcAft>
            </a:pPr>
            <a:r>
              <a:rPr lang="zh-CN" altLang="en-US" sz="1400" dirty="0">
                <a:solidFill>
                  <a:srgbClr val="FFFFFF"/>
                </a:solidFill>
                <a:latin typeface="微软雅黑" panose="020B0503020204020204" pitchFamily="34" charset="-122"/>
                <a:ea typeface="微软雅黑" panose="020B0503020204020204" pitchFamily="34" charset="-122"/>
              </a:rPr>
              <a:t>在输入框里输入</a:t>
            </a:r>
            <a:r>
              <a:rPr lang="zh-CN" altLang="en-US" sz="1400" dirty="0" smtClean="0">
                <a:solidFill>
                  <a:srgbClr val="FFFFFF"/>
                </a:solidFill>
                <a:latin typeface="微软雅黑" panose="020B0503020204020204" pitchFamily="34" charset="-122"/>
                <a:ea typeface="微软雅黑" panose="020B0503020204020204" pitchFamily="34" charset="-122"/>
              </a:rPr>
              <a:t>“</a:t>
            </a:r>
            <a:r>
              <a:rPr lang="zh-CN" altLang="en-US" sz="1400" dirty="0">
                <a:solidFill>
                  <a:srgbClr val="FFFFFF"/>
                </a:solidFill>
                <a:latin typeface="微软雅黑" panose="020B0503020204020204" pitchFamily="34" charset="-122"/>
                <a:ea typeface="微软雅黑" panose="020B0503020204020204" pitchFamily="34" charset="-122"/>
              </a:rPr>
              <a:t>微云</a:t>
            </a:r>
            <a:r>
              <a:rPr lang="zh-CN" altLang="en-US" sz="1400" dirty="0" smtClean="0">
                <a:solidFill>
                  <a:srgbClr val="FFFFFF"/>
                </a:solidFill>
                <a:latin typeface="微软雅黑" panose="020B0503020204020204" pitchFamily="34" charset="-122"/>
                <a:ea typeface="微软雅黑" panose="020B0503020204020204" pitchFamily="34" charset="-122"/>
              </a:rPr>
              <a:t>”</a:t>
            </a:r>
            <a:r>
              <a:rPr lang="zh-CN" altLang="en-US" sz="1400" dirty="0">
                <a:solidFill>
                  <a:srgbClr val="FFFFFF"/>
                </a:solidFill>
                <a:latin typeface="微软雅黑" panose="020B0503020204020204" pitchFamily="34" charset="-122"/>
                <a:ea typeface="微软雅黑" panose="020B0503020204020204" pitchFamily="34" charset="-122"/>
              </a:rPr>
              <a:t>，然后选择</a:t>
            </a:r>
            <a:r>
              <a:rPr lang="zh-CN" altLang="en-US" sz="1400" dirty="0" smtClean="0">
                <a:solidFill>
                  <a:srgbClr val="FFFFFF"/>
                </a:solidFill>
                <a:latin typeface="微软雅黑" panose="020B0503020204020204" pitchFamily="34" charset="-122"/>
                <a:ea typeface="微软雅黑" panose="020B0503020204020204" pitchFamily="34" charset="-122"/>
              </a:rPr>
              <a:t>“微云数聚”</a:t>
            </a:r>
          </a:p>
        </p:txBody>
      </p:sp>
      <p:sp>
        <p:nvSpPr>
          <p:cNvPr id="31" name="矩形 30"/>
          <p:cNvSpPr/>
          <p:nvPr/>
        </p:nvSpPr>
        <p:spPr bwMode="gray">
          <a:xfrm>
            <a:off x="7695363" y="5877921"/>
            <a:ext cx="2436027" cy="612000"/>
          </a:xfrm>
          <a:prstGeom prst="rect">
            <a:avLst/>
          </a:prstGeom>
          <a:solidFill>
            <a:srgbClr val="1D4C7C"/>
          </a:solidFill>
          <a:ln>
            <a:noFill/>
          </a:ln>
          <a:effectLst>
            <a:outerShdw dist="17961" dir="2700000" algn="ctr" rotWithShape="0">
              <a:srgbClr val="C0C0C0"/>
            </a:outerShdw>
          </a:effectLst>
          <a:extLst/>
        </p:spPr>
        <p:txBody>
          <a:bodyPr wrap="square" rtlCol="0" anchor="ctr">
            <a:spAutoFit/>
            <a:flatTx/>
          </a:bodyPr>
          <a:lstStyle/>
          <a:p>
            <a:pPr fontAlgn="base">
              <a:spcBef>
                <a:spcPct val="0"/>
              </a:spcBef>
              <a:spcAft>
                <a:spcPct val="0"/>
              </a:spcAft>
            </a:pPr>
            <a:r>
              <a:rPr lang="zh-CN" altLang="en-US" sz="1600" dirty="0">
                <a:solidFill>
                  <a:srgbClr val="FFFFFF"/>
                </a:solidFill>
                <a:latin typeface="微软雅黑" panose="020B0503020204020204" pitchFamily="34" charset="-122"/>
                <a:ea typeface="微软雅黑" panose="020B0503020204020204" pitchFamily="34" charset="-122"/>
              </a:rPr>
              <a:t>显示</a:t>
            </a:r>
            <a:r>
              <a:rPr lang="zh-CN" altLang="en-US" sz="1600" dirty="0" smtClean="0">
                <a:solidFill>
                  <a:srgbClr val="FFFFFF"/>
                </a:solidFill>
                <a:latin typeface="微软雅黑" panose="020B0503020204020204" pitchFamily="34" charset="-122"/>
                <a:ea typeface="微软雅黑" panose="020B0503020204020204" pitchFamily="34" charset="-122"/>
              </a:rPr>
              <a:t>“微云数聚”的企业信息及员工关系</a:t>
            </a:r>
          </a:p>
        </p:txBody>
      </p:sp>
      <p:sp>
        <p:nvSpPr>
          <p:cNvPr id="32" name="矩形 31"/>
          <p:cNvSpPr/>
          <p:nvPr/>
        </p:nvSpPr>
        <p:spPr bwMode="gray">
          <a:xfrm>
            <a:off x="1718927" y="1200916"/>
            <a:ext cx="312906" cy="369332"/>
          </a:xfrm>
          <a:prstGeom prst="rect">
            <a:avLst/>
          </a:prstGeom>
          <a:solidFill>
            <a:srgbClr val="1D4C7C"/>
          </a:solidFill>
          <a:ln>
            <a:noFill/>
          </a:ln>
          <a:effectLst>
            <a:outerShdw dist="17961" dir="2700000" algn="ctr" rotWithShape="0">
              <a:srgbClr val="C0C0C0"/>
            </a:outerShdw>
          </a:effectLst>
          <a:extLst/>
        </p:spPr>
        <p:txBody>
          <a:bodyPr wrap="none" rtlCol="0" anchor="ctr">
            <a:spAutoFit/>
            <a:flatTx/>
          </a:bodyPr>
          <a:lstStyle/>
          <a:p>
            <a:pPr algn="ctr" fontAlgn="base">
              <a:spcBef>
                <a:spcPct val="0"/>
              </a:spcBef>
              <a:spcAft>
                <a:spcPct val="0"/>
              </a:spcAft>
            </a:pPr>
            <a:r>
              <a:rPr lang="en-US" altLang="zh-CN" b="1" dirty="0" smtClean="0">
                <a:solidFill>
                  <a:srgbClr val="FFFFFF"/>
                </a:solidFill>
                <a:ea typeface="宋体" panose="02010600030101010101" pitchFamily="2" charset="-122"/>
              </a:rPr>
              <a:t>1</a:t>
            </a:r>
            <a:endParaRPr lang="zh-CN" altLang="en-US" b="1" dirty="0" smtClean="0">
              <a:solidFill>
                <a:srgbClr val="FFFFFF"/>
              </a:solidFill>
              <a:ea typeface="宋体" panose="02010600030101010101" pitchFamily="2" charset="-122"/>
            </a:endParaRPr>
          </a:p>
        </p:txBody>
      </p:sp>
      <p:sp>
        <p:nvSpPr>
          <p:cNvPr id="33" name="矩形 32"/>
          <p:cNvSpPr/>
          <p:nvPr/>
        </p:nvSpPr>
        <p:spPr bwMode="gray">
          <a:xfrm>
            <a:off x="4638217" y="1200916"/>
            <a:ext cx="312906" cy="369332"/>
          </a:xfrm>
          <a:prstGeom prst="rect">
            <a:avLst/>
          </a:prstGeom>
          <a:solidFill>
            <a:srgbClr val="1D4C7C"/>
          </a:solidFill>
          <a:ln>
            <a:noFill/>
          </a:ln>
          <a:effectLst>
            <a:outerShdw dist="17961" dir="2700000" algn="ctr" rotWithShape="0">
              <a:srgbClr val="C0C0C0"/>
            </a:outerShdw>
          </a:effectLst>
          <a:extLst/>
        </p:spPr>
        <p:txBody>
          <a:bodyPr wrap="none" rtlCol="0" anchor="ctr">
            <a:spAutoFit/>
            <a:flatTx/>
          </a:bodyPr>
          <a:lstStyle/>
          <a:p>
            <a:pPr algn="ctr" fontAlgn="base">
              <a:spcBef>
                <a:spcPct val="0"/>
              </a:spcBef>
              <a:spcAft>
                <a:spcPct val="0"/>
              </a:spcAft>
            </a:pPr>
            <a:r>
              <a:rPr lang="en-US" altLang="zh-CN" b="1" dirty="0" smtClean="0">
                <a:solidFill>
                  <a:srgbClr val="FFFFFF"/>
                </a:solidFill>
                <a:ea typeface="宋体" panose="02010600030101010101" pitchFamily="2" charset="-122"/>
              </a:rPr>
              <a:t>2</a:t>
            </a:r>
            <a:endParaRPr lang="zh-CN" altLang="en-US" b="1" dirty="0" smtClean="0">
              <a:solidFill>
                <a:srgbClr val="FFFFFF"/>
              </a:solidFill>
              <a:ea typeface="宋体" panose="02010600030101010101" pitchFamily="2" charset="-122"/>
            </a:endParaRPr>
          </a:p>
        </p:txBody>
      </p:sp>
      <p:sp>
        <p:nvSpPr>
          <p:cNvPr id="34" name="矩形 33"/>
          <p:cNvSpPr/>
          <p:nvPr/>
        </p:nvSpPr>
        <p:spPr bwMode="gray">
          <a:xfrm>
            <a:off x="7538910" y="1149568"/>
            <a:ext cx="312906" cy="369332"/>
          </a:xfrm>
          <a:prstGeom prst="rect">
            <a:avLst/>
          </a:prstGeom>
          <a:solidFill>
            <a:srgbClr val="1D4C7C"/>
          </a:solidFill>
          <a:ln>
            <a:noFill/>
          </a:ln>
          <a:effectLst>
            <a:outerShdw dist="17961" dir="2700000" algn="ctr" rotWithShape="0">
              <a:srgbClr val="C0C0C0"/>
            </a:outerShdw>
          </a:effectLst>
          <a:extLst/>
        </p:spPr>
        <p:txBody>
          <a:bodyPr wrap="none" rtlCol="0" anchor="ctr">
            <a:spAutoFit/>
            <a:flatTx/>
          </a:bodyPr>
          <a:lstStyle/>
          <a:p>
            <a:pPr algn="ctr" fontAlgn="base">
              <a:spcBef>
                <a:spcPct val="0"/>
              </a:spcBef>
              <a:spcAft>
                <a:spcPct val="0"/>
              </a:spcAft>
            </a:pPr>
            <a:r>
              <a:rPr lang="en-US" altLang="zh-CN" b="1" dirty="0" smtClean="0">
                <a:solidFill>
                  <a:srgbClr val="FFFFFF"/>
                </a:solidFill>
                <a:ea typeface="宋体" panose="02010600030101010101" pitchFamily="2" charset="-122"/>
              </a:rPr>
              <a:t>3</a:t>
            </a:r>
            <a:endParaRPr lang="zh-CN" altLang="en-US" b="1" dirty="0" smtClean="0">
              <a:solidFill>
                <a:srgbClr val="FFFFFF"/>
              </a:solidFill>
              <a:ea typeface="宋体" panose="02010600030101010101" pitchFamily="2" charset="-122"/>
            </a:endParaRPr>
          </a:p>
        </p:txBody>
      </p:sp>
      <p:sp>
        <p:nvSpPr>
          <p:cNvPr id="35" name="矩形 34"/>
          <p:cNvSpPr/>
          <p:nvPr/>
        </p:nvSpPr>
        <p:spPr>
          <a:xfrm>
            <a:off x="575495" y="672150"/>
            <a:ext cx="646331" cy="369332"/>
          </a:xfrm>
          <a:prstGeom prst="rect">
            <a:avLst/>
          </a:prstGeom>
          <a:solidFill>
            <a:srgbClr val="1D4C7C"/>
          </a:solidFill>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rPr>
              <a:t>示例</a:t>
            </a:r>
          </a:p>
        </p:txBody>
      </p:sp>
      <p:sp>
        <p:nvSpPr>
          <p:cNvPr id="6" name="矩形 5"/>
          <p:cNvSpPr/>
          <p:nvPr/>
        </p:nvSpPr>
        <p:spPr>
          <a:xfrm>
            <a:off x="1312421" y="686773"/>
            <a:ext cx="4367734" cy="369332"/>
          </a:xfrm>
          <a:prstGeom prst="rect">
            <a:avLst/>
          </a:prstGeom>
        </p:spPr>
        <p:txBody>
          <a:bodyPr wrap="none">
            <a:spAutoFit/>
          </a:bodyPr>
          <a:lstStyle/>
          <a:p>
            <a:r>
              <a:rPr lang="zh-CN" altLang="en-US" dirty="0" smtClean="0">
                <a:latin typeface="微软雅黑" panose="020B0503020204020204" pitchFamily="34" charset="-122"/>
                <a:ea typeface="微软雅黑" panose="020B0503020204020204" pitchFamily="34" charset="-122"/>
              </a:rPr>
              <a:t>企业搜：</a:t>
            </a:r>
            <a:r>
              <a:rPr lang="en-US" altLang="zh-CN" dirty="0" smtClean="0">
                <a:latin typeface="微软雅黑" panose="020B0503020204020204" pitchFamily="34" charset="-122"/>
                <a:ea typeface="微软雅黑" panose="020B0503020204020204" pitchFamily="34" charset="-122"/>
              </a:rPr>
              <a:t>http</a:t>
            </a:r>
            <a:r>
              <a:rPr lang="en-US" altLang="zh-CN" dirty="0">
                <a:latin typeface="微软雅黑" panose="020B0503020204020204" pitchFamily="34" charset="-122"/>
                <a:ea typeface="微软雅黑" panose="020B0503020204020204" pitchFamily="34" charset="-122"/>
              </a:rPr>
              <a:t>://</a:t>
            </a:r>
            <a:r>
              <a:rPr lang="en-US" altLang="zh-CN" dirty="0" smtClean="0">
                <a:latin typeface="微软雅黑" panose="020B0503020204020204" pitchFamily="34" charset="-122"/>
                <a:ea typeface="微软雅黑" panose="020B0503020204020204" pitchFamily="34" charset="-122"/>
              </a:rPr>
              <a:t>www.we-yun.com:9494</a:t>
            </a:r>
            <a:endParaRPr lang="en-US" altLang="zh-CN" dirty="0">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4672" y="1582413"/>
            <a:ext cx="2417445" cy="4297680"/>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6080" y="1540308"/>
            <a:ext cx="2441129" cy="433978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5363" y="1532860"/>
            <a:ext cx="2445319" cy="4347233"/>
          </a:xfrm>
          <a:prstGeom prst="rect">
            <a:avLst/>
          </a:prstGeom>
        </p:spPr>
      </p:pic>
    </p:spTree>
    <p:extLst>
      <p:ext uri="{BB962C8B-B14F-4D97-AF65-F5344CB8AC3E}">
        <p14:creationId xmlns:p14="http://schemas.microsoft.com/office/powerpoint/2010/main" val="234833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bwMode="gray">
          <a:xfrm>
            <a:off x="1833178" y="5729292"/>
            <a:ext cx="2431190" cy="584775"/>
          </a:xfrm>
          <a:prstGeom prst="rect">
            <a:avLst/>
          </a:prstGeom>
          <a:solidFill>
            <a:srgbClr val="1D4C7C"/>
          </a:solidFill>
          <a:ln>
            <a:noFill/>
          </a:ln>
          <a:effectLst>
            <a:outerShdw dist="17961" dir="2700000" algn="ctr" rotWithShape="0">
              <a:srgbClr val="C0C0C0"/>
            </a:outerShdw>
          </a:effectLst>
          <a:extLst/>
        </p:spPr>
        <p:txBody>
          <a:bodyPr wrap="square" rtlCol="0" anchor="ctr">
            <a:spAutoFit/>
            <a:flatTx/>
          </a:bodyPr>
          <a:lstStyle/>
          <a:p>
            <a:pPr fontAlgn="base">
              <a:spcBef>
                <a:spcPct val="0"/>
              </a:spcBef>
              <a:spcAft>
                <a:spcPct val="0"/>
              </a:spcAft>
            </a:pPr>
            <a:r>
              <a:rPr lang="zh-CN" altLang="en-US" sz="1600" dirty="0">
                <a:solidFill>
                  <a:srgbClr val="FFFFFF"/>
                </a:solidFill>
                <a:latin typeface="微软雅黑" panose="020B0503020204020204" pitchFamily="34" charset="-122"/>
                <a:ea typeface="微软雅黑" panose="020B0503020204020204" pitchFamily="34" charset="-122"/>
              </a:rPr>
              <a:t>在输入框里输入“陈波”，然后选择“陈波”</a:t>
            </a:r>
          </a:p>
        </p:txBody>
      </p:sp>
      <p:sp>
        <p:nvSpPr>
          <p:cNvPr id="30" name="矩形 29"/>
          <p:cNvSpPr/>
          <p:nvPr/>
        </p:nvSpPr>
        <p:spPr bwMode="gray">
          <a:xfrm>
            <a:off x="4733875" y="5765747"/>
            <a:ext cx="2448000" cy="523220"/>
          </a:xfrm>
          <a:prstGeom prst="rect">
            <a:avLst/>
          </a:prstGeom>
          <a:solidFill>
            <a:srgbClr val="1D4C7C"/>
          </a:solidFill>
          <a:ln>
            <a:noFill/>
          </a:ln>
          <a:effectLst>
            <a:outerShdw dist="17961" dir="2700000" algn="ctr" rotWithShape="0">
              <a:srgbClr val="C0C0C0"/>
            </a:outerShdw>
          </a:effectLst>
          <a:extLst/>
        </p:spPr>
        <p:txBody>
          <a:bodyPr wrap="square" rtlCol="0" anchor="ctr">
            <a:spAutoFit/>
            <a:flatTx/>
          </a:bodyPr>
          <a:lstStyle/>
          <a:p>
            <a:pPr fontAlgn="base">
              <a:spcBef>
                <a:spcPct val="0"/>
              </a:spcBef>
              <a:spcAft>
                <a:spcPct val="0"/>
              </a:spcAft>
            </a:pPr>
            <a:r>
              <a:rPr lang="zh-CN" altLang="en-US" sz="1400" dirty="0" smtClean="0">
                <a:solidFill>
                  <a:srgbClr val="FFFFFF"/>
                </a:solidFill>
                <a:latin typeface="微软雅黑" panose="020B0503020204020204" pitchFamily="34" charset="-122"/>
                <a:ea typeface="微软雅黑" panose="020B0503020204020204" pitchFamily="34" charset="-122"/>
              </a:rPr>
              <a:t>显示所有叫“陈波”的班级信息。</a:t>
            </a:r>
          </a:p>
        </p:txBody>
      </p:sp>
      <p:sp>
        <p:nvSpPr>
          <p:cNvPr id="31" name="矩形 30"/>
          <p:cNvSpPr/>
          <p:nvPr/>
        </p:nvSpPr>
        <p:spPr bwMode="gray">
          <a:xfrm>
            <a:off x="7646545" y="5710827"/>
            <a:ext cx="2436027" cy="584775"/>
          </a:xfrm>
          <a:prstGeom prst="rect">
            <a:avLst/>
          </a:prstGeom>
          <a:solidFill>
            <a:srgbClr val="1D4C7C"/>
          </a:solidFill>
          <a:ln>
            <a:noFill/>
          </a:ln>
          <a:effectLst>
            <a:outerShdw dist="17961" dir="2700000" algn="ctr" rotWithShape="0">
              <a:srgbClr val="C0C0C0"/>
            </a:outerShdw>
          </a:effectLst>
          <a:extLst/>
        </p:spPr>
        <p:txBody>
          <a:bodyPr wrap="square" rtlCol="0" anchor="ctr">
            <a:spAutoFit/>
            <a:flatTx/>
          </a:bodyPr>
          <a:lstStyle/>
          <a:p>
            <a:pPr algn="ctr" fontAlgn="base">
              <a:spcBef>
                <a:spcPct val="0"/>
              </a:spcBef>
              <a:spcAft>
                <a:spcPct val="0"/>
              </a:spcAft>
            </a:pPr>
            <a:r>
              <a:rPr lang="zh-CN" altLang="en-US" sz="1600" dirty="0" smtClean="0">
                <a:solidFill>
                  <a:srgbClr val="FFFFFF"/>
                </a:solidFill>
                <a:latin typeface="微软雅黑" panose="020B0503020204020204" pitchFamily="34" charset="-122"/>
                <a:ea typeface="微软雅黑" panose="020B0503020204020204" pitchFamily="34" charset="-122"/>
              </a:rPr>
              <a:t>点击“陈波”节点，显示此“陈波”的</a:t>
            </a:r>
            <a:r>
              <a:rPr lang="zh-CN" altLang="en-US" sz="1600" dirty="0">
                <a:solidFill>
                  <a:srgbClr val="FFFFFF"/>
                </a:solidFill>
                <a:latin typeface="微软雅黑" panose="020B0503020204020204" pitchFamily="34" charset="-122"/>
                <a:ea typeface="微软雅黑" panose="020B0503020204020204" pitchFamily="34" charset="-122"/>
              </a:rPr>
              <a:t>班级</a:t>
            </a:r>
            <a:r>
              <a:rPr lang="zh-CN" altLang="en-US" sz="1600" dirty="0" smtClean="0">
                <a:solidFill>
                  <a:srgbClr val="FFFFFF"/>
                </a:solidFill>
                <a:latin typeface="微软雅黑" panose="020B0503020204020204" pitchFamily="34" charset="-122"/>
                <a:ea typeface="微软雅黑" panose="020B0503020204020204" pitchFamily="34" charset="-122"/>
              </a:rPr>
              <a:t>关系</a:t>
            </a:r>
          </a:p>
        </p:txBody>
      </p:sp>
      <p:sp>
        <p:nvSpPr>
          <p:cNvPr id="32" name="矩形 31"/>
          <p:cNvSpPr/>
          <p:nvPr/>
        </p:nvSpPr>
        <p:spPr bwMode="gray">
          <a:xfrm>
            <a:off x="1676723" y="1102443"/>
            <a:ext cx="312906" cy="369332"/>
          </a:xfrm>
          <a:prstGeom prst="rect">
            <a:avLst/>
          </a:prstGeom>
          <a:solidFill>
            <a:srgbClr val="1D4C7C"/>
          </a:solidFill>
          <a:ln>
            <a:noFill/>
          </a:ln>
          <a:effectLst>
            <a:outerShdw dist="17961" dir="2700000" algn="ctr" rotWithShape="0">
              <a:srgbClr val="C0C0C0"/>
            </a:outerShdw>
          </a:effectLst>
          <a:extLst/>
        </p:spPr>
        <p:txBody>
          <a:bodyPr wrap="none" rtlCol="0" anchor="ctr">
            <a:spAutoFit/>
            <a:flatTx/>
          </a:bodyPr>
          <a:lstStyle/>
          <a:p>
            <a:pPr algn="ctr" fontAlgn="base">
              <a:spcBef>
                <a:spcPct val="0"/>
              </a:spcBef>
              <a:spcAft>
                <a:spcPct val="0"/>
              </a:spcAft>
            </a:pPr>
            <a:r>
              <a:rPr lang="en-US" altLang="zh-CN" b="1" dirty="0" smtClean="0">
                <a:solidFill>
                  <a:srgbClr val="FFFFFF"/>
                </a:solidFill>
                <a:ea typeface="宋体" panose="02010600030101010101" pitchFamily="2" charset="-122"/>
              </a:rPr>
              <a:t>1</a:t>
            </a:r>
            <a:endParaRPr lang="zh-CN" altLang="en-US" b="1" dirty="0" smtClean="0">
              <a:solidFill>
                <a:srgbClr val="FFFFFF"/>
              </a:solidFill>
              <a:ea typeface="宋体" panose="02010600030101010101" pitchFamily="2" charset="-122"/>
            </a:endParaRPr>
          </a:p>
        </p:txBody>
      </p:sp>
      <p:sp>
        <p:nvSpPr>
          <p:cNvPr id="33" name="矩形 32"/>
          <p:cNvSpPr/>
          <p:nvPr/>
        </p:nvSpPr>
        <p:spPr bwMode="gray">
          <a:xfrm>
            <a:off x="4596013" y="1102443"/>
            <a:ext cx="312906" cy="369332"/>
          </a:xfrm>
          <a:prstGeom prst="rect">
            <a:avLst/>
          </a:prstGeom>
          <a:solidFill>
            <a:srgbClr val="1D4C7C"/>
          </a:solidFill>
          <a:ln>
            <a:noFill/>
          </a:ln>
          <a:effectLst>
            <a:outerShdw dist="17961" dir="2700000" algn="ctr" rotWithShape="0">
              <a:srgbClr val="C0C0C0"/>
            </a:outerShdw>
          </a:effectLst>
          <a:extLst/>
        </p:spPr>
        <p:txBody>
          <a:bodyPr wrap="none" rtlCol="0" anchor="ctr">
            <a:spAutoFit/>
            <a:flatTx/>
          </a:bodyPr>
          <a:lstStyle/>
          <a:p>
            <a:pPr algn="ctr" fontAlgn="base">
              <a:spcBef>
                <a:spcPct val="0"/>
              </a:spcBef>
              <a:spcAft>
                <a:spcPct val="0"/>
              </a:spcAft>
            </a:pPr>
            <a:r>
              <a:rPr lang="en-US" altLang="zh-CN" b="1" dirty="0" smtClean="0">
                <a:solidFill>
                  <a:srgbClr val="FFFFFF"/>
                </a:solidFill>
                <a:ea typeface="宋体" panose="02010600030101010101" pitchFamily="2" charset="-122"/>
              </a:rPr>
              <a:t>2</a:t>
            </a:r>
            <a:endParaRPr lang="zh-CN" altLang="en-US" b="1" dirty="0" smtClean="0">
              <a:solidFill>
                <a:srgbClr val="FFFFFF"/>
              </a:solidFill>
              <a:ea typeface="宋体" panose="02010600030101010101" pitchFamily="2" charset="-122"/>
            </a:endParaRPr>
          </a:p>
        </p:txBody>
      </p:sp>
      <p:sp>
        <p:nvSpPr>
          <p:cNvPr id="34" name="矩形 33"/>
          <p:cNvSpPr/>
          <p:nvPr/>
        </p:nvSpPr>
        <p:spPr bwMode="gray">
          <a:xfrm>
            <a:off x="7490092" y="1086715"/>
            <a:ext cx="312906" cy="369332"/>
          </a:xfrm>
          <a:prstGeom prst="rect">
            <a:avLst/>
          </a:prstGeom>
          <a:solidFill>
            <a:srgbClr val="1D4C7C"/>
          </a:solidFill>
          <a:ln>
            <a:noFill/>
          </a:ln>
          <a:effectLst>
            <a:outerShdw dist="17961" dir="2700000" algn="ctr" rotWithShape="0">
              <a:srgbClr val="C0C0C0"/>
            </a:outerShdw>
          </a:effectLst>
          <a:extLst/>
        </p:spPr>
        <p:txBody>
          <a:bodyPr wrap="none" rtlCol="0" anchor="ctr">
            <a:spAutoFit/>
            <a:flatTx/>
          </a:bodyPr>
          <a:lstStyle/>
          <a:p>
            <a:pPr algn="ctr" fontAlgn="base">
              <a:spcBef>
                <a:spcPct val="0"/>
              </a:spcBef>
              <a:spcAft>
                <a:spcPct val="0"/>
              </a:spcAft>
            </a:pPr>
            <a:r>
              <a:rPr lang="en-US" altLang="zh-CN" b="1" dirty="0" smtClean="0">
                <a:solidFill>
                  <a:srgbClr val="FFFFFF"/>
                </a:solidFill>
                <a:ea typeface="宋体" panose="02010600030101010101" pitchFamily="2" charset="-122"/>
              </a:rPr>
              <a:t>3</a:t>
            </a:r>
            <a:endParaRPr lang="zh-CN" altLang="en-US" b="1" dirty="0" smtClean="0">
              <a:solidFill>
                <a:srgbClr val="FFFFFF"/>
              </a:solidFill>
              <a:ea typeface="宋体" panose="02010600030101010101" pitchFamily="2" charset="-122"/>
            </a:endParaRPr>
          </a:p>
        </p:txBody>
      </p:sp>
      <p:sp>
        <p:nvSpPr>
          <p:cNvPr id="35" name="矩形 34"/>
          <p:cNvSpPr/>
          <p:nvPr/>
        </p:nvSpPr>
        <p:spPr>
          <a:xfrm>
            <a:off x="575495" y="688575"/>
            <a:ext cx="646331" cy="369332"/>
          </a:xfrm>
          <a:prstGeom prst="rect">
            <a:avLst/>
          </a:prstGeom>
          <a:solidFill>
            <a:srgbClr val="1D4C7C"/>
          </a:solidFill>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rPr>
              <a:t>示例</a:t>
            </a:r>
          </a:p>
        </p:txBody>
      </p:sp>
      <p:sp>
        <p:nvSpPr>
          <p:cNvPr id="6" name="矩形 5"/>
          <p:cNvSpPr/>
          <p:nvPr/>
        </p:nvSpPr>
        <p:spPr>
          <a:xfrm>
            <a:off x="1312421" y="681302"/>
            <a:ext cx="4367734"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校友搜：</a:t>
            </a:r>
            <a:r>
              <a:rPr lang="en-US" altLang="zh-CN" dirty="0">
                <a:latin typeface="微软雅黑" panose="020B0503020204020204" pitchFamily="34" charset="-122"/>
                <a:ea typeface="微软雅黑" panose="020B0503020204020204" pitchFamily="34" charset="-122"/>
              </a:rPr>
              <a:t>http://www.we-yun.com:9574</a:t>
            </a: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6545" y="1418252"/>
            <a:ext cx="2436027" cy="4330715"/>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2631" y="1471775"/>
            <a:ext cx="2421737" cy="4305311"/>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6374" y="1439707"/>
            <a:ext cx="2439776" cy="4337379"/>
          </a:xfrm>
          <a:prstGeom prst="rect">
            <a:avLst/>
          </a:prstGeom>
        </p:spPr>
      </p:pic>
    </p:spTree>
    <p:extLst>
      <p:ext uri="{BB962C8B-B14F-4D97-AF65-F5344CB8AC3E}">
        <p14:creationId xmlns:p14="http://schemas.microsoft.com/office/powerpoint/2010/main" val="35030194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bwMode="gray">
          <a:xfrm>
            <a:off x="1847246" y="5873004"/>
            <a:ext cx="2436027" cy="648000"/>
          </a:xfrm>
          <a:prstGeom prst="rect">
            <a:avLst/>
          </a:prstGeom>
          <a:solidFill>
            <a:srgbClr val="1D4C7C"/>
          </a:solidFill>
          <a:ln>
            <a:noFill/>
          </a:ln>
          <a:effectLst>
            <a:outerShdw dist="17961" dir="2700000" algn="ctr" rotWithShape="0">
              <a:srgbClr val="C0C0C0"/>
            </a:outerShdw>
          </a:effectLst>
          <a:extLst/>
        </p:spPr>
        <p:txBody>
          <a:bodyPr wrap="square" rtlCol="0" anchor="ctr">
            <a:spAutoFit/>
            <a:flatTx/>
          </a:bodyPr>
          <a:lstStyle/>
          <a:p>
            <a:pPr algn="ctr" fontAlgn="base">
              <a:spcBef>
                <a:spcPct val="0"/>
              </a:spcBef>
              <a:spcAft>
                <a:spcPct val="0"/>
              </a:spcAft>
            </a:pPr>
            <a:r>
              <a:rPr lang="zh-CN" altLang="en-US" sz="1600" dirty="0">
                <a:solidFill>
                  <a:srgbClr val="FFFFFF"/>
                </a:solidFill>
                <a:latin typeface="微软雅黑" panose="020B0503020204020204" pitchFamily="34" charset="-122"/>
                <a:ea typeface="微软雅黑" panose="020B0503020204020204" pitchFamily="34" charset="-122"/>
              </a:rPr>
              <a:t>搜索界面</a:t>
            </a:r>
            <a:endParaRPr lang="zh-CN" altLang="en-US" sz="1600" dirty="0" smtClean="0">
              <a:solidFill>
                <a:srgbClr val="FFFFFF"/>
              </a:solidFill>
              <a:latin typeface="微软雅黑" panose="020B0503020204020204" pitchFamily="34" charset="-122"/>
              <a:ea typeface="微软雅黑" panose="020B0503020204020204" pitchFamily="34" charset="-122"/>
            </a:endParaRPr>
          </a:p>
        </p:txBody>
      </p:sp>
      <p:sp>
        <p:nvSpPr>
          <p:cNvPr id="30" name="矩形 29"/>
          <p:cNvSpPr/>
          <p:nvPr/>
        </p:nvSpPr>
        <p:spPr bwMode="gray">
          <a:xfrm>
            <a:off x="4747943" y="5873004"/>
            <a:ext cx="2448000" cy="648000"/>
          </a:xfrm>
          <a:prstGeom prst="rect">
            <a:avLst/>
          </a:prstGeom>
          <a:solidFill>
            <a:srgbClr val="1D4C7C"/>
          </a:solidFill>
          <a:ln>
            <a:noFill/>
          </a:ln>
          <a:effectLst>
            <a:outerShdw dist="17961" dir="2700000" algn="ctr" rotWithShape="0">
              <a:srgbClr val="C0C0C0"/>
            </a:outerShdw>
          </a:effectLst>
          <a:extLst/>
        </p:spPr>
        <p:txBody>
          <a:bodyPr wrap="square" rtlCol="0" anchor="ctr">
            <a:spAutoFit/>
            <a:flatTx/>
          </a:bodyPr>
          <a:lstStyle/>
          <a:p>
            <a:pPr fontAlgn="base">
              <a:spcBef>
                <a:spcPct val="0"/>
              </a:spcBef>
              <a:spcAft>
                <a:spcPct val="0"/>
              </a:spcAft>
            </a:pPr>
            <a:r>
              <a:rPr lang="zh-CN" altLang="en-US" sz="1400" dirty="0">
                <a:solidFill>
                  <a:srgbClr val="FFFFFF"/>
                </a:solidFill>
                <a:latin typeface="微软雅黑" panose="020B0503020204020204" pitchFamily="34" charset="-122"/>
                <a:ea typeface="微软雅黑" panose="020B0503020204020204" pitchFamily="34" charset="-122"/>
              </a:rPr>
              <a:t>在输入框里输入</a:t>
            </a:r>
            <a:r>
              <a:rPr lang="zh-CN" altLang="en-US" sz="1400" dirty="0" smtClean="0">
                <a:solidFill>
                  <a:srgbClr val="FFFFFF"/>
                </a:solidFill>
                <a:latin typeface="微软雅黑" panose="020B0503020204020204" pitchFamily="34" charset="-122"/>
                <a:ea typeface="微软雅黑" panose="020B0503020204020204" pitchFamily="34" charset="-122"/>
              </a:rPr>
              <a:t>“万达”</a:t>
            </a:r>
            <a:r>
              <a:rPr lang="zh-CN" altLang="en-US" sz="1400" dirty="0">
                <a:solidFill>
                  <a:srgbClr val="FFFFFF"/>
                </a:solidFill>
                <a:latin typeface="微软雅黑" panose="020B0503020204020204" pitchFamily="34" charset="-122"/>
                <a:ea typeface="微软雅黑" panose="020B0503020204020204" pitchFamily="34" charset="-122"/>
              </a:rPr>
              <a:t>，然后选择</a:t>
            </a:r>
            <a:r>
              <a:rPr lang="zh-CN" altLang="en-US" sz="1400" dirty="0" smtClean="0">
                <a:solidFill>
                  <a:srgbClr val="FFFFFF"/>
                </a:solidFill>
                <a:latin typeface="微软雅黑" panose="020B0503020204020204" pitchFamily="34" charset="-122"/>
                <a:ea typeface="微软雅黑" panose="020B0503020204020204" pitchFamily="34" charset="-122"/>
              </a:rPr>
              <a:t>“万达影院”</a:t>
            </a:r>
          </a:p>
        </p:txBody>
      </p:sp>
      <p:sp>
        <p:nvSpPr>
          <p:cNvPr id="31" name="矩形 30"/>
          <p:cNvSpPr/>
          <p:nvPr/>
        </p:nvSpPr>
        <p:spPr bwMode="gray">
          <a:xfrm>
            <a:off x="7685824" y="5873004"/>
            <a:ext cx="2436027" cy="648000"/>
          </a:xfrm>
          <a:prstGeom prst="rect">
            <a:avLst/>
          </a:prstGeom>
          <a:solidFill>
            <a:srgbClr val="1D4C7C"/>
          </a:solidFill>
          <a:ln>
            <a:noFill/>
          </a:ln>
          <a:effectLst>
            <a:outerShdw dist="17961" dir="2700000" algn="ctr" rotWithShape="0">
              <a:srgbClr val="C0C0C0"/>
            </a:outerShdw>
          </a:effectLst>
          <a:extLst/>
        </p:spPr>
        <p:txBody>
          <a:bodyPr wrap="square" rtlCol="0" anchor="ctr">
            <a:spAutoFit/>
            <a:flatTx/>
          </a:bodyPr>
          <a:lstStyle/>
          <a:p>
            <a:pPr algn="ctr" fontAlgn="base">
              <a:spcBef>
                <a:spcPct val="0"/>
              </a:spcBef>
              <a:spcAft>
                <a:spcPct val="0"/>
              </a:spcAft>
            </a:pPr>
            <a:r>
              <a:rPr lang="zh-CN" altLang="en-US" sz="1600" dirty="0">
                <a:solidFill>
                  <a:srgbClr val="FFFFFF"/>
                </a:solidFill>
                <a:latin typeface="微软雅黑" panose="020B0503020204020204" pitchFamily="34" charset="-122"/>
                <a:ea typeface="微软雅黑" panose="020B0503020204020204" pitchFamily="34" charset="-122"/>
              </a:rPr>
              <a:t>显示</a:t>
            </a:r>
            <a:r>
              <a:rPr lang="zh-CN" altLang="en-US" sz="1600" dirty="0" smtClean="0">
                <a:solidFill>
                  <a:srgbClr val="FFFFFF"/>
                </a:solidFill>
                <a:latin typeface="微软雅黑" panose="020B0503020204020204" pitchFamily="34" charset="-122"/>
                <a:ea typeface="微软雅黑" panose="020B0503020204020204" pitchFamily="34" charset="-122"/>
              </a:rPr>
              <a:t>“万达影院”的企业信息及其投资关系</a:t>
            </a:r>
          </a:p>
        </p:txBody>
      </p:sp>
      <p:sp>
        <p:nvSpPr>
          <p:cNvPr id="32" name="矩形 31"/>
          <p:cNvSpPr/>
          <p:nvPr/>
        </p:nvSpPr>
        <p:spPr bwMode="gray">
          <a:xfrm>
            <a:off x="1690791" y="1257188"/>
            <a:ext cx="312906" cy="369332"/>
          </a:xfrm>
          <a:prstGeom prst="rect">
            <a:avLst/>
          </a:prstGeom>
          <a:solidFill>
            <a:srgbClr val="1D4C7C"/>
          </a:solidFill>
          <a:ln>
            <a:noFill/>
          </a:ln>
          <a:effectLst>
            <a:outerShdw dist="17961" dir="2700000" algn="ctr" rotWithShape="0">
              <a:srgbClr val="C0C0C0"/>
            </a:outerShdw>
          </a:effectLst>
          <a:extLst/>
        </p:spPr>
        <p:txBody>
          <a:bodyPr wrap="none" rtlCol="0" anchor="ctr">
            <a:spAutoFit/>
            <a:flatTx/>
          </a:bodyPr>
          <a:lstStyle/>
          <a:p>
            <a:pPr algn="ctr" fontAlgn="base">
              <a:spcBef>
                <a:spcPct val="0"/>
              </a:spcBef>
              <a:spcAft>
                <a:spcPct val="0"/>
              </a:spcAft>
            </a:pPr>
            <a:r>
              <a:rPr lang="en-US" altLang="zh-CN" b="1" dirty="0" smtClean="0">
                <a:solidFill>
                  <a:srgbClr val="FFFFFF"/>
                </a:solidFill>
                <a:ea typeface="宋体" panose="02010600030101010101" pitchFamily="2" charset="-122"/>
              </a:rPr>
              <a:t>1</a:t>
            </a:r>
            <a:endParaRPr lang="zh-CN" altLang="en-US" b="1" dirty="0" smtClean="0">
              <a:solidFill>
                <a:srgbClr val="FFFFFF"/>
              </a:solidFill>
              <a:ea typeface="宋体" panose="02010600030101010101" pitchFamily="2" charset="-122"/>
            </a:endParaRPr>
          </a:p>
        </p:txBody>
      </p:sp>
      <p:sp>
        <p:nvSpPr>
          <p:cNvPr id="33" name="矩形 32"/>
          <p:cNvSpPr/>
          <p:nvPr/>
        </p:nvSpPr>
        <p:spPr bwMode="gray">
          <a:xfrm>
            <a:off x="4610081" y="1257188"/>
            <a:ext cx="312906" cy="369332"/>
          </a:xfrm>
          <a:prstGeom prst="rect">
            <a:avLst/>
          </a:prstGeom>
          <a:solidFill>
            <a:srgbClr val="1D4C7C"/>
          </a:solidFill>
          <a:ln>
            <a:noFill/>
          </a:ln>
          <a:effectLst>
            <a:outerShdw dist="17961" dir="2700000" algn="ctr" rotWithShape="0">
              <a:srgbClr val="C0C0C0"/>
            </a:outerShdw>
          </a:effectLst>
          <a:extLst/>
        </p:spPr>
        <p:txBody>
          <a:bodyPr wrap="none" rtlCol="0" anchor="ctr">
            <a:spAutoFit/>
            <a:flatTx/>
          </a:bodyPr>
          <a:lstStyle/>
          <a:p>
            <a:pPr algn="ctr" fontAlgn="base">
              <a:spcBef>
                <a:spcPct val="0"/>
              </a:spcBef>
              <a:spcAft>
                <a:spcPct val="0"/>
              </a:spcAft>
            </a:pPr>
            <a:r>
              <a:rPr lang="en-US" altLang="zh-CN" b="1" dirty="0" smtClean="0">
                <a:solidFill>
                  <a:srgbClr val="FFFFFF"/>
                </a:solidFill>
                <a:ea typeface="宋体" panose="02010600030101010101" pitchFamily="2" charset="-122"/>
              </a:rPr>
              <a:t>2</a:t>
            </a:r>
            <a:endParaRPr lang="zh-CN" altLang="en-US" b="1" dirty="0" smtClean="0">
              <a:solidFill>
                <a:srgbClr val="FFFFFF"/>
              </a:solidFill>
              <a:ea typeface="宋体" panose="02010600030101010101" pitchFamily="2" charset="-122"/>
            </a:endParaRPr>
          </a:p>
        </p:txBody>
      </p:sp>
      <p:sp>
        <p:nvSpPr>
          <p:cNvPr id="34" name="矩形 33"/>
          <p:cNvSpPr/>
          <p:nvPr/>
        </p:nvSpPr>
        <p:spPr bwMode="gray">
          <a:xfrm>
            <a:off x="7529371" y="1233140"/>
            <a:ext cx="312906" cy="369332"/>
          </a:xfrm>
          <a:prstGeom prst="rect">
            <a:avLst/>
          </a:prstGeom>
          <a:solidFill>
            <a:srgbClr val="1D4C7C"/>
          </a:solidFill>
          <a:ln>
            <a:noFill/>
          </a:ln>
          <a:effectLst>
            <a:outerShdw dist="17961" dir="2700000" algn="ctr" rotWithShape="0">
              <a:srgbClr val="C0C0C0"/>
            </a:outerShdw>
          </a:effectLst>
          <a:extLst/>
        </p:spPr>
        <p:txBody>
          <a:bodyPr wrap="none" rtlCol="0" anchor="ctr">
            <a:spAutoFit/>
            <a:flatTx/>
          </a:bodyPr>
          <a:lstStyle/>
          <a:p>
            <a:pPr algn="ctr" fontAlgn="base">
              <a:spcBef>
                <a:spcPct val="0"/>
              </a:spcBef>
              <a:spcAft>
                <a:spcPct val="0"/>
              </a:spcAft>
            </a:pPr>
            <a:r>
              <a:rPr lang="en-US" altLang="zh-CN" b="1" dirty="0" smtClean="0">
                <a:solidFill>
                  <a:srgbClr val="FFFFFF"/>
                </a:solidFill>
                <a:ea typeface="宋体" panose="02010600030101010101" pitchFamily="2" charset="-122"/>
              </a:rPr>
              <a:t>3</a:t>
            </a:r>
            <a:endParaRPr lang="zh-CN" altLang="en-US" b="1" dirty="0" smtClean="0">
              <a:solidFill>
                <a:srgbClr val="FFFFFF"/>
              </a:solidFill>
              <a:ea typeface="宋体" panose="02010600030101010101" pitchFamily="2" charset="-122"/>
            </a:endParaRPr>
          </a:p>
        </p:txBody>
      </p:sp>
      <p:sp>
        <p:nvSpPr>
          <p:cNvPr id="35" name="矩形 34"/>
          <p:cNvSpPr/>
          <p:nvPr/>
        </p:nvSpPr>
        <p:spPr>
          <a:xfrm>
            <a:off x="575495" y="683108"/>
            <a:ext cx="646331" cy="369332"/>
          </a:xfrm>
          <a:prstGeom prst="rect">
            <a:avLst/>
          </a:prstGeom>
          <a:solidFill>
            <a:srgbClr val="1D4C7C"/>
          </a:solidFill>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rPr>
              <a:t>示例</a:t>
            </a:r>
          </a:p>
        </p:txBody>
      </p:sp>
      <p:sp>
        <p:nvSpPr>
          <p:cNvPr id="6" name="矩形 5"/>
          <p:cNvSpPr/>
          <p:nvPr/>
        </p:nvSpPr>
        <p:spPr>
          <a:xfrm>
            <a:off x="1312421" y="686790"/>
            <a:ext cx="4367734"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股票搜：</a:t>
            </a:r>
            <a:r>
              <a:rPr lang="en-US" altLang="zh-CN" dirty="0">
                <a:latin typeface="微软雅黑" panose="020B0503020204020204" pitchFamily="34" charset="-122"/>
                <a:ea typeface="微软雅黑" panose="020B0503020204020204" pitchFamily="34" charset="-122"/>
              </a:rPr>
              <a:t>http://www.we-yun.com:9674</a:t>
            </a: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5823" y="1564677"/>
            <a:ext cx="2436027" cy="4330715"/>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6534" y="1621066"/>
            <a:ext cx="2429409" cy="43189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7245" y="1564674"/>
            <a:ext cx="2436029" cy="4330718"/>
          </a:xfrm>
          <a:prstGeom prst="rect">
            <a:avLst/>
          </a:prstGeom>
        </p:spPr>
      </p:pic>
    </p:spTree>
    <p:extLst>
      <p:ext uri="{BB962C8B-B14F-4D97-AF65-F5344CB8AC3E}">
        <p14:creationId xmlns:p14="http://schemas.microsoft.com/office/powerpoint/2010/main" val="7008641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bwMode="gray">
          <a:xfrm>
            <a:off x="1847450" y="5872518"/>
            <a:ext cx="2436027" cy="612000"/>
          </a:xfrm>
          <a:prstGeom prst="rect">
            <a:avLst/>
          </a:prstGeom>
          <a:solidFill>
            <a:srgbClr val="1D4C7C"/>
          </a:solidFill>
          <a:ln>
            <a:noFill/>
          </a:ln>
          <a:effectLst>
            <a:outerShdw dist="17961" dir="2700000" algn="ctr" rotWithShape="0">
              <a:srgbClr val="C0C0C0"/>
            </a:outerShdw>
          </a:effectLst>
          <a:extLst/>
        </p:spPr>
        <p:txBody>
          <a:bodyPr wrap="square" rtlCol="0" anchor="ctr">
            <a:spAutoFit/>
            <a:flatTx/>
          </a:bodyPr>
          <a:lstStyle/>
          <a:p>
            <a:pPr algn="ctr" fontAlgn="base">
              <a:spcBef>
                <a:spcPct val="0"/>
              </a:spcBef>
              <a:spcAft>
                <a:spcPct val="0"/>
              </a:spcAft>
            </a:pPr>
            <a:r>
              <a:rPr lang="zh-CN" altLang="en-US" sz="1600" dirty="0">
                <a:solidFill>
                  <a:srgbClr val="FFFFFF"/>
                </a:solidFill>
                <a:latin typeface="微软雅黑" panose="020B0503020204020204" pitchFamily="34" charset="-122"/>
                <a:ea typeface="微软雅黑" panose="020B0503020204020204" pitchFamily="34" charset="-122"/>
              </a:rPr>
              <a:t>搜索界面</a:t>
            </a:r>
            <a:endParaRPr lang="zh-CN" altLang="en-US" sz="1600" dirty="0" smtClean="0">
              <a:solidFill>
                <a:srgbClr val="FFFFFF"/>
              </a:solidFill>
              <a:latin typeface="微软雅黑" panose="020B0503020204020204" pitchFamily="34" charset="-122"/>
              <a:ea typeface="微软雅黑" panose="020B0503020204020204" pitchFamily="34" charset="-122"/>
            </a:endParaRPr>
          </a:p>
        </p:txBody>
      </p:sp>
      <p:sp>
        <p:nvSpPr>
          <p:cNvPr id="5" name="矩形 4"/>
          <p:cNvSpPr/>
          <p:nvPr/>
        </p:nvSpPr>
        <p:spPr bwMode="gray">
          <a:xfrm>
            <a:off x="4705739" y="5872518"/>
            <a:ext cx="2448000" cy="612000"/>
          </a:xfrm>
          <a:prstGeom prst="rect">
            <a:avLst/>
          </a:prstGeom>
          <a:solidFill>
            <a:srgbClr val="1D4C7C"/>
          </a:solidFill>
          <a:ln>
            <a:noFill/>
          </a:ln>
          <a:effectLst>
            <a:outerShdw dist="17961" dir="2700000" algn="ctr" rotWithShape="0">
              <a:srgbClr val="C0C0C0"/>
            </a:outerShdw>
          </a:effectLst>
          <a:extLst/>
        </p:spPr>
        <p:txBody>
          <a:bodyPr wrap="square" rtlCol="0" anchor="ctr">
            <a:spAutoFit/>
            <a:flatTx/>
          </a:bodyPr>
          <a:lstStyle/>
          <a:p>
            <a:pPr fontAlgn="base">
              <a:spcBef>
                <a:spcPct val="0"/>
              </a:spcBef>
              <a:spcAft>
                <a:spcPct val="0"/>
              </a:spcAft>
            </a:pPr>
            <a:r>
              <a:rPr lang="zh-CN" altLang="en-US" sz="1400" dirty="0">
                <a:solidFill>
                  <a:srgbClr val="FFFFFF"/>
                </a:solidFill>
                <a:latin typeface="微软雅黑" panose="020B0503020204020204" pitchFamily="34" charset="-122"/>
                <a:ea typeface="微软雅黑" panose="020B0503020204020204" pitchFamily="34" charset="-122"/>
              </a:rPr>
              <a:t>在输入框里输入</a:t>
            </a:r>
            <a:r>
              <a:rPr lang="zh-CN" altLang="en-US" sz="1400" dirty="0" smtClean="0">
                <a:solidFill>
                  <a:srgbClr val="FFFFFF"/>
                </a:solidFill>
                <a:latin typeface="微软雅黑" panose="020B0503020204020204" pitchFamily="34" charset="-122"/>
                <a:ea typeface="微软雅黑" panose="020B0503020204020204" pitchFamily="34" charset="-122"/>
              </a:rPr>
              <a:t>“陈晓东”</a:t>
            </a:r>
            <a:r>
              <a:rPr lang="zh-CN" altLang="en-US" sz="1400" dirty="0">
                <a:solidFill>
                  <a:srgbClr val="FFFFFF"/>
                </a:solidFill>
                <a:latin typeface="微软雅黑" panose="020B0503020204020204" pitchFamily="34" charset="-122"/>
                <a:ea typeface="微软雅黑" panose="020B0503020204020204" pitchFamily="34" charset="-122"/>
              </a:rPr>
              <a:t>，然后选择</a:t>
            </a:r>
            <a:r>
              <a:rPr lang="zh-CN" altLang="en-US" sz="1400" dirty="0" smtClean="0">
                <a:solidFill>
                  <a:srgbClr val="FFFFFF"/>
                </a:solidFill>
                <a:latin typeface="微软雅黑" panose="020B0503020204020204" pitchFamily="34" charset="-122"/>
                <a:ea typeface="微软雅黑" panose="020B0503020204020204" pitchFamily="34" charset="-122"/>
              </a:rPr>
              <a:t>“陈晓东”</a:t>
            </a:r>
          </a:p>
        </p:txBody>
      </p:sp>
      <p:sp>
        <p:nvSpPr>
          <p:cNvPr id="6" name="矩形 5"/>
          <p:cNvSpPr/>
          <p:nvPr/>
        </p:nvSpPr>
        <p:spPr bwMode="gray">
          <a:xfrm>
            <a:off x="7571575" y="5872518"/>
            <a:ext cx="2436027" cy="612000"/>
          </a:xfrm>
          <a:prstGeom prst="rect">
            <a:avLst/>
          </a:prstGeom>
          <a:solidFill>
            <a:srgbClr val="1D4C7C"/>
          </a:solidFill>
          <a:ln>
            <a:noFill/>
          </a:ln>
          <a:effectLst>
            <a:outerShdw dist="17961" dir="2700000" algn="ctr" rotWithShape="0">
              <a:srgbClr val="C0C0C0"/>
            </a:outerShdw>
          </a:effectLst>
          <a:extLst/>
        </p:spPr>
        <p:txBody>
          <a:bodyPr wrap="square" rtlCol="0" anchor="ctr">
            <a:spAutoFit/>
            <a:flatTx/>
          </a:bodyPr>
          <a:lstStyle/>
          <a:p>
            <a:pPr algn="ctr" fontAlgn="base">
              <a:spcBef>
                <a:spcPct val="0"/>
              </a:spcBef>
              <a:spcAft>
                <a:spcPct val="0"/>
              </a:spcAft>
            </a:pPr>
            <a:r>
              <a:rPr lang="zh-CN" altLang="en-US" sz="1600" dirty="0">
                <a:solidFill>
                  <a:srgbClr val="FFFFFF"/>
                </a:solidFill>
                <a:latin typeface="微软雅黑" panose="020B0503020204020204" pitchFamily="34" charset="-122"/>
                <a:ea typeface="微软雅黑" panose="020B0503020204020204" pitchFamily="34" charset="-122"/>
              </a:rPr>
              <a:t>显示</a:t>
            </a:r>
            <a:r>
              <a:rPr lang="zh-CN" altLang="en-US" sz="1600" dirty="0" smtClean="0">
                <a:solidFill>
                  <a:srgbClr val="FFFFFF"/>
                </a:solidFill>
                <a:latin typeface="微软雅黑" panose="020B0503020204020204" pitchFamily="34" charset="-122"/>
                <a:ea typeface="微软雅黑" panose="020B0503020204020204" pitchFamily="34" charset="-122"/>
              </a:rPr>
              <a:t>“陈晓东”的投资的关系信息</a:t>
            </a:r>
          </a:p>
        </p:txBody>
      </p:sp>
      <p:sp>
        <p:nvSpPr>
          <p:cNvPr id="7" name="矩形 6"/>
          <p:cNvSpPr/>
          <p:nvPr/>
        </p:nvSpPr>
        <p:spPr bwMode="gray">
          <a:xfrm>
            <a:off x="1648587" y="1229054"/>
            <a:ext cx="312906" cy="369332"/>
          </a:xfrm>
          <a:prstGeom prst="rect">
            <a:avLst/>
          </a:prstGeom>
          <a:solidFill>
            <a:srgbClr val="1D4C7C"/>
          </a:solidFill>
          <a:ln>
            <a:noFill/>
          </a:ln>
          <a:effectLst>
            <a:outerShdw dist="17961" dir="2700000" algn="ctr" rotWithShape="0">
              <a:srgbClr val="C0C0C0"/>
            </a:outerShdw>
          </a:effectLst>
          <a:extLst/>
        </p:spPr>
        <p:txBody>
          <a:bodyPr wrap="none" rtlCol="0" anchor="ctr">
            <a:spAutoFit/>
            <a:flatTx/>
          </a:bodyPr>
          <a:lstStyle/>
          <a:p>
            <a:pPr algn="ctr" fontAlgn="base">
              <a:spcBef>
                <a:spcPct val="0"/>
              </a:spcBef>
              <a:spcAft>
                <a:spcPct val="0"/>
              </a:spcAft>
            </a:pPr>
            <a:r>
              <a:rPr lang="en-US" altLang="zh-CN" b="1" dirty="0" smtClean="0">
                <a:solidFill>
                  <a:srgbClr val="FFFFFF"/>
                </a:solidFill>
                <a:ea typeface="宋体" panose="02010600030101010101" pitchFamily="2" charset="-122"/>
              </a:rPr>
              <a:t>1</a:t>
            </a:r>
            <a:endParaRPr lang="zh-CN" altLang="en-US" b="1" dirty="0" smtClean="0">
              <a:solidFill>
                <a:srgbClr val="FFFFFF"/>
              </a:solidFill>
              <a:ea typeface="宋体" panose="02010600030101010101" pitchFamily="2" charset="-122"/>
            </a:endParaRPr>
          </a:p>
        </p:txBody>
      </p:sp>
      <p:sp>
        <p:nvSpPr>
          <p:cNvPr id="8" name="矩形 7"/>
          <p:cNvSpPr/>
          <p:nvPr/>
        </p:nvSpPr>
        <p:spPr bwMode="gray">
          <a:xfrm>
            <a:off x="4567877" y="1229054"/>
            <a:ext cx="312906" cy="369332"/>
          </a:xfrm>
          <a:prstGeom prst="rect">
            <a:avLst/>
          </a:prstGeom>
          <a:solidFill>
            <a:srgbClr val="1D4C7C"/>
          </a:solidFill>
          <a:ln>
            <a:noFill/>
          </a:ln>
          <a:effectLst>
            <a:outerShdw dist="17961" dir="2700000" algn="ctr" rotWithShape="0">
              <a:srgbClr val="C0C0C0"/>
            </a:outerShdw>
          </a:effectLst>
          <a:extLst/>
        </p:spPr>
        <p:txBody>
          <a:bodyPr wrap="none" rtlCol="0" anchor="ctr">
            <a:spAutoFit/>
            <a:flatTx/>
          </a:bodyPr>
          <a:lstStyle/>
          <a:p>
            <a:pPr algn="ctr" fontAlgn="base">
              <a:spcBef>
                <a:spcPct val="0"/>
              </a:spcBef>
              <a:spcAft>
                <a:spcPct val="0"/>
              </a:spcAft>
            </a:pPr>
            <a:r>
              <a:rPr lang="en-US" altLang="zh-CN" b="1" dirty="0" smtClean="0">
                <a:solidFill>
                  <a:srgbClr val="FFFFFF"/>
                </a:solidFill>
                <a:ea typeface="宋体" panose="02010600030101010101" pitchFamily="2" charset="-122"/>
              </a:rPr>
              <a:t>2</a:t>
            </a:r>
            <a:endParaRPr lang="zh-CN" altLang="en-US" b="1" dirty="0" smtClean="0">
              <a:solidFill>
                <a:srgbClr val="FFFFFF"/>
              </a:solidFill>
              <a:ea typeface="宋体" panose="02010600030101010101" pitchFamily="2" charset="-122"/>
            </a:endParaRPr>
          </a:p>
        </p:txBody>
      </p:sp>
      <p:sp>
        <p:nvSpPr>
          <p:cNvPr id="9" name="矩形 8"/>
          <p:cNvSpPr/>
          <p:nvPr/>
        </p:nvSpPr>
        <p:spPr bwMode="gray">
          <a:xfrm>
            <a:off x="7415122" y="1207647"/>
            <a:ext cx="312906" cy="369332"/>
          </a:xfrm>
          <a:prstGeom prst="rect">
            <a:avLst/>
          </a:prstGeom>
          <a:solidFill>
            <a:srgbClr val="1D4C7C"/>
          </a:solidFill>
          <a:ln>
            <a:noFill/>
          </a:ln>
          <a:effectLst>
            <a:outerShdw dist="17961" dir="2700000" algn="ctr" rotWithShape="0">
              <a:srgbClr val="C0C0C0"/>
            </a:outerShdw>
          </a:effectLst>
          <a:extLst/>
        </p:spPr>
        <p:txBody>
          <a:bodyPr wrap="none" rtlCol="0" anchor="ctr">
            <a:spAutoFit/>
            <a:flatTx/>
          </a:bodyPr>
          <a:lstStyle/>
          <a:p>
            <a:pPr algn="ctr" fontAlgn="base">
              <a:spcBef>
                <a:spcPct val="0"/>
              </a:spcBef>
              <a:spcAft>
                <a:spcPct val="0"/>
              </a:spcAft>
            </a:pPr>
            <a:r>
              <a:rPr lang="en-US" altLang="zh-CN" b="1" dirty="0" smtClean="0">
                <a:solidFill>
                  <a:srgbClr val="FFFFFF"/>
                </a:solidFill>
                <a:ea typeface="宋体" panose="02010600030101010101" pitchFamily="2" charset="-122"/>
              </a:rPr>
              <a:t>3</a:t>
            </a:r>
            <a:endParaRPr lang="zh-CN" altLang="en-US" b="1" dirty="0" smtClean="0">
              <a:solidFill>
                <a:srgbClr val="FFFFFF"/>
              </a:solidFill>
              <a:ea typeface="宋体" panose="02010600030101010101" pitchFamily="2" charset="-122"/>
            </a:endParaRPr>
          </a:p>
        </p:txBody>
      </p:sp>
      <p:sp>
        <p:nvSpPr>
          <p:cNvPr id="10" name="矩形 9"/>
          <p:cNvSpPr/>
          <p:nvPr/>
        </p:nvSpPr>
        <p:spPr>
          <a:xfrm>
            <a:off x="575495" y="683102"/>
            <a:ext cx="646331" cy="369332"/>
          </a:xfrm>
          <a:prstGeom prst="rect">
            <a:avLst/>
          </a:prstGeom>
          <a:solidFill>
            <a:srgbClr val="1D4C7C"/>
          </a:solidFill>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rPr>
              <a:t>示例</a:t>
            </a:r>
          </a:p>
        </p:txBody>
      </p:sp>
      <p:sp>
        <p:nvSpPr>
          <p:cNvPr id="11" name="矩形 10"/>
          <p:cNvSpPr/>
          <p:nvPr/>
        </p:nvSpPr>
        <p:spPr>
          <a:xfrm>
            <a:off x="1312421" y="686781"/>
            <a:ext cx="3775777"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三板搜：</a:t>
            </a:r>
            <a:r>
              <a:rPr lang="en-US" altLang="zh-CN" dirty="0">
                <a:latin typeface="微软雅黑" panose="020B0503020204020204" pitchFamily="34" charset="-122"/>
                <a:ea typeface="微软雅黑" panose="020B0503020204020204" pitchFamily="34" charset="-122"/>
              </a:rPr>
              <a:t>http://we-yun.com:9774</a:t>
            </a:r>
          </a:p>
        </p:txBody>
      </p:sp>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71575" y="1561055"/>
            <a:ext cx="2436027" cy="4330715"/>
          </a:xfrm>
          <a:prstGeom prst="rect">
            <a:avLst/>
          </a:prstGeom>
        </p:spPr>
      </p:pic>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5740" y="1539770"/>
            <a:ext cx="2448000" cy="4352000"/>
          </a:xfrm>
          <a:prstGeom prst="rect">
            <a:avLst/>
          </a:prstGeom>
        </p:spPr>
      </p:pic>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7450" y="1561052"/>
            <a:ext cx="2436029" cy="4330718"/>
          </a:xfrm>
          <a:prstGeom prst="rect">
            <a:avLst/>
          </a:prstGeom>
        </p:spPr>
      </p:pic>
    </p:spTree>
    <p:extLst>
      <p:ext uri="{BB962C8B-B14F-4D97-AF65-F5344CB8AC3E}">
        <p14:creationId xmlns:p14="http://schemas.microsoft.com/office/powerpoint/2010/main" val="3851907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bwMode="gray">
          <a:xfrm>
            <a:off x="1847246" y="5785908"/>
            <a:ext cx="2436027" cy="612000"/>
          </a:xfrm>
          <a:prstGeom prst="rect">
            <a:avLst/>
          </a:prstGeom>
          <a:solidFill>
            <a:srgbClr val="1D4C7C"/>
          </a:solidFill>
          <a:ln>
            <a:noFill/>
          </a:ln>
          <a:effectLst>
            <a:outerShdw dist="17961" dir="2700000" algn="ctr" rotWithShape="0">
              <a:srgbClr val="C0C0C0"/>
            </a:outerShdw>
          </a:effectLst>
          <a:extLst/>
        </p:spPr>
        <p:txBody>
          <a:bodyPr wrap="square" rtlCol="0" anchor="ctr">
            <a:spAutoFit/>
            <a:flatTx/>
          </a:bodyPr>
          <a:lstStyle/>
          <a:p>
            <a:pPr algn="ctr" fontAlgn="base">
              <a:spcBef>
                <a:spcPct val="0"/>
              </a:spcBef>
              <a:spcAft>
                <a:spcPct val="0"/>
              </a:spcAft>
            </a:pPr>
            <a:r>
              <a:rPr lang="zh-CN" altLang="en-US" sz="1600" dirty="0">
                <a:solidFill>
                  <a:srgbClr val="FFFFFF"/>
                </a:solidFill>
                <a:latin typeface="微软雅黑" panose="020B0503020204020204" pitchFamily="34" charset="-122"/>
                <a:ea typeface="微软雅黑" panose="020B0503020204020204" pitchFamily="34" charset="-122"/>
              </a:rPr>
              <a:t>搜索界面</a:t>
            </a:r>
            <a:endParaRPr lang="zh-CN" altLang="en-US" sz="1600" dirty="0" smtClean="0">
              <a:solidFill>
                <a:srgbClr val="FFFFFF"/>
              </a:solidFill>
              <a:latin typeface="微软雅黑" panose="020B0503020204020204" pitchFamily="34" charset="-122"/>
              <a:ea typeface="微软雅黑" panose="020B0503020204020204" pitchFamily="34" charset="-122"/>
            </a:endParaRPr>
          </a:p>
        </p:txBody>
      </p:sp>
      <p:sp>
        <p:nvSpPr>
          <p:cNvPr id="5" name="矩形 4"/>
          <p:cNvSpPr/>
          <p:nvPr/>
        </p:nvSpPr>
        <p:spPr bwMode="gray">
          <a:xfrm>
            <a:off x="4747943" y="5785908"/>
            <a:ext cx="2448000" cy="612000"/>
          </a:xfrm>
          <a:prstGeom prst="rect">
            <a:avLst/>
          </a:prstGeom>
          <a:solidFill>
            <a:srgbClr val="1D4C7C"/>
          </a:solidFill>
          <a:ln>
            <a:noFill/>
          </a:ln>
          <a:effectLst>
            <a:outerShdw dist="17961" dir="2700000" algn="ctr" rotWithShape="0">
              <a:srgbClr val="C0C0C0"/>
            </a:outerShdw>
          </a:effectLst>
          <a:extLst/>
        </p:spPr>
        <p:txBody>
          <a:bodyPr wrap="square" rtlCol="0" anchor="ctr">
            <a:spAutoFit/>
            <a:flatTx/>
          </a:bodyPr>
          <a:lstStyle/>
          <a:p>
            <a:pPr fontAlgn="base">
              <a:spcBef>
                <a:spcPct val="0"/>
              </a:spcBef>
              <a:spcAft>
                <a:spcPct val="0"/>
              </a:spcAft>
            </a:pPr>
            <a:r>
              <a:rPr lang="zh-CN" altLang="en-US" sz="1400" dirty="0">
                <a:solidFill>
                  <a:srgbClr val="FFFFFF"/>
                </a:solidFill>
                <a:latin typeface="微软雅黑" panose="020B0503020204020204" pitchFamily="34" charset="-122"/>
                <a:ea typeface="微软雅黑" panose="020B0503020204020204" pitchFamily="34" charset="-122"/>
              </a:rPr>
              <a:t>在输入框里输入</a:t>
            </a:r>
            <a:r>
              <a:rPr lang="zh-CN" altLang="en-US" sz="1400" dirty="0" smtClean="0">
                <a:solidFill>
                  <a:srgbClr val="FFFFFF"/>
                </a:solidFill>
                <a:latin typeface="微软雅黑" panose="020B0503020204020204" pitchFamily="34" charset="-122"/>
                <a:ea typeface="微软雅黑" panose="020B0503020204020204" pitchFamily="34" charset="-122"/>
              </a:rPr>
              <a:t>“霍建华”，</a:t>
            </a:r>
            <a:r>
              <a:rPr lang="zh-CN" altLang="en-US" sz="1400" dirty="0">
                <a:solidFill>
                  <a:srgbClr val="FFFFFF"/>
                </a:solidFill>
                <a:latin typeface="微软雅黑" panose="020B0503020204020204" pitchFamily="34" charset="-122"/>
                <a:ea typeface="微软雅黑" panose="020B0503020204020204" pitchFamily="34" charset="-122"/>
              </a:rPr>
              <a:t>显示</a:t>
            </a:r>
            <a:r>
              <a:rPr lang="zh-CN" altLang="en-US" sz="1400" dirty="0" smtClean="0">
                <a:solidFill>
                  <a:srgbClr val="FFFFFF"/>
                </a:solidFill>
                <a:latin typeface="微软雅黑" panose="020B0503020204020204" pitchFamily="34" charset="-122"/>
                <a:ea typeface="微软雅黑" panose="020B0503020204020204" pitchFamily="34" charset="-122"/>
              </a:rPr>
              <a:t>“霍建华”的影视作品</a:t>
            </a:r>
          </a:p>
        </p:txBody>
      </p:sp>
      <p:sp>
        <p:nvSpPr>
          <p:cNvPr id="6" name="矩形 5"/>
          <p:cNvSpPr/>
          <p:nvPr/>
        </p:nvSpPr>
        <p:spPr bwMode="gray">
          <a:xfrm>
            <a:off x="7613779" y="5785908"/>
            <a:ext cx="2436027" cy="612000"/>
          </a:xfrm>
          <a:prstGeom prst="rect">
            <a:avLst/>
          </a:prstGeom>
          <a:solidFill>
            <a:srgbClr val="1D4C7C"/>
          </a:solidFill>
          <a:ln>
            <a:noFill/>
          </a:ln>
          <a:effectLst>
            <a:outerShdw dist="17961" dir="2700000" algn="ctr" rotWithShape="0">
              <a:srgbClr val="C0C0C0"/>
            </a:outerShdw>
          </a:effectLst>
          <a:extLst/>
        </p:spPr>
        <p:txBody>
          <a:bodyPr wrap="square" rtlCol="0" anchor="ctr">
            <a:spAutoFit/>
            <a:flatTx/>
          </a:bodyPr>
          <a:lstStyle/>
          <a:p>
            <a:pPr algn="ctr" fontAlgn="base">
              <a:spcBef>
                <a:spcPct val="0"/>
              </a:spcBef>
              <a:spcAft>
                <a:spcPct val="0"/>
              </a:spcAft>
            </a:pPr>
            <a:r>
              <a:rPr lang="zh-CN" altLang="en-US" sz="1600" dirty="0" smtClean="0">
                <a:solidFill>
                  <a:srgbClr val="FFFFFF"/>
                </a:solidFill>
                <a:latin typeface="微软雅黑" panose="020B0503020204020204" pitchFamily="34" charset="-122"/>
                <a:ea typeface="微软雅黑" panose="020B0503020204020204" pitchFamily="34" charset="-122"/>
              </a:rPr>
              <a:t>点击“屋顶上的绿宝石”，显示作品信息和演员信息</a:t>
            </a:r>
          </a:p>
        </p:txBody>
      </p:sp>
      <p:sp>
        <p:nvSpPr>
          <p:cNvPr id="7" name="矩形 6"/>
          <p:cNvSpPr/>
          <p:nvPr/>
        </p:nvSpPr>
        <p:spPr bwMode="gray">
          <a:xfrm>
            <a:off x="1690791" y="1130581"/>
            <a:ext cx="312906" cy="369332"/>
          </a:xfrm>
          <a:prstGeom prst="rect">
            <a:avLst/>
          </a:prstGeom>
          <a:solidFill>
            <a:srgbClr val="1D4C7C"/>
          </a:solidFill>
          <a:ln>
            <a:noFill/>
          </a:ln>
          <a:effectLst>
            <a:outerShdw dist="17961" dir="2700000" algn="ctr" rotWithShape="0">
              <a:srgbClr val="C0C0C0"/>
            </a:outerShdw>
          </a:effectLst>
          <a:extLst/>
        </p:spPr>
        <p:txBody>
          <a:bodyPr wrap="none" rtlCol="0" anchor="ctr">
            <a:spAutoFit/>
            <a:flatTx/>
          </a:bodyPr>
          <a:lstStyle/>
          <a:p>
            <a:pPr algn="ctr" fontAlgn="base">
              <a:spcBef>
                <a:spcPct val="0"/>
              </a:spcBef>
              <a:spcAft>
                <a:spcPct val="0"/>
              </a:spcAft>
            </a:pPr>
            <a:r>
              <a:rPr lang="en-US" altLang="zh-CN" b="1" dirty="0" smtClean="0">
                <a:solidFill>
                  <a:srgbClr val="FFFFFF"/>
                </a:solidFill>
                <a:ea typeface="宋体" panose="02010600030101010101" pitchFamily="2" charset="-122"/>
              </a:rPr>
              <a:t>1</a:t>
            </a:r>
            <a:endParaRPr lang="zh-CN" altLang="en-US" b="1" dirty="0" smtClean="0">
              <a:solidFill>
                <a:srgbClr val="FFFFFF"/>
              </a:solidFill>
              <a:ea typeface="宋体" panose="02010600030101010101" pitchFamily="2" charset="-122"/>
            </a:endParaRPr>
          </a:p>
        </p:txBody>
      </p:sp>
      <p:sp>
        <p:nvSpPr>
          <p:cNvPr id="8" name="矩形 7"/>
          <p:cNvSpPr/>
          <p:nvPr/>
        </p:nvSpPr>
        <p:spPr bwMode="gray">
          <a:xfrm>
            <a:off x="4610081" y="1130581"/>
            <a:ext cx="312906" cy="369332"/>
          </a:xfrm>
          <a:prstGeom prst="rect">
            <a:avLst/>
          </a:prstGeom>
          <a:solidFill>
            <a:srgbClr val="1D4C7C"/>
          </a:solidFill>
          <a:ln>
            <a:noFill/>
          </a:ln>
          <a:effectLst>
            <a:outerShdw dist="17961" dir="2700000" algn="ctr" rotWithShape="0">
              <a:srgbClr val="C0C0C0"/>
            </a:outerShdw>
          </a:effectLst>
          <a:extLst/>
        </p:spPr>
        <p:txBody>
          <a:bodyPr wrap="none" rtlCol="0" anchor="ctr">
            <a:spAutoFit/>
            <a:flatTx/>
          </a:bodyPr>
          <a:lstStyle/>
          <a:p>
            <a:pPr algn="ctr" fontAlgn="base">
              <a:spcBef>
                <a:spcPct val="0"/>
              </a:spcBef>
              <a:spcAft>
                <a:spcPct val="0"/>
              </a:spcAft>
            </a:pPr>
            <a:r>
              <a:rPr lang="en-US" altLang="zh-CN" b="1" dirty="0" smtClean="0">
                <a:solidFill>
                  <a:srgbClr val="FFFFFF"/>
                </a:solidFill>
                <a:ea typeface="宋体" panose="02010600030101010101" pitchFamily="2" charset="-122"/>
              </a:rPr>
              <a:t>2</a:t>
            </a:r>
            <a:endParaRPr lang="zh-CN" altLang="en-US" b="1" dirty="0" smtClean="0">
              <a:solidFill>
                <a:srgbClr val="FFFFFF"/>
              </a:solidFill>
              <a:ea typeface="宋体" panose="02010600030101010101" pitchFamily="2" charset="-122"/>
            </a:endParaRPr>
          </a:p>
        </p:txBody>
      </p:sp>
      <p:sp>
        <p:nvSpPr>
          <p:cNvPr id="9" name="矩形 8"/>
          <p:cNvSpPr/>
          <p:nvPr/>
        </p:nvSpPr>
        <p:spPr bwMode="gray">
          <a:xfrm>
            <a:off x="7457326" y="1109174"/>
            <a:ext cx="312906" cy="369332"/>
          </a:xfrm>
          <a:prstGeom prst="rect">
            <a:avLst/>
          </a:prstGeom>
          <a:solidFill>
            <a:srgbClr val="1D4C7C"/>
          </a:solidFill>
          <a:ln>
            <a:noFill/>
          </a:ln>
          <a:effectLst>
            <a:outerShdw dist="17961" dir="2700000" algn="ctr" rotWithShape="0">
              <a:srgbClr val="C0C0C0"/>
            </a:outerShdw>
          </a:effectLst>
          <a:extLst/>
        </p:spPr>
        <p:txBody>
          <a:bodyPr wrap="none" rtlCol="0" anchor="ctr">
            <a:spAutoFit/>
            <a:flatTx/>
          </a:bodyPr>
          <a:lstStyle/>
          <a:p>
            <a:pPr algn="ctr" fontAlgn="base">
              <a:spcBef>
                <a:spcPct val="0"/>
              </a:spcBef>
              <a:spcAft>
                <a:spcPct val="0"/>
              </a:spcAft>
            </a:pPr>
            <a:r>
              <a:rPr lang="en-US" altLang="zh-CN" b="1" dirty="0" smtClean="0">
                <a:solidFill>
                  <a:srgbClr val="FFFFFF"/>
                </a:solidFill>
                <a:ea typeface="宋体" panose="02010600030101010101" pitchFamily="2" charset="-122"/>
              </a:rPr>
              <a:t>3</a:t>
            </a:r>
            <a:endParaRPr lang="zh-CN" altLang="en-US" b="1" dirty="0" smtClean="0">
              <a:solidFill>
                <a:srgbClr val="FFFFFF"/>
              </a:solidFill>
              <a:ea typeface="宋体" panose="02010600030101010101" pitchFamily="2" charset="-122"/>
            </a:endParaRPr>
          </a:p>
        </p:txBody>
      </p:sp>
      <p:sp>
        <p:nvSpPr>
          <p:cNvPr id="10" name="矩形 9"/>
          <p:cNvSpPr/>
          <p:nvPr/>
        </p:nvSpPr>
        <p:spPr>
          <a:xfrm>
            <a:off x="575495" y="683104"/>
            <a:ext cx="646331" cy="369332"/>
          </a:xfrm>
          <a:prstGeom prst="rect">
            <a:avLst/>
          </a:prstGeom>
          <a:solidFill>
            <a:srgbClr val="1D4C7C"/>
          </a:solidFill>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rPr>
              <a:t>示例</a:t>
            </a:r>
          </a:p>
        </p:txBody>
      </p:sp>
      <p:sp>
        <p:nvSpPr>
          <p:cNvPr id="11" name="矩形 10"/>
          <p:cNvSpPr/>
          <p:nvPr/>
        </p:nvSpPr>
        <p:spPr>
          <a:xfrm>
            <a:off x="1312421" y="686779"/>
            <a:ext cx="4022640"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影视搜：</a:t>
            </a:r>
            <a:r>
              <a:rPr lang="en-US" altLang="zh-CN" dirty="0">
                <a:latin typeface="微软雅黑" panose="020B0503020204020204" pitchFamily="34" charset="-122"/>
                <a:ea typeface="微软雅黑" panose="020B0503020204020204" pitchFamily="34" charset="-122"/>
              </a:rPr>
              <a:t>http://movies.we-yun.com</a:t>
            </a: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3779" y="1506844"/>
            <a:ext cx="2431881" cy="4323344"/>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7244" y="1499470"/>
            <a:ext cx="2436029" cy="4330718"/>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7944" y="1478188"/>
            <a:ext cx="2448000" cy="4352000"/>
          </a:xfrm>
          <a:prstGeom prst="rect">
            <a:avLst/>
          </a:prstGeom>
        </p:spPr>
      </p:pic>
    </p:spTree>
    <p:extLst>
      <p:ext uri="{BB962C8B-B14F-4D97-AF65-F5344CB8AC3E}">
        <p14:creationId xmlns:p14="http://schemas.microsoft.com/office/powerpoint/2010/main" val="29676925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86533" y="1145871"/>
            <a:ext cx="1372492" cy="461665"/>
          </a:xfrm>
          <a:prstGeom prst="rect">
            <a:avLst/>
          </a:prstGeom>
          <a:noFill/>
        </p:spPr>
        <p:txBody>
          <a:bodyPr wrap="none" rtlCol="0">
            <a:spAutoFit/>
          </a:bodyPr>
          <a:lstStyle/>
          <a:p>
            <a:r>
              <a:rPr lang="en-US" altLang="zh-CN" sz="2400" b="1" dirty="0" smtClean="0"/>
              <a:t>Solutions</a:t>
            </a:r>
            <a:endParaRPr lang="zh-CN" altLang="en-US" sz="2400" b="1" dirty="0"/>
          </a:p>
        </p:txBody>
      </p:sp>
      <p:sp>
        <p:nvSpPr>
          <p:cNvPr id="4" name="Rectangle 24"/>
          <p:cNvSpPr/>
          <p:nvPr/>
        </p:nvSpPr>
        <p:spPr bwMode="auto">
          <a:xfrm>
            <a:off x="2156248" y="2334810"/>
            <a:ext cx="2545985" cy="2346585"/>
          </a:xfrm>
          <a:prstGeom prst="rect">
            <a:avLst/>
          </a:prstGeom>
          <a:solidFill>
            <a:schemeClr val="bg1">
              <a:lumMod val="65000"/>
            </a:schemeClr>
          </a:solidFill>
          <a:ln w="9525" cap="flat" cmpd="sng" algn="ctr">
            <a:noFill/>
            <a:prstDash val="solid"/>
            <a:headEnd type="none" w="med" len="med"/>
            <a:tailEnd type="none" w="med" len="med"/>
          </a:ln>
          <a:effectLst/>
        </p:spPr>
        <p:txBody>
          <a:bodyPr vert="horz" wrap="square" lIns="182856" tIns="91428" rIns="91428" bIns="91428" numCol="1" rtlCol="0" anchor="b" anchorCtr="0" compatLnSpc="1">
            <a:prstTxWarp prst="textNoShape">
              <a:avLst/>
            </a:prstTxWarp>
          </a:bodyPr>
          <a:lstStyle/>
          <a:p>
            <a:pPr defTabSz="913994">
              <a:lnSpc>
                <a:spcPct val="90000"/>
              </a:lnSpc>
              <a:buSzPct val="90000"/>
            </a:pPr>
            <a:r>
              <a:rPr lang="en-US" altLang="zh-CN" b="1" dirty="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rPr>
              <a:t>Neo4j</a:t>
            </a:r>
            <a:r>
              <a:rPr lang="zh-CN" altLang="en-US" b="1" dirty="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rPr>
              <a:t>简体</a:t>
            </a:r>
            <a:r>
              <a:rPr lang="zh-CN" altLang="en-US" b="1" dirty="0" smtClean="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rPr>
              <a:t>中文版</a:t>
            </a:r>
            <a:endParaRPr lang="zh-CN" altLang="en-US" b="1" dirty="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endParaRPr>
          </a:p>
          <a:p>
            <a:pPr defTabSz="913994">
              <a:lnSpc>
                <a:spcPct val="90000"/>
              </a:lnSpc>
              <a:buSzPct val="90000"/>
            </a:pPr>
            <a:r>
              <a:rPr lang="zh-CN" altLang="en-US" sz="1400" b="1" dirty="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rPr>
              <a:t>为中国企业量身</a:t>
            </a:r>
            <a:r>
              <a:rPr lang="zh-CN" altLang="en-US" sz="1400" b="1" dirty="0" smtClean="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rPr>
              <a:t>定制</a:t>
            </a:r>
            <a:endParaRPr lang="zh-CN" altLang="en-US" sz="1400" b="1" dirty="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endParaRPr>
          </a:p>
        </p:txBody>
      </p:sp>
      <p:sp>
        <p:nvSpPr>
          <p:cNvPr id="5" name="Rectangle 24"/>
          <p:cNvSpPr/>
          <p:nvPr/>
        </p:nvSpPr>
        <p:spPr bwMode="auto">
          <a:xfrm>
            <a:off x="7827562" y="2319776"/>
            <a:ext cx="2511638" cy="2346585"/>
          </a:xfrm>
          <a:prstGeom prst="rect">
            <a:avLst/>
          </a:prstGeom>
          <a:solidFill>
            <a:schemeClr val="accent1">
              <a:lumMod val="50000"/>
            </a:schemeClr>
          </a:solidFill>
          <a:ln w="9525" cap="flat" cmpd="sng" algn="ctr">
            <a:noFill/>
            <a:prstDash val="solid"/>
            <a:headEnd type="none" w="med" len="med"/>
            <a:tailEnd type="none" w="med" len="med"/>
          </a:ln>
          <a:effectLst/>
        </p:spPr>
        <p:txBody>
          <a:bodyPr vert="horz" wrap="square" lIns="182856" tIns="91428" rIns="91428" bIns="91428" numCol="1" rtlCol="0" anchor="b" anchorCtr="0" compatLnSpc="1">
            <a:prstTxWarp prst="textNoShape">
              <a:avLst/>
            </a:prstTxWarp>
          </a:bodyPr>
          <a:lstStyle/>
          <a:p>
            <a:pPr defTabSz="913994">
              <a:lnSpc>
                <a:spcPct val="90000"/>
              </a:lnSpc>
              <a:buSzPct val="90000"/>
            </a:pPr>
            <a:r>
              <a:rPr lang="zh-CN" altLang="en-US" b="1" dirty="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rPr>
              <a:t>迷你名片</a:t>
            </a:r>
          </a:p>
          <a:p>
            <a:pPr defTabSz="913994">
              <a:lnSpc>
                <a:spcPct val="90000"/>
              </a:lnSpc>
              <a:buSzPct val="90000"/>
            </a:pPr>
            <a:r>
              <a:rPr lang="zh-CN" altLang="en-US" sz="1600" b="1" dirty="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rPr>
              <a:t>纸质名片的终结者</a:t>
            </a:r>
          </a:p>
        </p:txBody>
      </p:sp>
      <p:grpSp>
        <p:nvGrpSpPr>
          <p:cNvPr id="7" name="组合 6"/>
          <p:cNvGrpSpPr/>
          <p:nvPr/>
        </p:nvGrpSpPr>
        <p:grpSpPr>
          <a:xfrm>
            <a:off x="8561846" y="2789309"/>
            <a:ext cx="972000" cy="972000"/>
            <a:chOff x="1152960" y="2378007"/>
            <a:chExt cx="5101574" cy="5101572"/>
          </a:xfrm>
        </p:grpSpPr>
        <p:sp>
          <p:nvSpPr>
            <p:cNvPr id="8" name="Rectangle 4"/>
            <p:cNvSpPr/>
            <p:nvPr/>
          </p:nvSpPr>
          <p:spPr bwMode="auto">
            <a:xfrm>
              <a:off x="1163796" y="2408075"/>
              <a:ext cx="5090738" cy="4693169"/>
            </a:xfrm>
            <a:prstGeom prst="rect">
              <a:avLst/>
            </a:prstGeom>
            <a:solidFill>
              <a:srgbClr val="94C949"/>
            </a:solidFill>
            <a:ln w="9525" cap="flat" cmpd="sng" algn="ctr">
              <a:noFill/>
              <a:prstDash val="solid"/>
              <a:headEnd type="none" w="med" len="med"/>
              <a:tailEnd type="none" w="med" len="med"/>
            </a:ln>
            <a:effectLst/>
          </p:spPr>
          <p:txBody>
            <a:bodyPr vert="horz" wrap="square" lIns="243840" tIns="243840" rIns="121920" bIns="60958" numCol="1" rtlCol="0" anchor="t" anchorCtr="0" compatLnSpc="1">
              <a:prstTxWarp prst="textNoShape">
                <a:avLst/>
              </a:prstTxWarp>
            </a:bodyPr>
            <a:lstStyle/>
            <a:p>
              <a:pPr defTabSz="913994">
                <a:lnSpc>
                  <a:spcPct val="90000"/>
                </a:lnSpc>
                <a:buSzPct val="90000"/>
                <a:defRPr/>
              </a:pPr>
              <a:endParaRPr lang="en-US" sz="2400" dirty="0">
                <a:gradFill>
                  <a:gsLst>
                    <a:gs pos="85000">
                      <a:srgbClr val="FFFFFF"/>
                    </a:gs>
                    <a:gs pos="0">
                      <a:srgbClr val="FFFFFF"/>
                    </a:gs>
                  </a:gsLst>
                  <a:lin ang="5400000" scaled="0"/>
                </a:gradFill>
                <a:latin typeface="Segoe UI"/>
              </a:endParaRPr>
            </a:p>
          </p:txBody>
        </p:sp>
        <p:pic>
          <p:nvPicPr>
            <p:cNvPr id="10" name="WechatIMG666.jpeg" descr="WechatIMG666.jpeg"/>
            <p:cNvPicPr>
              <a:picLocks noChangeAspect="1"/>
            </p:cNvPicPr>
            <p:nvPr/>
          </p:nvPicPr>
          <p:blipFill>
            <a:blip r:embed="rId2">
              <a:extLst/>
            </a:blip>
            <a:stretch>
              <a:fillRect/>
            </a:stretch>
          </p:blipFill>
          <p:spPr>
            <a:xfrm>
              <a:off x="1152960" y="2378007"/>
              <a:ext cx="5101573" cy="5101572"/>
            </a:xfrm>
            <a:prstGeom prst="rect">
              <a:avLst/>
            </a:prstGeom>
            <a:ln w="12700">
              <a:miter lim="400000"/>
            </a:ln>
          </p:spPr>
        </p:pic>
      </p:grpSp>
      <p:sp>
        <p:nvSpPr>
          <p:cNvPr id="11" name="Rectangle 24"/>
          <p:cNvSpPr/>
          <p:nvPr/>
        </p:nvSpPr>
        <p:spPr bwMode="auto">
          <a:xfrm>
            <a:off x="5008771" y="2319776"/>
            <a:ext cx="2511638" cy="2346585"/>
          </a:xfrm>
          <a:prstGeom prst="rect">
            <a:avLst/>
          </a:prstGeom>
          <a:solidFill>
            <a:schemeClr val="bg1">
              <a:lumMod val="65000"/>
            </a:schemeClr>
          </a:solidFill>
          <a:ln w="9525" cap="flat" cmpd="sng" algn="ctr">
            <a:noFill/>
            <a:prstDash val="solid"/>
            <a:headEnd type="none" w="med" len="med"/>
            <a:tailEnd type="none" w="med" len="med"/>
          </a:ln>
          <a:effectLst/>
        </p:spPr>
        <p:txBody>
          <a:bodyPr vert="horz" wrap="square" lIns="182856" tIns="91428" rIns="91428" bIns="91428" numCol="1" rtlCol="0" anchor="b" anchorCtr="0" compatLnSpc="1">
            <a:prstTxWarp prst="textNoShape">
              <a:avLst/>
            </a:prstTxWarp>
          </a:bodyPr>
          <a:lstStyle/>
          <a:p>
            <a:pPr defTabSz="913994">
              <a:lnSpc>
                <a:spcPct val="90000"/>
              </a:lnSpc>
              <a:buSzPct val="90000"/>
            </a:pPr>
            <a:r>
              <a:rPr lang="zh-CN" altLang="en-US" b="1" dirty="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rPr>
              <a:t>关系搜</a:t>
            </a:r>
          </a:p>
          <a:p>
            <a:pPr defTabSz="913994">
              <a:lnSpc>
                <a:spcPct val="90000"/>
              </a:lnSpc>
              <a:buSzPct val="90000"/>
            </a:pPr>
            <a:r>
              <a:rPr lang="zh-CN" altLang="en-US" sz="1600" b="1" dirty="0">
                <a:gradFill>
                  <a:gsLst>
                    <a:gs pos="85000">
                      <a:srgbClr val="FFFFFF"/>
                    </a:gs>
                    <a:gs pos="0">
                      <a:srgbClr val="FFFFFF"/>
                    </a:gs>
                  </a:gsLst>
                  <a:lin ang="5400000" scaled="0"/>
                </a:gradFill>
                <a:latin typeface="微软雅黑" panose="020B0503020204020204" pitchFamily="34" charset="-122"/>
                <a:ea typeface="微软雅黑" panose="020B0503020204020204" pitchFamily="34" charset="-122"/>
              </a:rPr>
              <a:t>开箱即用的知识图谱引擎</a:t>
            </a:r>
          </a:p>
        </p:txBody>
      </p:sp>
      <p:sp>
        <p:nvSpPr>
          <p:cNvPr id="12" name="圆角矩形 11"/>
          <p:cNvSpPr/>
          <p:nvPr/>
        </p:nvSpPr>
        <p:spPr>
          <a:xfrm>
            <a:off x="2948854" y="2789309"/>
            <a:ext cx="1008000" cy="972000"/>
          </a:xfrm>
          <a:prstGeom prst="roundRect">
            <a:avLst>
              <a:gd name="adj" fmla="val 0"/>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矩形 12"/>
          <p:cNvSpPr/>
          <p:nvPr/>
        </p:nvSpPr>
        <p:spPr>
          <a:xfrm>
            <a:off x="5745512" y="2789309"/>
            <a:ext cx="1027675" cy="9720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22720999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bwMode="auto">
          <a:xfrm>
            <a:off x="960651" y="4409998"/>
            <a:ext cx="7269357" cy="1947465"/>
          </a:xfrm>
          <a:prstGeom prst="rect">
            <a:avLst/>
          </a:prstGeom>
          <a:solidFill>
            <a:schemeClr val="bg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45718" tIns="22859" rIns="45718" bIns="22859" numCol="1" rtlCol="0" anchor="ctr" anchorCtr="0" compatLnSpc="1">
            <a:prstTxWarp prst="textNoShape">
              <a:avLst/>
            </a:prstTxWarp>
          </a:bodyPr>
          <a:lstStyle/>
          <a:p>
            <a:pPr marL="0" marR="0" lvl="0" indent="0" algn="ctr" defTabSz="457050" rtl="0" eaLnBrk="1" fontAlgn="auto" latinLnBrk="0" hangingPunct="0">
              <a:lnSpc>
                <a:spcPct val="100000"/>
              </a:lnSpc>
              <a:spcBef>
                <a:spcPts val="0"/>
              </a:spcBef>
              <a:spcAft>
                <a:spcPts val="0"/>
              </a:spcAft>
              <a:buClrTx/>
              <a:buSzTx/>
              <a:buFontTx/>
              <a:buNone/>
              <a:tabLst/>
              <a:defRPr/>
            </a:pPr>
            <a:endParaRPr kumimoji="0" lang="zh-CN" altLang="en-US" sz="1100" b="1" i="0" u="none" strike="noStrike" kern="0" cap="none" spc="0" normalizeH="0" baseline="0" noProof="0" dirty="0">
              <a:ln>
                <a:noFill/>
              </a:ln>
              <a:solidFill>
                <a:srgbClr val="FFFFFF">
                  <a:alpha val="98824"/>
                </a:srgbClr>
              </a:solidFill>
              <a:effectLst/>
              <a:uLnTx/>
              <a:uFillTx/>
              <a:latin typeface="微软雅黑" panose="020B0503020204020204" pitchFamily="34" charset="-122"/>
              <a:ea typeface="微软雅黑" panose="020B0503020204020204" pitchFamily="34" charset="-122"/>
              <a:cs typeface="Segoe UI" pitchFamily="34" charset="0"/>
              <a:sym typeface="Helvetica Neue"/>
            </a:endParaRPr>
          </a:p>
        </p:txBody>
      </p:sp>
      <p:grpSp>
        <p:nvGrpSpPr>
          <p:cNvPr id="59" name="组合 58"/>
          <p:cNvGrpSpPr/>
          <p:nvPr/>
        </p:nvGrpSpPr>
        <p:grpSpPr>
          <a:xfrm>
            <a:off x="8536880" y="3198938"/>
            <a:ext cx="4597239" cy="5167638"/>
            <a:chOff x="14438768" y="3643188"/>
            <a:chExt cx="10718026" cy="12047859"/>
          </a:xfrm>
        </p:grpSpPr>
        <p:pic>
          <p:nvPicPr>
            <p:cNvPr id="60" name="World"/>
            <p:cNvPicPr>
              <a:picLocks noChangeAspect="1"/>
            </p:cNvPicPr>
            <p:nvPr/>
          </p:nvPicPr>
          <p:blipFill rotWithShape="1">
            <a:blip r:embed="rId4" cstate="screen">
              <a:alphaModFix amt="33000"/>
              <a:extLst>
                <a:ext uri="{BEBA8EAE-BF5A-486C-A8C5-ECC9F3942E4B}">
                  <a14:imgProps xmlns:a14="http://schemas.microsoft.com/office/drawing/2010/main">
                    <a14:imgLayer r:embed="rId5">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14500593" y="3643188"/>
              <a:ext cx="9864152" cy="10364797"/>
            </a:xfrm>
            <a:prstGeom prst="rect">
              <a:avLst/>
            </a:prstGeom>
          </p:spPr>
        </p:pic>
        <p:pic>
          <p:nvPicPr>
            <p:cNvPr id="61" name="compute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5467808" y="9030892"/>
              <a:ext cx="1067248" cy="930947"/>
            </a:xfrm>
            <a:prstGeom prst="rect">
              <a:avLst/>
            </a:prstGeom>
            <a:effectLst/>
          </p:spPr>
        </p:pic>
        <p:pic>
          <p:nvPicPr>
            <p:cNvPr id="62" name="compute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9840995" y="12039620"/>
              <a:ext cx="1067248" cy="930947"/>
            </a:xfrm>
            <a:prstGeom prst="rect">
              <a:avLst/>
            </a:prstGeom>
            <a:effectLst/>
          </p:spPr>
        </p:pic>
        <p:pic>
          <p:nvPicPr>
            <p:cNvPr id="63" name="compute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6799099" y="5001593"/>
              <a:ext cx="1067248" cy="930947"/>
            </a:xfrm>
            <a:prstGeom prst="rect">
              <a:avLst/>
            </a:prstGeom>
            <a:effectLst/>
          </p:spPr>
        </p:pic>
        <p:pic>
          <p:nvPicPr>
            <p:cNvPr id="64" name="compute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9633067" y="3976604"/>
              <a:ext cx="1067248" cy="930947"/>
            </a:xfrm>
            <a:prstGeom prst="rect">
              <a:avLst/>
            </a:prstGeom>
            <a:effectLst/>
          </p:spPr>
        </p:pic>
        <p:pic>
          <p:nvPicPr>
            <p:cNvPr id="65" name="compute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22836395" y="5535716"/>
              <a:ext cx="1067248" cy="930947"/>
            </a:xfrm>
            <a:prstGeom prst="rect">
              <a:avLst/>
            </a:prstGeom>
            <a:effectLst/>
          </p:spPr>
        </p:pic>
        <p:pic>
          <p:nvPicPr>
            <p:cNvPr id="66" name="compute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9508560" y="7206079"/>
              <a:ext cx="1067248" cy="930947"/>
            </a:xfrm>
            <a:prstGeom prst="rect">
              <a:avLst/>
            </a:prstGeom>
            <a:effectLst/>
          </p:spPr>
        </p:pic>
        <p:sp>
          <p:nvSpPr>
            <p:cNvPr id="67" name="Arc 11"/>
            <p:cNvSpPr/>
            <p:nvPr/>
          </p:nvSpPr>
          <p:spPr>
            <a:xfrm rot="15945616">
              <a:off x="15056609" y="6381943"/>
              <a:ext cx="6675235" cy="4670152"/>
            </a:xfrm>
            <a:prstGeom prst="arc">
              <a:avLst>
                <a:gd name="adj1" fmla="val 16207703"/>
                <a:gd name="adj2" fmla="val 20161710"/>
              </a:avLst>
            </a:prstGeom>
            <a:noFill/>
            <a:ln w="19050" cap="flat" cmpd="sng" algn="ctr">
              <a:solidFill>
                <a:sysClr val="window" lastClr="FFFFFF"/>
              </a:solidFill>
              <a:prstDash val="solid"/>
              <a:headEnd type="none" w="med" len="med"/>
              <a:tailEnd type="none" w="med" len="med"/>
            </a:ln>
            <a:effectLst>
              <a:outerShdw blurRad="63500" algn="ctr" rotWithShape="0">
                <a:sysClr val="window" lastClr="FFFFFF"/>
              </a:outerShdw>
            </a:effectLst>
          </p:spPr>
          <p:txBody>
            <a:bodyPr lIns="91424" tIns="45714" rIns="91424" bIns="45714" rtlCol="0" anchor="ctr"/>
            <a:lstStyle/>
            <a:p>
              <a:pPr marL="0" marR="0" lvl="0" indent="0" algn="ctr" defTabSz="91430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Helvetica Neue"/>
              </a:endParaRPr>
            </a:p>
          </p:txBody>
        </p:sp>
        <p:sp>
          <p:nvSpPr>
            <p:cNvPr id="68" name="Arc 114"/>
            <p:cNvSpPr/>
            <p:nvPr/>
          </p:nvSpPr>
          <p:spPr>
            <a:xfrm rot="4383524" flipH="1">
              <a:off x="14299936" y="6609895"/>
              <a:ext cx="6682155" cy="4670152"/>
            </a:xfrm>
            <a:prstGeom prst="arc">
              <a:avLst>
                <a:gd name="adj1" fmla="val 17949455"/>
                <a:gd name="adj2" fmla="val 20161710"/>
              </a:avLst>
            </a:prstGeom>
            <a:noFill/>
            <a:ln w="19050" cap="flat" cmpd="sng" algn="ctr">
              <a:solidFill>
                <a:sysClr val="window" lastClr="FFFFFF"/>
              </a:solidFill>
              <a:prstDash val="solid"/>
              <a:headEnd type="none" w="med" len="med"/>
              <a:tailEnd type="none" w="med" len="med"/>
            </a:ln>
            <a:effectLst>
              <a:outerShdw blurRad="63500" algn="ctr" rotWithShape="0">
                <a:sysClr val="window" lastClr="FFFFFF"/>
              </a:outerShdw>
            </a:effectLst>
          </p:spPr>
          <p:txBody>
            <a:bodyPr lIns="91424" tIns="45714" rIns="91424" bIns="45714" rtlCol="0" anchor="ctr"/>
            <a:lstStyle/>
            <a:p>
              <a:pPr marL="0" marR="0" lvl="0" indent="0" algn="ctr" defTabSz="91430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Helvetica Neue"/>
              </a:endParaRPr>
            </a:p>
          </p:txBody>
        </p:sp>
        <p:sp>
          <p:nvSpPr>
            <p:cNvPr id="69" name="Arc 117"/>
            <p:cNvSpPr/>
            <p:nvPr/>
          </p:nvSpPr>
          <p:spPr>
            <a:xfrm rot="1266808" flipH="1">
              <a:off x="16813095" y="5392591"/>
              <a:ext cx="7746643" cy="4668936"/>
            </a:xfrm>
            <a:prstGeom prst="arc">
              <a:avLst>
                <a:gd name="adj1" fmla="val 14829323"/>
                <a:gd name="adj2" fmla="val 20394756"/>
              </a:avLst>
            </a:prstGeom>
            <a:noFill/>
            <a:ln w="19050" cap="flat" cmpd="sng" algn="ctr">
              <a:solidFill>
                <a:sysClr val="window" lastClr="FFFFFF"/>
              </a:solidFill>
              <a:prstDash val="solid"/>
              <a:headEnd type="none" w="med" len="med"/>
              <a:tailEnd type="none" w="med" len="med"/>
            </a:ln>
            <a:effectLst>
              <a:outerShdw blurRad="63500" algn="ctr" rotWithShape="0">
                <a:sysClr val="window" lastClr="FFFFFF"/>
              </a:outerShdw>
            </a:effectLst>
          </p:spPr>
          <p:txBody>
            <a:bodyPr lIns="91424" tIns="45714" rIns="91424" bIns="45714" rtlCol="0" anchor="ctr"/>
            <a:lstStyle/>
            <a:p>
              <a:pPr marL="0" marR="0" lvl="0" indent="0" algn="ctr" defTabSz="91430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Helvetica Neue"/>
              </a:endParaRPr>
            </a:p>
          </p:txBody>
        </p:sp>
        <p:sp>
          <p:nvSpPr>
            <p:cNvPr id="70" name="Arc 118"/>
            <p:cNvSpPr/>
            <p:nvPr/>
          </p:nvSpPr>
          <p:spPr>
            <a:xfrm rot="361398" flipH="1">
              <a:off x="17410151" y="4222655"/>
              <a:ext cx="7746643" cy="4668936"/>
            </a:xfrm>
            <a:prstGeom prst="arc">
              <a:avLst>
                <a:gd name="adj1" fmla="val 19040756"/>
                <a:gd name="adj2" fmla="val 20659860"/>
              </a:avLst>
            </a:prstGeom>
            <a:noFill/>
            <a:ln w="19050" cap="flat" cmpd="sng" algn="ctr">
              <a:solidFill>
                <a:sysClr val="window" lastClr="FFFFFF"/>
              </a:solidFill>
              <a:prstDash val="solid"/>
              <a:headEnd type="none" w="med" len="med"/>
              <a:tailEnd type="none" w="med" len="med"/>
            </a:ln>
            <a:effectLst>
              <a:outerShdw blurRad="63500" algn="ctr" rotWithShape="0">
                <a:sysClr val="window" lastClr="FFFFFF"/>
              </a:outerShdw>
            </a:effectLst>
          </p:spPr>
          <p:txBody>
            <a:bodyPr lIns="91424" tIns="45714" rIns="91424" bIns="45714" rtlCol="0" anchor="ctr"/>
            <a:lstStyle/>
            <a:p>
              <a:pPr marL="0" marR="0" lvl="0" indent="0" algn="ctr" defTabSz="91430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Helvetica Neue"/>
              </a:endParaRPr>
            </a:p>
          </p:txBody>
        </p:sp>
        <p:sp>
          <p:nvSpPr>
            <p:cNvPr id="71" name="Arc 120"/>
            <p:cNvSpPr/>
            <p:nvPr/>
          </p:nvSpPr>
          <p:spPr>
            <a:xfrm rot="21441019" flipH="1">
              <a:off x="15973700" y="7767511"/>
              <a:ext cx="6676973" cy="4668936"/>
            </a:xfrm>
            <a:prstGeom prst="arc">
              <a:avLst>
                <a:gd name="adj1" fmla="val 16207703"/>
                <a:gd name="adj2" fmla="val 20161710"/>
              </a:avLst>
            </a:prstGeom>
            <a:noFill/>
            <a:ln w="19050" cap="flat" cmpd="sng" algn="ctr">
              <a:solidFill>
                <a:sysClr val="window" lastClr="FFFFFF"/>
              </a:solidFill>
              <a:prstDash val="solid"/>
              <a:headEnd type="none" w="med" len="med"/>
              <a:tailEnd type="none" w="med" len="med"/>
            </a:ln>
            <a:effectLst>
              <a:outerShdw blurRad="63500" algn="ctr" rotWithShape="0">
                <a:sysClr val="window" lastClr="FFFFFF"/>
              </a:outerShdw>
            </a:effectLst>
          </p:spPr>
          <p:txBody>
            <a:bodyPr lIns="91424" tIns="45714" rIns="91424" bIns="45714" rtlCol="0" anchor="ctr"/>
            <a:lstStyle/>
            <a:p>
              <a:pPr marL="0" marR="0" lvl="0" indent="0" algn="ctr" defTabSz="91430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Helvetica Neue"/>
              </a:endParaRPr>
            </a:p>
          </p:txBody>
        </p:sp>
        <p:sp>
          <p:nvSpPr>
            <p:cNvPr id="72" name="Arc 122"/>
            <p:cNvSpPr/>
            <p:nvPr/>
          </p:nvSpPr>
          <p:spPr>
            <a:xfrm rot="18512327">
              <a:off x="19791444" y="6456175"/>
              <a:ext cx="5033005" cy="4670152"/>
            </a:xfrm>
            <a:prstGeom prst="arc">
              <a:avLst>
                <a:gd name="adj1" fmla="val 16207703"/>
                <a:gd name="adj2" fmla="val 19670876"/>
              </a:avLst>
            </a:prstGeom>
            <a:noFill/>
            <a:ln w="19050" cap="flat" cmpd="sng" algn="ctr">
              <a:solidFill>
                <a:sysClr val="window" lastClr="FFFFFF"/>
              </a:solidFill>
              <a:prstDash val="solid"/>
              <a:headEnd type="none" w="med" len="med"/>
              <a:tailEnd type="none" w="med" len="med"/>
            </a:ln>
            <a:effectLst>
              <a:outerShdw blurRad="63500" algn="ctr" rotWithShape="0">
                <a:sysClr val="window" lastClr="FFFFFF"/>
              </a:outerShdw>
            </a:effectLst>
          </p:spPr>
          <p:txBody>
            <a:bodyPr lIns="91424" tIns="45714" rIns="91424" bIns="45714" rtlCol="0" anchor="ctr"/>
            <a:lstStyle/>
            <a:p>
              <a:pPr marL="0" marR="0" lvl="0" indent="0" algn="ctr" defTabSz="91430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Helvetica Neue"/>
              </a:endParaRPr>
            </a:p>
          </p:txBody>
        </p:sp>
        <p:sp>
          <p:nvSpPr>
            <p:cNvPr id="73" name="Arc 123"/>
            <p:cNvSpPr/>
            <p:nvPr/>
          </p:nvSpPr>
          <p:spPr>
            <a:xfrm rot="6432767" flipH="1">
              <a:off x="12546545" y="7691891"/>
              <a:ext cx="9891379" cy="6106933"/>
            </a:xfrm>
            <a:prstGeom prst="arc">
              <a:avLst>
                <a:gd name="adj1" fmla="val 15976499"/>
                <a:gd name="adj2" fmla="val 19507928"/>
              </a:avLst>
            </a:prstGeom>
            <a:noFill/>
            <a:ln w="19050" cap="flat" cmpd="sng" algn="ctr">
              <a:solidFill>
                <a:sysClr val="window" lastClr="FFFFFF"/>
              </a:solidFill>
              <a:prstDash val="solid"/>
              <a:headEnd type="none" w="med" len="med"/>
              <a:tailEnd type="none" w="med" len="med"/>
            </a:ln>
            <a:effectLst>
              <a:outerShdw blurRad="63500" algn="ctr" rotWithShape="0">
                <a:sysClr val="window" lastClr="FFFFFF"/>
              </a:outerShdw>
            </a:effectLst>
          </p:spPr>
          <p:txBody>
            <a:bodyPr lIns="91424" tIns="45714" rIns="91424" bIns="45714" rtlCol="0" anchor="ctr"/>
            <a:lstStyle/>
            <a:p>
              <a:pPr marL="0" marR="0" lvl="0" indent="0" algn="ctr" defTabSz="91430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Helvetica Neue"/>
              </a:endParaRPr>
            </a:p>
          </p:txBody>
        </p:sp>
        <p:sp>
          <p:nvSpPr>
            <p:cNvPr id="74" name="Arc 124"/>
            <p:cNvSpPr/>
            <p:nvPr/>
          </p:nvSpPr>
          <p:spPr>
            <a:xfrm rot="7403424" flipH="1">
              <a:off x="13558988" y="6762459"/>
              <a:ext cx="11158669" cy="6106933"/>
            </a:xfrm>
            <a:prstGeom prst="arc">
              <a:avLst>
                <a:gd name="adj1" fmla="val 15142247"/>
                <a:gd name="adj2" fmla="val 20541376"/>
              </a:avLst>
            </a:prstGeom>
            <a:noFill/>
            <a:ln w="19050" cap="flat" cmpd="sng" algn="ctr">
              <a:solidFill>
                <a:sysClr val="window" lastClr="FFFFFF"/>
              </a:solidFill>
              <a:prstDash val="solid"/>
              <a:headEnd type="none" w="med" len="med"/>
              <a:tailEnd type="none" w="med" len="med"/>
            </a:ln>
            <a:effectLst>
              <a:outerShdw blurRad="63500" algn="ctr" rotWithShape="0">
                <a:sysClr val="window" lastClr="FFFFFF"/>
              </a:outerShdw>
            </a:effectLst>
          </p:spPr>
          <p:txBody>
            <a:bodyPr lIns="91424" tIns="45714" rIns="91424" bIns="45714" rtlCol="0" anchor="ctr"/>
            <a:lstStyle/>
            <a:p>
              <a:pPr marL="0" marR="0" lvl="0" indent="0" algn="ctr" defTabSz="91430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Helvetica Neue"/>
              </a:endParaRPr>
            </a:p>
          </p:txBody>
        </p:sp>
        <p:sp>
          <p:nvSpPr>
            <p:cNvPr id="75" name="Arc 125"/>
            <p:cNvSpPr/>
            <p:nvPr/>
          </p:nvSpPr>
          <p:spPr>
            <a:xfrm rot="3941603" flipH="1">
              <a:off x="17534208" y="5644615"/>
              <a:ext cx="7744624" cy="4670152"/>
            </a:xfrm>
            <a:prstGeom prst="arc">
              <a:avLst>
                <a:gd name="adj1" fmla="val 18536885"/>
                <a:gd name="adj2" fmla="val 20579788"/>
              </a:avLst>
            </a:prstGeom>
            <a:noFill/>
            <a:ln w="19050" cap="flat" cmpd="sng" algn="ctr">
              <a:solidFill>
                <a:sysClr val="window" lastClr="FFFFFF"/>
              </a:solidFill>
              <a:prstDash val="solid"/>
              <a:headEnd type="none" w="med" len="med"/>
              <a:tailEnd type="none" w="med" len="med"/>
            </a:ln>
            <a:effectLst>
              <a:outerShdw blurRad="63500" algn="ctr" rotWithShape="0">
                <a:sysClr val="window" lastClr="FFFFFF"/>
              </a:outerShdw>
            </a:effectLst>
          </p:spPr>
          <p:txBody>
            <a:bodyPr lIns="91424" tIns="45714" rIns="91424" bIns="45714" rtlCol="0" anchor="ctr"/>
            <a:lstStyle/>
            <a:p>
              <a:pPr marL="0" marR="0" lvl="0" indent="0" algn="ctr" defTabSz="91430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Helvetica Neue"/>
              </a:endParaRPr>
            </a:p>
          </p:txBody>
        </p:sp>
      </p:grpSp>
      <p:grpSp>
        <p:nvGrpSpPr>
          <p:cNvPr id="2" name="组合 1"/>
          <p:cNvGrpSpPr/>
          <p:nvPr/>
        </p:nvGrpSpPr>
        <p:grpSpPr>
          <a:xfrm>
            <a:off x="1462702" y="1818651"/>
            <a:ext cx="7380542" cy="1957802"/>
            <a:chOff x="8981743" y="4168651"/>
            <a:chExt cx="18784780" cy="5102917"/>
          </a:xfrm>
        </p:grpSpPr>
        <p:sp>
          <p:nvSpPr>
            <p:cNvPr id="40" name="An universal, diverse relation search engine that has fuzzy association function"/>
            <p:cNvSpPr txBox="1"/>
            <p:nvPr/>
          </p:nvSpPr>
          <p:spPr>
            <a:xfrm>
              <a:off x="8981743" y="4168651"/>
              <a:ext cx="18396852" cy="855685"/>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defTabSz="457200">
                <a:defRPr sz="2600" b="0">
                  <a:solidFill>
                    <a:schemeClr val="accent1">
                      <a:hueOff val="114395"/>
                      <a:lumOff val="-24975"/>
                    </a:schemeClr>
                  </a:solidFill>
                  <a:latin typeface="Didot"/>
                  <a:ea typeface="Didot"/>
                  <a:cs typeface="Didot"/>
                  <a:sym typeface="Didot"/>
                </a:defRPr>
              </a:lvl1pPr>
            </a:lstStyle>
            <a:p>
              <a:pPr lvl="0" algn="just" defTabSz="228600" hangingPunct="0"/>
              <a:r>
                <a:rPr lang="zh-CN" altLang="en-US" sz="1800" kern="0" dirty="0">
                  <a:solidFill>
                    <a:srgbClr val="FFFFFF"/>
                  </a:solidFill>
                  <a:latin typeface="微软雅黑" panose="020B0503020204020204" pitchFamily="34" charset="-122"/>
                  <a:ea typeface="微软雅黑" panose="020B0503020204020204" pitchFamily="34" charset="-122"/>
                  <a:cs typeface="Segoe UI" panose="020B0502040204020203" pitchFamily="34" charset="0"/>
                </a:rPr>
                <a:t>省钱：从此告别纸质名片，不用再去花钱设计和印制商务名片</a:t>
              </a:r>
            </a:p>
          </p:txBody>
        </p:sp>
        <p:sp>
          <p:nvSpPr>
            <p:cNvPr id="41" name="A new-gen search engine developed based on various core technologies including big data, AI, and the latest graph database"/>
            <p:cNvSpPr txBox="1"/>
            <p:nvPr/>
          </p:nvSpPr>
          <p:spPr>
            <a:xfrm>
              <a:off x="8981743" y="6139530"/>
              <a:ext cx="18784780" cy="855685"/>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defTabSz="457200">
                <a:defRPr sz="2600" b="0">
                  <a:solidFill>
                    <a:schemeClr val="accent1">
                      <a:hueOff val="114395"/>
                      <a:lumOff val="-24975"/>
                    </a:schemeClr>
                  </a:solidFill>
                  <a:latin typeface="Didot"/>
                  <a:ea typeface="Didot"/>
                  <a:cs typeface="Didot"/>
                  <a:sym typeface="Didot"/>
                </a:defRPr>
              </a:lvl1pPr>
            </a:lstStyle>
            <a:p>
              <a:pPr lvl="0" algn="just" defTabSz="228600" hangingPunct="0"/>
              <a:r>
                <a:rPr lang="zh-CN" altLang="en-US" sz="1800" kern="0" dirty="0">
                  <a:solidFill>
                    <a:srgbClr val="FFFFFF"/>
                  </a:solidFill>
                  <a:latin typeface="微软雅黑" panose="020B0503020204020204" pitchFamily="34" charset="-122"/>
                  <a:ea typeface="微软雅黑" panose="020B0503020204020204" pitchFamily="34" charset="-122"/>
                  <a:cs typeface="Segoe UI" panose="020B0502040204020203" pitchFamily="34" charset="0"/>
                </a:rPr>
                <a:t>省力：轻松变更联系方式，换手机号码等不用再逐个通知亲友</a:t>
              </a:r>
            </a:p>
          </p:txBody>
        </p:sp>
        <p:sp>
          <p:nvSpPr>
            <p:cNvPr id="42" name="It breaks the traditional searching concept, and digs out the inner relations of the objects precisely and makes relation acquisition simpler, more intuitive and interesting"/>
            <p:cNvSpPr txBox="1"/>
            <p:nvPr/>
          </p:nvSpPr>
          <p:spPr>
            <a:xfrm>
              <a:off x="8981743" y="8415883"/>
              <a:ext cx="18396852" cy="855685"/>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defTabSz="457200">
                <a:defRPr sz="2600" b="0">
                  <a:solidFill>
                    <a:schemeClr val="accent1">
                      <a:hueOff val="114395"/>
                      <a:lumOff val="-24975"/>
                    </a:schemeClr>
                  </a:solidFill>
                  <a:latin typeface="Didot"/>
                  <a:ea typeface="Didot"/>
                  <a:cs typeface="Didot"/>
                  <a:sym typeface="Didot"/>
                </a:defRPr>
              </a:lvl1pPr>
            </a:lstStyle>
            <a:p>
              <a:pPr lvl="0" algn="just" defTabSz="228600" hangingPunct="0"/>
              <a:r>
                <a:rPr lang="zh-CN" altLang="en-US" sz="1800" kern="0" dirty="0">
                  <a:solidFill>
                    <a:srgbClr val="FFFFFF"/>
                  </a:solidFill>
                  <a:latin typeface="微软雅黑" panose="020B0503020204020204" pitchFamily="34" charset="-122"/>
                  <a:ea typeface="微软雅黑" panose="020B0503020204020204" pitchFamily="34" charset="-122"/>
                  <a:cs typeface="Segoe UI" panose="020B0502040204020203" pitchFamily="34" charset="0"/>
                </a:rPr>
                <a:t>省时：快捷搜索众多名片，可按姓名、公司、手机等快速查询</a:t>
              </a:r>
            </a:p>
          </p:txBody>
        </p:sp>
      </p:grpSp>
      <p:sp>
        <p:nvSpPr>
          <p:cNvPr id="76" name="Freeform 45"/>
          <p:cNvSpPr>
            <a:spLocks noEditPoints="1"/>
          </p:cNvSpPr>
          <p:nvPr/>
        </p:nvSpPr>
        <p:spPr bwMode="black">
          <a:xfrm>
            <a:off x="580714" y="1421856"/>
            <a:ext cx="461912" cy="498175"/>
          </a:xfrm>
          <a:custGeom>
            <a:avLst/>
            <a:gdLst>
              <a:gd name="T0" fmla="*/ 135 w 140"/>
              <a:gd name="T1" fmla="*/ 85 h 151"/>
              <a:gd name="T2" fmla="*/ 140 w 140"/>
              <a:gd name="T3" fmla="*/ 96 h 151"/>
              <a:gd name="T4" fmla="*/ 134 w 140"/>
              <a:gd name="T5" fmla="*/ 106 h 151"/>
              <a:gd name="T6" fmla="*/ 137 w 140"/>
              <a:gd name="T7" fmla="*/ 117 h 151"/>
              <a:gd name="T8" fmla="*/ 129 w 140"/>
              <a:gd name="T9" fmla="*/ 128 h 151"/>
              <a:gd name="T10" fmla="*/ 128 w 140"/>
              <a:gd name="T11" fmla="*/ 137 h 151"/>
              <a:gd name="T12" fmla="*/ 116 w 140"/>
              <a:gd name="T13" fmla="*/ 148 h 151"/>
              <a:gd name="T14" fmla="*/ 65 w 140"/>
              <a:gd name="T15" fmla="*/ 148 h 151"/>
              <a:gd name="T16" fmla="*/ 33 w 140"/>
              <a:gd name="T17" fmla="*/ 142 h 151"/>
              <a:gd name="T18" fmla="*/ 33 w 140"/>
              <a:gd name="T19" fmla="*/ 82 h 151"/>
              <a:gd name="T20" fmla="*/ 34 w 140"/>
              <a:gd name="T21" fmla="*/ 82 h 151"/>
              <a:gd name="T22" fmla="*/ 34 w 140"/>
              <a:gd name="T23" fmla="*/ 82 h 151"/>
              <a:gd name="T24" fmla="*/ 37 w 140"/>
              <a:gd name="T25" fmla="*/ 82 h 151"/>
              <a:gd name="T26" fmla="*/ 60 w 140"/>
              <a:gd name="T27" fmla="*/ 48 h 151"/>
              <a:gd name="T28" fmla="*/ 68 w 140"/>
              <a:gd name="T29" fmla="*/ 39 h 151"/>
              <a:gd name="T30" fmla="*/ 81 w 140"/>
              <a:gd name="T31" fmla="*/ 3 h 151"/>
              <a:gd name="T32" fmla="*/ 97 w 140"/>
              <a:gd name="T33" fmla="*/ 8 h 151"/>
              <a:gd name="T34" fmla="*/ 99 w 140"/>
              <a:gd name="T35" fmla="*/ 35 h 151"/>
              <a:gd name="T36" fmla="*/ 90 w 140"/>
              <a:gd name="T37" fmla="*/ 60 h 151"/>
              <a:gd name="T38" fmla="*/ 130 w 140"/>
              <a:gd name="T39" fmla="*/ 62 h 151"/>
              <a:gd name="T40" fmla="*/ 140 w 140"/>
              <a:gd name="T41" fmla="*/ 77 h 151"/>
              <a:gd name="T42" fmla="*/ 135 w 140"/>
              <a:gd name="T43" fmla="*/ 85 h 151"/>
              <a:gd name="T44" fmla="*/ 30 w 140"/>
              <a:gd name="T45" fmla="*/ 137 h 151"/>
              <a:gd name="T46" fmla="*/ 30 w 140"/>
              <a:gd name="T47" fmla="*/ 137 h 151"/>
              <a:gd name="T48" fmla="*/ 30 w 140"/>
              <a:gd name="T49" fmla="*/ 82 h 151"/>
              <a:gd name="T50" fmla="*/ 23 w 140"/>
              <a:gd name="T51" fmla="*/ 76 h 151"/>
              <a:gd name="T52" fmla="*/ 7 w 140"/>
              <a:gd name="T53" fmla="*/ 76 h 151"/>
              <a:gd name="T54" fmla="*/ 0 w 140"/>
              <a:gd name="T55" fmla="*/ 82 h 151"/>
              <a:gd name="T56" fmla="*/ 0 w 140"/>
              <a:gd name="T57" fmla="*/ 137 h 151"/>
              <a:gd name="T58" fmla="*/ 7 w 140"/>
              <a:gd name="T59" fmla="*/ 144 h 151"/>
              <a:gd name="T60" fmla="*/ 23 w 140"/>
              <a:gd name="T61" fmla="*/ 144 h 151"/>
              <a:gd name="T62" fmla="*/ 30 w 140"/>
              <a:gd name="T63" fmla="*/ 137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0" h="151">
                <a:moveTo>
                  <a:pt x="135" y="85"/>
                </a:moveTo>
                <a:cubicBezTo>
                  <a:pt x="135" y="88"/>
                  <a:pt x="140" y="93"/>
                  <a:pt x="140" y="96"/>
                </a:cubicBezTo>
                <a:cubicBezTo>
                  <a:pt x="140" y="99"/>
                  <a:pt x="134" y="103"/>
                  <a:pt x="134" y="106"/>
                </a:cubicBezTo>
                <a:cubicBezTo>
                  <a:pt x="133" y="109"/>
                  <a:pt x="137" y="114"/>
                  <a:pt x="137" y="117"/>
                </a:cubicBezTo>
                <a:cubicBezTo>
                  <a:pt x="137" y="121"/>
                  <a:pt x="130" y="125"/>
                  <a:pt x="129" y="128"/>
                </a:cubicBezTo>
                <a:cubicBezTo>
                  <a:pt x="128" y="130"/>
                  <a:pt x="129" y="135"/>
                  <a:pt x="128" y="137"/>
                </a:cubicBezTo>
                <a:cubicBezTo>
                  <a:pt x="127" y="141"/>
                  <a:pt x="120" y="147"/>
                  <a:pt x="116" y="148"/>
                </a:cubicBezTo>
                <a:cubicBezTo>
                  <a:pt x="104" y="151"/>
                  <a:pt x="65" y="148"/>
                  <a:pt x="65" y="148"/>
                </a:cubicBezTo>
                <a:cubicBezTo>
                  <a:pt x="65" y="148"/>
                  <a:pt x="65" y="148"/>
                  <a:pt x="33" y="142"/>
                </a:cubicBezTo>
                <a:cubicBezTo>
                  <a:pt x="33" y="142"/>
                  <a:pt x="33" y="142"/>
                  <a:pt x="33" y="82"/>
                </a:cubicBezTo>
                <a:cubicBezTo>
                  <a:pt x="33" y="82"/>
                  <a:pt x="33" y="82"/>
                  <a:pt x="34" y="82"/>
                </a:cubicBezTo>
                <a:cubicBezTo>
                  <a:pt x="34" y="82"/>
                  <a:pt x="34" y="82"/>
                  <a:pt x="34" y="82"/>
                </a:cubicBezTo>
                <a:cubicBezTo>
                  <a:pt x="34" y="82"/>
                  <a:pt x="34" y="82"/>
                  <a:pt x="37" y="82"/>
                </a:cubicBezTo>
                <a:cubicBezTo>
                  <a:pt x="41" y="81"/>
                  <a:pt x="49" y="75"/>
                  <a:pt x="60" y="48"/>
                </a:cubicBezTo>
                <a:cubicBezTo>
                  <a:pt x="61" y="44"/>
                  <a:pt x="65" y="42"/>
                  <a:pt x="68" y="39"/>
                </a:cubicBezTo>
                <a:cubicBezTo>
                  <a:pt x="75" y="34"/>
                  <a:pt x="79" y="27"/>
                  <a:pt x="81" y="3"/>
                </a:cubicBezTo>
                <a:cubicBezTo>
                  <a:pt x="81" y="0"/>
                  <a:pt x="91" y="1"/>
                  <a:pt x="97" y="8"/>
                </a:cubicBezTo>
                <a:cubicBezTo>
                  <a:pt x="102" y="14"/>
                  <a:pt x="102" y="26"/>
                  <a:pt x="99" y="35"/>
                </a:cubicBezTo>
                <a:cubicBezTo>
                  <a:pt x="96" y="41"/>
                  <a:pt x="87" y="55"/>
                  <a:pt x="90" y="60"/>
                </a:cubicBezTo>
                <a:cubicBezTo>
                  <a:pt x="90" y="60"/>
                  <a:pt x="124" y="59"/>
                  <a:pt x="130" y="62"/>
                </a:cubicBezTo>
                <a:cubicBezTo>
                  <a:pt x="134" y="63"/>
                  <a:pt x="140" y="72"/>
                  <a:pt x="140" y="77"/>
                </a:cubicBezTo>
                <a:cubicBezTo>
                  <a:pt x="140" y="79"/>
                  <a:pt x="136" y="83"/>
                  <a:pt x="135" y="85"/>
                </a:cubicBezTo>
                <a:close/>
                <a:moveTo>
                  <a:pt x="30" y="137"/>
                </a:moveTo>
                <a:cubicBezTo>
                  <a:pt x="30" y="137"/>
                  <a:pt x="30" y="137"/>
                  <a:pt x="30" y="137"/>
                </a:cubicBezTo>
                <a:cubicBezTo>
                  <a:pt x="30" y="137"/>
                  <a:pt x="30" y="137"/>
                  <a:pt x="30" y="82"/>
                </a:cubicBezTo>
                <a:cubicBezTo>
                  <a:pt x="30" y="79"/>
                  <a:pt x="27" y="76"/>
                  <a:pt x="23" y="76"/>
                </a:cubicBezTo>
                <a:cubicBezTo>
                  <a:pt x="23" y="76"/>
                  <a:pt x="23" y="76"/>
                  <a:pt x="7" y="76"/>
                </a:cubicBezTo>
                <a:cubicBezTo>
                  <a:pt x="3" y="76"/>
                  <a:pt x="0" y="79"/>
                  <a:pt x="0" y="82"/>
                </a:cubicBezTo>
                <a:cubicBezTo>
                  <a:pt x="0" y="82"/>
                  <a:pt x="0" y="82"/>
                  <a:pt x="0" y="137"/>
                </a:cubicBezTo>
                <a:cubicBezTo>
                  <a:pt x="0" y="141"/>
                  <a:pt x="3" y="144"/>
                  <a:pt x="7" y="144"/>
                </a:cubicBezTo>
                <a:cubicBezTo>
                  <a:pt x="7" y="144"/>
                  <a:pt x="7" y="144"/>
                  <a:pt x="23" y="144"/>
                </a:cubicBezTo>
                <a:cubicBezTo>
                  <a:pt x="27" y="144"/>
                  <a:pt x="30" y="141"/>
                  <a:pt x="30" y="1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4" tIns="17143" rIns="34284" bIns="17143" numCol="1" anchor="t" anchorCtr="0" compatLnSpc="1">
            <a:prstTxWarp prst="textNoShape">
              <a:avLst/>
            </a:prstTxWarp>
          </a:bodyPr>
          <a:lstStyle/>
          <a:p>
            <a:pPr marL="0" marR="0" lvl="0" indent="0" algn="ctr" defTabSz="342832" rtl="0" eaLnBrk="1" fontAlgn="auto" latinLnBrk="0" hangingPunct="0">
              <a:lnSpc>
                <a:spcPct val="100000"/>
              </a:lnSpc>
              <a:spcBef>
                <a:spcPts val="0"/>
              </a:spcBef>
              <a:spcAft>
                <a:spcPts val="0"/>
              </a:spcAft>
              <a:buClrTx/>
              <a:buSzTx/>
              <a:buFontTx/>
              <a:buNone/>
              <a:tabLst/>
              <a:defRPr/>
            </a:pPr>
            <a:endParaRPr kumimoji="0" lang="en-US" sz="1500" b="1"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Helvetica Neue"/>
            </a:endParaRPr>
          </a:p>
        </p:txBody>
      </p:sp>
      <p:sp>
        <p:nvSpPr>
          <p:cNvPr id="77" name="Freeform 35"/>
          <p:cNvSpPr>
            <a:spLocks/>
          </p:cNvSpPr>
          <p:nvPr/>
        </p:nvSpPr>
        <p:spPr bwMode="black">
          <a:xfrm>
            <a:off x="555605" y="2285842"/>
            <a:ext cx="628998" cy="646750"/>
          </a:xfrm>
          <a:custGeom>
            <a:avLst/>
            <a:gdLst>
              <a:gd name="T0" fmla="*/ 120 w 191"/>
              <a:gd name="T1" fmla="*/ 32 h 197"/>
              <a:gd name="T2" fmla="*/ 83 w 191"/>
              <a:gd name="T3" fmla="*/ 3 h 197"/>
              <a:gd name="T4" fmla="*/ 47 w 191"/>
              <a:gd name="T5" fmla="*/ 5 h 197"/>
              <a:gd name="T6" fmla="*/ 44 w 191"/>
              <a:gd name="T7" fmla="*/ 27 h 197"/>
              <a:gd name="T8" fmla="*/ 40 w 191"/>
              <a:gd name="T9" fmla="*/ 29 h 197"/>
              <a:gd name="T10" fmla="*/ 40 w 191"/>
              <a:gd name="T11" fmla="*/ 33 h 197"/>
              <a:gd name="T12" fmla="*/ 45 w 191"/>
              <a:gd name="T13" fmla="*/ 40 h 197"/>
              <a:gd name="T14" fmla="*/ 88 w 191"/>
              <a:gd name="T15" fmla="*/ 44 h 197"/>
              <a:gd name="T16" fmla="*/ 118 w 191"/>
              <a:gd name="T17" fmla="*/ 113 h 197"/>
              <a:gd name="T18" fmla="*/ 144 w 191"/>
              <a:gd name="T19" fmla="*/ 129 h 197"/>
              <a:gd name="T20" fmla="*/ 112 w 191"/>
              <a:gd name="T21" fmla="*/ 109 h 197"/>
              <a:gd name="T22" fmla="*/ 65 w 191"/>
              <a:gd name="T23" fmla="*/ 115 h 197"/>
              <a:gd name="T24" fmla="*/ 0 w 191"/>
              <a:gd name="T25" fmla="*/ 116 h 197"/>
              <a:gd name="T26" fmla="*/ 26 w 191"/>
              <a:gd name="T27" fmla="*/ 174 h 197"/>
              <a:gd name="T28" fmla="*/ 61 w 191"/>
              <a:gd name="T29" fmla="*/ 136 h 197"/>
              <a:gd name="T30" fmla="*/ 57 w 191"/>
              <a:gd name="T31" fmla="*/ 148 h 197"/>
              <a:gd name="T32" fmla="*/ 126 w 191"/>
              <a:gd name="T33" fmla="*/ 140 h 197"/>
              <a:gd name="T34" fmla="*/ 55 w 191"/>
              <a:gd name="T35" fmla="*/ 153 h 197"/>
              <a:gd name="T36" fmla="*/ 30 w 191"/>
              <a:gd name="T37" fmla="*/ 180 h 197"/>
              <a:gd name="T38" fmla="*/ 32 w 191"/>
              <a:gd name="T39" fmla="*/ 182 h 197"/>
              <a:gd name="T40" fmla="*/ 180 w 191"/>
              <a:gd name="T41" fmla="*/ 159 h 197"/>
              <a:gd name="T42" fmla="*/ 185 w 191"/>
              <a:gd name="T43" fmla="*/ 129 h 197"/>
              <a:gd name="T44" fmla="*/ 120 w 191"/>
              <a:gd name="T45" fmla="*/ 3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1" h="197">
                <a:moveTo>
                  <a:pt x="120" y="32"/>
                </a:moveTo>
                <a:cubicBezTo>
                  <a:pt x="112" y="23"/>
                  <a:pt x="99" y="9"/>
                  <a:pt x="83" y="3"/>
                </a:cubicBezTo>
                <a:cubicBezTo>
                  <a:pt x="72" y="0"/>
                  <a:pt x="47" y="5"/>
                  <a:pt x="47" y="5"/>
                </a:cubicBezTo>
                <a:cubicBezTo>
                  <a:pt x="44" y="27"/>
                  <a:pt x="44" y="27"/>
                  <a:pt x="44" y="27"/>
                </a:cubicBezTo>
                <a:cubicBezTo>
                  <a:pt x="40" y="29"/>
                  <a:pt x="40" y="29"/>
                  <a:pt x="40" y="29"/>
                </a:cubicBezTo>
                <a:cubicBezTo>
                  <a:pt x="40" y="33"/>
                  <a:pt x="40" y="33"/>
                  <a:pt x="40" y="33"/>
                </a:cubicBezTo>
                <a:cubicBezTo>
                  <a:pt x="40" y="33"/>
                  <a:pt x="40" y="37"/>
                  <a:pt x="45" y="40"/>
                </a:cubicBezTo>
                <a:cubicBezTo>
                  <a:pt x="50" y="42"/>
                  <a:pt x="73" y="53"/>
                  <a:pt x="88" y="44"/>
                </a:cubicBezTo>
                <a:cubicBezTo>
                  <a:pt x="118" y="60"/>
                  <a:pt x="105" y="91"/>
                  <a:pt x="118" y="113"/>
                </a:cubicBezTo>
                <a:cubicBezTo>
                  <a:pt x="123" y="120"/>
                  <a:pt x="131" y="127"/>
                  <a:pt x="144" y="129"/>
                </a:cubicBezTo>
                <a:cubicBezTo>
                  <a:pt x="144" y="129"/>
                  <a:pt x="115" y="131"/>
                  <a:pt x="112" y="109"/>
                </a:cubicBezTo>
                <a:cubicBezTo>
                  <a:pt x="101" y="104"/>
                  <a:pt x="82" y="99"/>
                  <a:pt x="65" y="115"/>
                </a:cubicBezTo>
                <a:cubicBezTo>
                  <a:pt x="51" y="100"/>
                  <a:pt x="14" y="100"/>
                  <a:pt x="0" y="116"/>
                </a:cubicBezTo>
                <a:cubicBezTo>
                  <a:pt x="6" y="141"/>
                  <a:pt x="18" y="163"/>
                  <a:pt x="26" y="174"/>
                </a:cubicBezTo>
                <a:cubicBezTo>
                  <a:pt x="52" y="156"/>
                  <a:pt x="61" y="136"/>
                  <a:pt x="61" y="136"/>
                </a:cubicBezTo>
                <a:cubicBezTo>
                  <a:pt x="60" y="140"/>
                  <a:pt x="59" y="144"/>
                  <a:pt x="57" y="148"/>
                </a:cubicBezTo>
                <a:cubicBezTo>
                  <a:pt x="103" y="167"/>
                  <a:pt x="126" y="140"/>
                  <a:pt x="126" y="140"/>
                </a:cubicBezTo>
                <a:cubicBezTo>
                  <a:pt x="107" y="171"/>
                  <a:pt x="63" y="157"/>
                  <a:pt x="55" y="153"/>
                </a:cubicBezTo>
                <a:cubicBezTo>
                  <a:pt x="48" y="166"/>
                  <a:pt x="38" y="175"/>
                  <a:pt x="30" y="180"/>
                </a:cubicBezTo>
                <a:cubicBezTo>
                  <a:pt x="32" y="181"/>
                  <a:pt x="32" y="182"/>
                  <a:pt x="32" y="182"/>
                </a:cubicBezTo>
                <a:cubicBezTo>
                  <a:pt x="88" y="197"/>
                  <a:pt x="154" y="177"/>
                  <a:pt x="180" y="159"/>
                </a:cubicBezTo>
                <a:cubicBezTo>
                  <a:pt x="191" y="151"/>
                  <a:pt x="188" y="138"/>
                  <a:pt x="185" y="129"/>
                </a:cubicBezTo>
                <a:cubicBezTo>
                  <a:pt x="172" y="91"/>
                  <a:pt x="134" y="49"/>
                  <a:pt x="120" y="32"/>
                </a:cubicBezTo>
                <a:close/>
              </a:path>
            </a:pathLst>
          </a:custGeom>
          <a:solidFill>
            <a:srgbClr val="FFFFFF"/>
          </a:solidFill>
          <a:ln>
            <a:noFill/>
          </a:ln>
        </p:spPr>
        <p:txBody>
          <a:bodyPr vert="horz" wrap="square" lIns="30859" tIns="15429" rIns="30859" bIns="15429" numCol="1" anchor="t" anchorCtr="0" compatLnSpc="1">
            <a:prstTxWarp prst="textNoShape">
              <a:avLst/>
            </a:prstTxWarp>
          </a:bodyPr>
          <a:lstStyle/>
          <a:p>
            <a:pPr marL="0" marR="0" lvl="0" indent="0" algn="ctr" defTabSz="342832" rtl="0" eaLnBrk="1" fontAlgn="auto" latinLnBrk="0" hangingPunct="0">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Helvetica Neue"/>
            </a:endParaRPr>
          </a:p>
        </p:txBody>
      </p:sp>
      <p:grpSp>
        <p:nvGrpSpPr>
          <p:cNvPr id="78" name="Group 41"/>
          <p:cNvGrpSpPr/>
          <p:nvPr/>
        </p:nvGrpSpPr>
        <p:grpSpPr>
          <a:xfrm>
            <a:off x="421310" y="3236010"/>
            <a:ext cx="845076" cy="573395"/>
            <a:chOff x="-6467475" y="914401"/>
            <a:chExt cx="5765799" cy="3913187"/>
          </a:xfrm>
        </p:grpSpPr>
        <p:sp>
          <p:nvSpPr>
            <p:cNvPr id="79" name="Freeform 5"/>
            <p:cNvSpPr>
              <a:spLocks/>
            </p:cNvSpPr>
            <p:nvPr/>
          </p:nvSpPr>
          <p:spPr bwMode="auto">
            <a:xfrm>
              <a:off x="-6407150" y="2039938"/>
              <a:ext cx="2217737" cy="1112838"/>
            </a:xfrm>
            <a:custGeom>
              <a:avLst/>
              <a:gdLst>
                <a:gd name="T0" fmla="*/ 0 w 590"/>
                <a:gd name="T1" fmla="*/ 227 h 296"/>
                <a:gd name="T2" fmla="*/ 392 w 590"/>
                <a:gd name="T3" fmla="*/ 16 h 296"/>
                <a:gd name="T4" fmla="*/ 520 w 590"/>
                <a:gd name="T5" fmla="*/ 51 h 296"/>
                <a:gd name="T6" fmla="*/ 590 w 590"/>
                <a:gd name="T7" fmla="*/ 72 h 296"/>
                <a:gd name="T8" fmla="*/ 64 w 590"/>
                <a:gd name="T9" fmla="*/ 296 h 296"/>
                <a:gd name="T10" fmla="*/ 0 w 590"/>
                <a:gd name="T11" fmla="*/ 227 h 296"/>
              </a:gdLst>
              <a:ahLst/>
              <a:cxnLst>
                <a:cxn ang="0">
                  <a:pos x="T0" y="T1"/>
                </a:cxn>
                <a:cxn ang="0">
                  <a:pos x="T2" y="T3"/>
                </a:cxn>
                <a:cxn ang="0">
                  <a:pos x="T4" y="T5"/>
                </a:cxn>
                <a:cxn ang="0">
                  <a:pos x="T6" y="T7"/>
                </a:cxn>
                <a:cxn ang="0">
                  <a:pos x="T8" y="T9"/>
                </a:cxn>
                <a:cxn ang="0">
                  <a:pos x="T10" y="T11"/>
                </a:cxn>
              </a:cxnLst>
              <a:rect l="0" t="0" r="r" b="b"/>
              <a:pathLst>
                <a:path w="590" h="296">
                  <a:moveTo>
                    <a:pt x="0" y="227"/>
                  </a:moveTo>
                  <a:cubicBezTo>
                    <a:pt x="0" y="227"/>
                    <a:pt x="166" y="21"/>
                    <a:pt x="392" y="16"/>
                  </a:cubicBezTo>
                  <a:cubicBezTo>
                    <a:pt x="392" y="16"/>
                    <a:pt x="462" y="0"/>
                    <a:pt x="520" y="51"/>
                  </a:cubicBezTo>
                  <a:cubicBezTo>
                    <a:pt x="520" y="51"/>
                    <a:pt x="571" y="59"/>
                    <a:pt x="590" y="72"/>
                  </a:cubicBezTo>
                  <a:cubicBezTo>
                    <a:pt x="590" y="72"/>
                    <a:pt x="310" y="29"/>
                    <a:pt x="64" y="296"/>
                  </a:cubicBezTo>
                  <a:cubicBezTo>
                    <a:pt x="64" y="296"/>
                    <a:pt x="16" y="275"/>
                    <a:pt x="0" y="2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ctr" defTabSz="342832" rtl="0" eaLnBrk="1" fontAlgn="auto" latinLnBrk="0" hangingPunct="0">
                <a:lnSpc>
                  <a:spcPct val="100000"/>
                </a:lnSpc>
                <a:spcBef>
                  <a:spcPts val="0"/>
                </a:spcBef>
                <a:spcAft>
                  <a:spcPts val="0"/>
                </a:spcAft>
                <a:buClrTx/>
                <a:buSzTx/>
                <a:buFontTx/>
                <a:buNone/>
                <a:tabLst/>
                <a:defRPr/>
              </a:pPr>
              <a:endParaRPr kumimoji="0" lang="en-US" sz="1500" b="1"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Helvetica Neue"/>
              </a:endParaRPr>
            </a:p>
          </p:txBody>
        </p:sp>
        <p:sp>
          <p:nvSpPr>
            <p:cNvPr id="80" name="Freeform 6"/>
            <p:cNvSpPr>
              <a:spLocks/>
            </p:cNvSpPr>
            <p:nvPr/>
          </p:nvSpPr>
          <p:spPr bwMode="auto">
            <a:xfrm>
              <a:off x="-6467475" y="1279526"/>
              <a:ext cx="1849437" cy="1603375"/>
            </a:xfrm>
            <a:custGeom>
              <a:avLst/>
              <a:gdLst>
                <a:gd name="T0" fmla="*/ 0 w 492"/>
                <a:gd name="T1" fmla="*/ 426 h 426"/>
                <a:gd name="T2" fmla="*/ 341 w 492"/>
                <a:gd name="T3" fmla="*/ 70 h 426"/>
                <a:gd name="T4" fmla="*/ 468 w 492"/>
                <a:gd name="T5" fmla="*/ 13 h 426"/>
                <a:gd name="T6" fmla="*/ 492 w 492"/>
                <a:gd name="T7" fmla="*/ 47 h 426"/>
                <a:gd name="T8" fmla="*/ 309 w 492"/>
                <a:gd name="T9" fmla="*/ 222 h 426"/>
                <a:gd name="T10" fmla="*/ 0 w 492"/>
                <a:gd name="T11" fmla="*/ 426 h 426"/>
              </a:gdLst>
              <a:ahLst/>
              <a:cxnLst>
                <a:cxn ang="0">
                  <a:pos x="T0" y="T1"/>
                </a:cxn>
                <a:cxn ang="0">
                  <a:pos x="T2" y="T3"/>
                </a:cxn>
                <a:cxn ang="0">
                  <a:pos x="T4" y="T5"/>
                </a:cxn>
                <a:cxn ang="0">
                  <a:pos x="T6" y="T7"/>
                </a:cxn>
                <a:cxn ang="0">
                  <a:pos x="T8" y="T9"/>
                </a:cxn>
                <a:cxn ang="0">
                  <a:pos x="T10" y="T11"/>
                </a:cxn>
              </a:cxnLst>
              <a:rect l="0" t="0" r="r" b="b"/>
              <a:pathLst>
                <a:path w="492" h="426">
                  <a:moveTo>
                    <a:pt x="0" y="426"/>
                  </a:moveTo>
                  <a:cubicBezTo>
                    <a:pt x="341" y="70"/>
                    <a:pt x="341" y="70"/>
                    <a:pt x="341" y="70"/>
                  </a:cubicBezTo>
                  <a:cubicBezTo>
                    <a:pt x="341" y="70"/>
                    <a:pt x="408" y="0"/>
                    <a:pt x="468" y="13"/>
                  </a:cubicBezTo>
                  <a:cubicBezTo>
                    <a:pt x="468" y="13"/>
                    <a:pt x="487" y="24"/>
                    <a:pt x="492" y="47"/>
                  </a:cubicBezTo>
                  <a:cubicBezTo>
                    <a:pt x="309" y="222"/>
                    <a:pt x="309" y="222"/>
                    <a:pt x="309" y="222"/>
                  </a:cubicBezTo>
                  <a:cubicBezTo>
                    <a:pt x="309" y="222"/>
                    <a:pt x="186" y="242"/>
                    <a:pt x="0" y="4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ctr" defTabSz="342832" rtl="0" eaLnBrk="1" fontAlgn="auto" latinLnBrk="0" hangingPunct="0">
                <a:lnSpc>
                  <a:spcPct val="100000"/>
                </a:lnSpc>
                <a:spcBef>
                  <a:spcPts val="0"/>
                </a:spcBef>
                <a:spcAft>
                  <a:spcPts val="0"/>
                </a:spcAft>
                <a:buClrTx/>
                <a:buSzTx/>
                <a:buFontTx/>
                <a:buNone/>
                <a:tabLst/>
                <a:defRPr/>
              </a:pPr>
              <a:endParaRPr kumimoji="0" lang="en-US" sz="1500" b="1"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Helvetica Neue"/>
              </a:endParaRPr>
            </a:p>
          </p:txBody>
        </p:sp>
        <p:sp>
          <p:nvSpPr>
            <p:cNvPr id="81" name="Freeform 7"/>
            <p:cNvSpPr>
              <a:spLocks/>
            </p:cNvSpPr>
            <p:nvPr/>
          </p:nvSpPr>
          <p:spPr bwMode="auto">
            <a:xfrm>
              <a:off x="-5113338" y="914401"/>
              <a:ext cx="852487" cy="1023938"/>
            </a:xfrm>
            <a:custGeom>
              <a:avLst/>
              <a:gdLst>
                <a:gd name="T0" fmla="*/ 0 w 227"/>
                <a:gd name="T1" fmla="*/ 139 h 272"/>
                <a:gd name="T2" fmla="*/ 163 w 227"/>
                <a:gd name="T3" fmla="*/ 120 h 272"/>
                <a:gd name="T4" fmla="*/ 227 w 227"/>
                <a:gd name="T5" fmla="*/ 272 h 272"/>
                <a:gd name="T6" fmla="*/ 147 w 227"/>
                <a:gd name="T7" fmla="*/ 136 h 272"/>
                <a:gd name="T8" fmla="*/ 0 w 227"/>
                <a:gd name="T9" fmla="*/ 139 h 272"/>
              </a:gdLst>
              <a:ahLst/>
              <a:cxnLst>
                <a:cxn ang="0">
                  <a:pos x="T0" y="T1"/>
                </a:cxn>
                <a:cxn ang="0">
                  <a:pos x="T2" y="T3"/>
                </a:cxn>
                <a:cxn ang="0">
                  <a:pos x="T4" y="T5"/>
                </a:cxn>
                <a:cxn ang="0">
                  <a:pos x="T6" y="T7"/>
                </a:cxn>
                <a:cxn ang="0">
                  <a:pos x="T8" y="T9"/>
                </a:cxn>
              </a:cxnLst>
              <a:rect l="0" t="0" r="r" b="b"/>
              <a:pathLst>
                <a:path w="227" h="272">
                  <a:moveTo>
                    <a:pt x="0" y="139"/>
                  </a:moveTo>
                  <a:cubicBezTo>
                    <a:pt x="0" y="139"/>
                    <a:pt x="110" y="0"/>
                    <a:pt x="163" y="120"/>
                  </a:cubicBezTo>
                  <a:cubicBezTo>
                    <a:pt x="227" y="272"/>
                    <a:pt x="227" y="272"/>
                    <a:pt x="227" y="272"/>
                  </a:cubicBezTo>
                  <a:cubicBezTo>
                    <a:pt x="147" y="136"/>
                    <a:pt x="147" y="136"/>
                    <a:pt x="147" y="136"/>
                  </a:cubicBezTo>
                  <a:cubicBezTo>
                    <a:pt x="147" y="136"/>
                    <a:pt x="120" y="40"/>
                    <a:pt x="0" y="1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ctr" defTabSz="342832" rtl="0" eaLnBrk="1" fontAlgn="auto" latinLnBrk="0" hangingPunct="0">
                <a:lnSpc>
                  <a:spcPct val="100000"/>
                </a:lnSpc>
                <a:spcBef>
                  <a:spcPts val="0"/>
                </a:spcBef>
                <a:spcAft>
                  <a:spcPts val="0"/>
                </a:spcAft>
                <a:buClrTx/>
                <a:buSzTx/>
                <a:buFontTx/>
                <a:buNone/>
                <a:tabLst/>
                <a:defRPr/>
              </a:pPr>
              <a:endParaRPr kumimoji="0" lang="en-US" sz="1500" b="1"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Helvetica Neue"/>
              </a:endParaRPr>
            </a:p>
          </p:txBody>
        </p:sp>
        <p:sp>
          <p:nvSpPr>
            <p:cNvPr id="82" name="Freeform 8"/>
            <p:cNvSpPr>
              <a:spLocks/>
            </p:cNvSpPr>
            <p:nvPr/>
          </p:nvSpPr>
          <p:spPr bwMode="auto">
            <a:xfrm>
              <a:off x="-4692650" y="1208088"/>
              <a:ext cx="1563687" cy="2084388"/>
            </a:xfrm>
            <a:custGeom>
              <a:avLst/>
              <a:gdLst>
                <a:gd name="T0" fmla="*/ 0 w 416"/>
                <a:gd name="T1" fmla="*/ 0 h 554"/>
                <a:gd name="T2" fmla="*/ 110 w 416"/>
                <a:gd name="T3" fmla="*/ 21 h 554"/>
                <a:gd name="T4" fmla="*/ 168 w 416"/>
                <a:gd name="T5" fmla="*/ 74 h 554"/>
                <a:gd name="T6" fmla="*/ 310 w 416"/>
                <a:gd name="T7" fmla="*/ 394 h 554"/>
                <a:gd name="T8" fmla="*/ 416 w 416"/>
                <a:gd name="T9" fmla="*/ 554 h 554"/>
                <a:gd name="T10" fmla="*/ 295 w 416"/>
                <a:gd name="T11" fmla="*/ 477 h 554"/>
                <a:gd name="T12" fmla="*/ 144 w 416"/>
                <a:gd name="T13" fmla="*/ 280 h 554"/>
                <a:gd name="T14" fmla="*/ 0 w 416"/>
                <a:gd name="T15" fmla="*/ 0 h 5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6" h="554">
                  <a:moveTo>
                    <a:pt x="0" y="0"/>
                  </a:moveTo>
                  <a:cubicBezTo>
                    <a:pt x="110" y="21"/>
                    <a:pt x="110" y="21"/>
                    <a:pt x="110" y="21"/>
                  </a:cubicBezTo>
                  <a:cubicBezTo>
                    <a:pt x="110" y="21"/>
                    <a:pt x="147" y="34"/>
                    <a:pt x="168" y="74"/>
                  </a:cubicBezTo>
                  <a:cubicBezTo>
                    <a:pt x="168" y="74"/>
                    <a:pt x="288" y="338"/>
                    <a:pt x="310" y="394"/>
                  </a:cubicBezTo>
                  <a:cubicBezTo>
                    <a:pt x="310" y="394"/>
                    <a:pt x="360" y="496"/>
                    <a:pt x="416" y="554"/>
                  </a:cubicBezTo>
                  <a:cubicBezTo>
                    <a:pt x="416" y="554"/>
                    <a:pt x="346" y="544"/>
                    <a:pt x="295" y="477"/>
                  </a:cubicBezTo>
                  <a:cubicBezTo>
                    <a:pt x="295" y="477"/>
                    <a:pt x="218" y="304"/>
                    <a:pt x="144" y="280"/>
                  </a:cubicBezTo>
                  <a:cubicBezTo>
                    <a:pt x="144" y="280"/>
                    <a:pt x="94" y="104"/>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ctr" defTabSz="342832" rtl="0" eaLnBrk="1" fontAlgn="auto" latinLnBrk="0" hangingPunct="0">
                <a:lnSpc>
                  <a:spcPct val="100000"/>
                </a:lnSpc>
                <a:spcBef>
                  <a:spcPts val="0"/>
                </a:spcBef>
                <a:spcAft>
                  <a:spcPts val="0"/>
                </a:spcAft>
                <a:buClrTx/>
                <a:buSzTx/>
                <a:buFontTx/>
                <a:buNone/>
                <a:tabLst/>
                <a:defRPr/>
              </a:pPr>
              <a:endParaRPr kumimoji="0" lang="en-US" sz="1500" b="1"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Helvetica Neue"/>
              </a:endParaRPr>
            </a:p>
          </p:txBody>
        </p:sp>
        <p:sp>
          <p:nvSpPr>
            <p:cNvPr id="83" name="Freeform 9"/>
            <p:cNvSpPr>
              <a:spLocks/>
            </p:cNvSpPr>
            <p:nvPr/>
          </p:nvSpPr>
          <p:spPr bwMode="auto">
            <a:xfrm>
              <a:off x="-3914775" y="1858963"/>
              <a:ext cx="2254250" cy="1847850"/>
            </a:xfrm>
            <a:custGeom>
              <a:avLst/>
              <a:gdLst>
                <a:gd name="T0" fmla="*/ 0 w 600"/>
                <a:gd name="T1" fmla="*/ 0 h 491"/>
                <a:gd name="T2" fmla="*/ 253 w 600"/>
                <a:gd name="T3" fmla="*/ 376 h 491"/>
                <a:gd name="T4" fmla="*/ 600 w 600"/>
                <a:gd name="T5" fmla="*/ 411 h 491"/>
                <a:gd name="T6" fmla="*/ 243 w 600"/>
                <a:gd name="T7" fmla="*/ 403 h 491"/>
                <a:gd name="T8" fmla="*/ 0 w 600"/>
                <a:gd name="T9" fmla="*/ 0 h 491"/>
              </a:gdLst>
              <a:ahLst/>
              <a:cxnLst>
                <a:cxn ang="0">
                  <a:pos x="T0" y="T1"/>
                </a:cxn>
                <a:cxn ang="0">
                  <a:pos x="T2" y="T3"/>
                </a:cxn>
                <a:cxn ang="0">
                  <a:pos x="T4" y="T5"/>
                </a:cxn>
                <a:cxn ang="0">
                  <a:pos x="T6" y="T7"/>
                </a:cxn>
                <a:cxn ang="0">
                  <a:pos x="T8" y="T9"/>
                </a:cxn>
              </a:cxnLst>
              <a:rect l="0" t="0" r="r" b="b"/>
              <a:pathLst>
                <a:path w="600" h="491">
                  <a:moveTo>
                    <a:pt x="0" y="0"/>
                  </a:moveTo>
                  <a:cubicBezTo>
                    <a:pt x="0" y="0"/>
                    <a:pt x="144" y="309"/>
                    <a:pt x="253" y="376"/>
                  </a:cubicBezTo>
                  <a:cubicBezTo>
                    <a:pt x="253" y="376"/>
                    <a:pt x="389" y="469"/>
                    <a:pt x="600" y="411"/>
                  </a:cubicBezTo>
                  <a:cubicBezTo>
                    <a:pt x="600" y="411"/>
                    <a:pt x="477" y="491"/>
                    <a:pt x="243" y="403"/>
                  </a:cubicBezTo>
                  <a:cubicBezTo>
                    <a:pt x="243" y="403"/>
                    <a:pt x="136" y="376"/>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ctr" defTabSz="342832" rtl="0" eaLnBrk="1" fontAlgn="auto" latinLnBrk="0" hangingPunct="0">
                <a:lnSpc>
                  <a:spcPct val="100000"/>
                </a:lnSpc>
                <a:spcBef>
                  <a:spcPts val="0"/>
                </a:spcBef>
                <a:spcAft>
                  <a:spcPts val="0"/>
                </a:spcAft>
                <a:buClrTx/>
                <a:buSzTx/>
                <a:buFontTx/>
                <a:buNone/>
                <a:tabLst/>
                <a:defRPr/>
              </a:pPr>
              <a:endParaRPr kumimoji="0" lang="en-US" sz="1500" b="1"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Helvetica Neue"/>
              </a:endParaRPr>
            </a:p>
          </p:txBody>
        </p:sp>
        <p:sp>
          <p:nvSpPr>
            <p:cNvPr id="84" name="Freeform 10"/>
            <p:cNvSpPr>
              <a:spLocks/>
            </p:cNvSpPr>
            <p:nvPr/>
          </p:nvSpPr>
          <p:spPr bwMode="auto">
            <a:xfrm>
              <a:off x="-3027363" y="2701926"/>
              <a:ext cx="1954212" cy="873125"/>
            </a:xfrm>
            <a:custGeom>
              <a:avLst/>
              <a:gdLst>
                <a:gd name="T0" fmla="*/ 0 w 520"/>
                <a:gd name="T1" fmla="*/ 123 h 232"/>
                <a:gd name="T2" fmla="*/ 397 w 520"/>
                <a:gd name="T3" fmla="*/ 69 h 232"/>
                <a:gd name="T4" fmla="*/ 520 w 520"/>
                <a:gd name="T5" fmla="*/ 53 h 232"/>
                <a:gd name="T6" fmla="*/ 483 w 520"/>
                <a:gd name="T7" fmla="*/ 141 h 232"/>
                <a:gd name="T8" fmla="*/ 115 w 520"/>
                <a:gd name="T9" fmla="*/ 179 h 232"/>
                <a:gd name="T10" fmla="*/ 0 w 520"/>
                <a:gd name="T11" fmla="*/ 123 h 232"/>
              </a:gdLst>
              <a:ahLst/>
              <a:cxnLst>
                <a:cxn ang="0">
                  <a:pos x="T0" y="T1"/>
                </a:cxn>
                <a:cxn ang="0">
                  <a:pos x="T2" y="T3"/>
                </a:cxn>
                <a:cxn ang="0">
                  <a:pos x="T4" y="T5"/>
                </a:cxn>
                <a:cxn ang="0">
                  <a:pos x="T6" y="T7"/>
                </a:cxn>
                <a:cxn ang="0">
                  <a:pos x="T8" y="T9"/>
                </a:cxn>
                <a:cxn ang="0">
                  <a:pos x="T10" y="T11"/>
                </a:cxn>
              </a:cxnLst>
              <a:rect l="0" t="0" r="r" b="b"/>
              <a:pathLst>
                <a:path w="520" h="232">
                  <a:moveTo>
                    <a:pt x="0" y="123"/>
                  </a:moveTo>
                  <a:cubicBezTo>
                    <a:pt x="0" y="123"/>
                    <a:pt x="219" y="157"/>
                    <a:pt x="397" y="69"/>
                  </a:cubicBezTo>
                  <a:cubicBezTo>
                    <a:pt x="397" y="69"/>
                    <a:pt x="499" y="0"/>
                    <a:pt x="520" y="53"/>
                  </a:cubicBezTo>
                  <a:cubicBezTo>
                    <a:pt x="483" y="141"/>
                    <a:pt x="483" y="141"/>
                    <a:pt x="483" y="141"/>
                  </a:cubicBezTo>
                  <a:cubicBezTo>
                    <a:pt x="483" y="141"/>
                    <a:pt x="323" y="232"/>
                    <a:pt x="115" y="179"/>
                  </a:cubicBezTo>
                  <a:cubicBezTo>
                    <a:pt x="115" y="179"/>
                    <a:pt x="53" y="157"/>
                    <a:pt x="0" y="1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ctr" defTabSz="342832" rtl="0" eaLnBrk="1" fontAlgn="auto" latinLnBrk="0" hangingPunct="0">
                <a:lnSpc>
                  <a:spcPct val="100000"/>
                </a:lnSpc>
                <a:spcBef>
                  <a:spcPts val="0"/>
                </a:spcBef>
                <a:spcAft>
                  <a:spcPts val="0"/>
                </a:spcAft>
                <a:buClrTx/>
                <a:buSzTx/>
                <a:buFontTx/>
                <a:buNone/>
                <a:tabLst/>
                <a:defRPr/>
              </a:pPr>
              <a:endParaRPr kumimoji="0" lang="en-US" sz="1500" b="1"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Helvetica Neue"/>
              </a:endParaRPr>
            </a:p>
          </p:txBody>
        </p:sp>
        <p:sp>
          <p:nvSpPr>
            <p:cNvPr id="85" name="Freeform 11"/>
            <p:cNvSpPr>
              <a:spLocks/>
            </p:cNvSpPr>
            <p:nvPr/>
          </p:nvSpPr>
          <p:spPr bwMode="auto">
            <a:xfrm>
              <a:off x="-6184900" y="2122488"/>
              <a:ext cx="2566987" cy="1030288"/>
            </a:xfrm>
            <a:custGeom>
              <a:avLst/>
              <a:gdLst>
                <a:gd name="T0" fmla="*/ 0 w 683"/>
                <a:gd name="T1" fmla="*/ 274 h 274"/>
                <a:gd name="T2" fmla="*/ 496 w 683"/>
                <a:gd name="T3" fmla="*/ 71 h 274"/>
                <a:gd name="T4" fmla="*/ 683 w 683"/>
                <a:gd name="T5" fmla="*/ 245 h 274"/>
                <a:gd name="T6" fmla="*/ 566 w 683"/>
                <a:gd name="T7" fmla="*/ 67 h 274"/>
                <a:gd name="T8" fmla="*/ 217 w 683"/>
                <a:gd name="T9" fmla="*/ 105 h 274"/>
                <a:gd name="T10" fmla="*/ 105 w 683"/>
                <a:gd name="T11" fmla="*/ 172 h 274"/>
                <a:gd name="T12" fmla="*/ 0 w 683"/>
                <a:gd name="T13" fmla="*/ 274 h 274"/>
              </a:gdLst>
              <a:ahLst/>
              <a:cxnLst>
                <a:cxn ang="0">
                  <a:pos x="T0" y="T1"/>
                </a:cxn>
                <a:cxn ang="0">
                  <a:pos x="T2" y="T3"/>
                </a:cxn>
                <a:cxn ang="0">
                  <a:pos x="T4" y="T5"/>
                </a:cxn>
                <a:cxn ang="0">
                  <a:pos x="T6" y="T7"/>
                </a:cxn>
                <a:cxn ang="0">
                  <a:pos x="T8" y="T9"/>
                </a:cxn>
                <a:cxn ang="0">
                  <a:pos x="T10" y="T11"/>
                </a:cxn>
                <a:cxn ang="0">
                  <a:pos x="T12" y="T13"/>
                </a:cxn>
              </a:cxnLst>
              <a:rect l="0" t="0" r="r" b="b"/>
              <a:pathLst>
                <a:path w="683" h="274">
                  <a:moveTo>
                    <a:pt x="0" y="274"/>
                  </a:moveTo>
                  <a:cubicBezTo>
                    <a:pt x="0" y="274"/>
                    <a:pt x="323" y="13"/>
                    <a:pt x="496" y="71"/>
                  </a:cubicBezTo>
                  <a:cubicBezTo>
                    <a:pt x="496" y="71"/>
                    <a:pt x="595" y="77"/>
                    <a:pt x="683" y="245"/>
                  </a:cubicBezTo>
                  <a:cubicBezTo>
                    <a:pt x="651" y="184"/>
                    <a:pt x="625" y="108"/>
                    <a:pt x="566" y="67"/>
                  </a:cubicBezTo>
                  <a:cubicBezTo>
                    <a:pt x="469" y="0"/>
                    <a:pt x="312" y="62"/>
                    <a:pt x="217" y="105"/>
                  </a:cubicBezTo>
                  <a:cubicBezTo>
                    <a:pt x="177" y="123"/>
                    <a:pt x="139" y="145"/>
                    <a:pt x="105" y="172"/>
                  </a:cubicBezTo>
                  <a:cubicBezTo>
                    <a:pt x="65" y="201"/>
                    <a:pt x="37" y="244"/>
                    <a:pt x="0" y="2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ctr" defTabSz="342832" rtl="0" eaLnBrk="1" fontAlgn="auto" latinLnBrk="0" hangingPunct="0">
                <a:lnSpc>
                  <a:spcPct val="100000"/>
                </a:lnSpc>
                <a:spcBef>
                  <a:spcPts val="0"/>
                </a:spcBef>
                <a:spcAft>
                  <a:spcPts val="0"/>
                </a:spcAft>
                <a:buClrTx/>
                <a:buSzTx/>
                <a:buFontTx/>
                <a:buNone/>
                <a:tabLst/>
                <a:defRPr/>
              </a:pPr>
              <a:endParaRPr kumimoji="0" lang="en-US" sz="1500" b="1"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Helvetica Neue"/>
              </a:endParaRPr>
            </a:p>
          </p:txBody>
        </p:sp>
        <p:sp>
          <p:nvSpPr>
            <p:cNvPr id="86" name="Freeform 12"/>
            <p:cNvSpPr>
              <a:spLocks/>
            </p:cNvSpPr>
            <p:nvPr/>
          </p:nvSpPr>
          <p:spPr bwMode="auto">
            <a:xfrm>
              <a:off x="-4483100" y="2389188"/>
              <a:ext cx="1906587" cy="2078038"/>
            </a:xfrm>
            <a:custGeom>
              <a:avLst/>
              <a:gdLst>
                <a:gd name="T0" fmla="*/ 0 w 507"/>
                <a:gd name="T1" fmla="*/ 0 h 552"/>
                <a:gd name="T2" fmla="*/ 81 w 507"/>
                <a:gd name="T3" fmla="*/ 120 h 552"/>
                <a:gd name="T4" fmla="*/ 354 w 507"/>
                <a:gd name="T5" fmla="*/ 507 h 552"/>
                <a:gd name="T6" fmla="*/ 478 w 507"/>
                <a:gd name="T7" fmla="*/ 552 h 552"/>
                <a:gd name="T8" fmla="*/ 507 w 507"/>
                <a:gd name="T9" fmla="*/ 550 h 552"/>
                <a:gd name="T10" fmla="*/ 434 w 507"/>
                <a:gd name="T11" fmla="*/ 488 h 552"/>
                <a:gd name="T12" fmla="*/ 262 w 507"/>
                <a:gd name="T13" fmla="*/ 234 h 552"/>
                <a:gd name="T14" fmla="*/ 126 w 507"/>
                <a:gd name="T15" fmla="*/ 52 h 552"/>
                <a:gd name="T16" fmla="*/ 66 w 507"/>
                <a:gd name="T17" fmla="*/ 16 h 552"/>
                <a:gd name="T18" fmla="*/ 0 w 507"/>
                <a:gd name="T19" fmla="*/ 0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7" h="552">
                  <a:moveTo>
                    <a:pt x="0" y="0"/>
                  </a:moveTo>
                  <a:cubicBezTo>
                    <a:pt x="29" y="39"/>
                    <a:pt x="55" y="79"/>
                    <a:pt x="81" y="120"/>
                  </a:cubicBezTo>
                  <a:cubicBezTo>
                    <a:pt x="165" y="255"/>
                    <a:pt x="178" y="406"/>
                    <a:pt x="354" y="507"/>
                  </a:cubicBezTo>
                  <a:cubicBezTo>
                    <a:pt x="395" y="531"/>
                    <a:pt x="430" y="550"/>
                    <a:pt x="478" y="552"/>
                  </a:cubicBezTo>
                  <a:cubicBezTo>
                    <a:pt x="478" y="552"/>
                    <a:pt x="507" y="550"/>
                    <a:pt x="507" y="550"/>
                  </a:cubicBezTo>
                  <a:cubicBezTo>
                    <a:pt x="488" y="551"/>
                    <a:pt x="445" y="499"/>
                    <a:pt x="434" y="488"/>
                  </a:cubicBezTo>
                  <a:cubicBezTo>
                    <a:pt x="361" y="411"/>
                    <a:pt x="308" y="330"/>
                    <a:pt x="262" y="234"/>
                  </a:cubicBezTo>
                  <a:cubicBezTo>
                    <a:pt x="230" y="166"/>
                    <a:pt x="185" y="100"/>
                    <a:pt x="126" y="52"/>
                  </a:cubicBezTo>
                  <a:cubicBezTo>
                    <a:pt x="107" y="37"/>
                    <a:pt x="88" y="24"/>
                    <a:pt x="66" y="16"/>
                  </a:cubicBezTo>
                  <a:cubicBezTo>
                    <a:pt x="55" y="11"/>
                    <a:pt x="5" y="7"/>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ctr" defTabSz="342832" rtl="0" eaLnBrk="1" fontAlgn="auto" latinLnBrk="0" hangingPunct="0">
                <a:lnSpc>
                  <a:spcPct val="100000"/>
                </a:lnSpc>
                <a:spcBef>
                  <a:spcPts val="0"/>
                </a:spcBef>
                <a:spcAft>
                  <a:spcPts val="0"/>
                </a:spcAft>
                <a:buClrTx/>
                <a:buSzTx/>
                <a:buFontTx/>
                <a:buNone/>
                <a:tabLst/>
                <a:defRPr/>
              </a:pPr>
              <a:endParaRPr kumimoji="0" lang="en-US" sz="1500" b="1"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Helvetica Neue"/>
              </a:endParaRPr>
            </a:p>
          </p:txBody>
        </p:sp>
        <p:sp>
          <p:nvSpPr>
            <p:cNvPr id="87" name="Freeform 13"/>
            <p:cNvSpPr>
              <a:spLocks/>
            </p:cNvSpPr>
            <p:nvPr/>
          </p:nvSpPr>
          <p:spPr bwMode="auto">
            <a:xfrm>
              <a:off x="-3592513" y="3857626"/>
              <a:ext cx="2008187" cy="815975"/>
            </a:xfrm>
            <a:custGeom>
              <a:avLst/>
              <a:gdLst>
                <a:gd name="T0" fmla="*/ 1 w 534"/>
                <a:gd name="T1" fmla="*/ 50 h 217"/>
                <a:gd name="T2" fmla="*/ 0 w 534"/>
                <a:gd name="T3" fmla="*/ 50 h 217"/>
                <a:gd name="T4" fmla="*/ 251 w 534"/>
                <a:gd name="T5" fmla="*/ 200 h 217"/>
                <a:gd name="T6" fmla="*/ 404 w 534"/>
                <a:gd name="T7" fmla="*/ 130 h 217"/>
                <a:gd name="T8" fmla="*/ 534 w 534"/>
                <a:gd name="T9" fmla="*/ 0 h 217"/>
                <a:gd name="T10" fmla="*/ 287 w 534"/>
                <a:gd name="T11" fmla="*/ 164 h 217"/>
                <a:gd name="T12" fmla="*/ 1 w 534"/>
                <a:gd name="T13" fmla="*/ 50 h 217"/>
              </a:gdLst>
              <a:ahLst/>
              <a:cxnLst>
                <a:cxn ang="0">
                  <a:pos x="T0" y="T1"/>
                </a:cxn>
                <a:cxn ang="0">
                  <a:pos x="T2" y="T3"/>
                </a:cxn>
                <a:cxn ang="0">
                  <a:pos x="T4" y="T5"/>
                </a:cxn>
                <a:cxn ang="0">
                  <a:pos x="T6" y="T7"/>
                </a:cxn>
                <a:cxn ang="0">
                  <a:pos x="T8" y="T9"/>
                </a:cxn>
                <a:cxn ang="0">
                  <a:pos x="T10" y="T11"/>
                </a:cxn>
                <a:cxn ang="0">
                  <a:pos x="T12" y="T13"/>
                </a:cxn>
              </a:cxnLst>
              <a:rect l="0" t="0" r="r" b="b"/>
              <a:pathLst>
                <a:path w="534" h="217">
                  <a:moveTo>
                    <a:pt x="1" y="50"/>
                  </a:moveTo>
                  <a:cubicBezTo>
                    <a:pt x="1" y="50"/>
                    <a:pt x="0" y="50"/>
                    <a:pt x="0" y="50"/>
                  </a:cubicBezTo>
                  <a:cubicBezTo>
                    <a:pt x="61" y="136"/>
                    <a:pt x="135" y="217"/>
                    <a:pt x="251" y="200"/>
                  </a:cubicBezTo>
                  <a:cubicBezTo>
                    <a:pt x="307" y="192"/>
                    <a:pt x="359" y="162"/>
                    <a:pt x="404" y="130"/>
                  </a:cubicBezTo>
                  <a:cubicBezTo>
                    <a:pt x="455" y="93"/>
                    <a:pt x="488" y="41"/>
                    <a:pt x="534" y="0"/>
                  </a:cubicBezTo>
                  <a:cubicBezTo>
                    <a:pt x="463" y="64"/>
                    <a:pt x="384" y="142"/>
                    <a:pt x="287" y="164"/>
                  </a:cubicBezTo>
                  <a:cubicBezTo>
                    <a:pt x="178" y="190"/>
                    <a:pt x="83" y="111"/>
                    <a:pt x="1"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ctr" defTabSz="342832" rtl="0" eaLnBrk="1" fontAlgn="auto" latinLnBrk="0" hangingPunct="0">
                <a:lnSpc>
                  <a:spcPct val="100000"/>
                </a:lnSpc>
                <a:spcBef>
                  <a:spcPts val="0"/>
                </a:spcBef>
                <a:spcAft>
                  <a:spcPts val="0"/>
                </a:spcAft>
                <a:buClrTx/>
                <a:buSzTx/>
                <a:buFontTx/>
                <a:buNone/>
                <a:tabLst/>
                <a:defRPr/>
              </a:pPr>
              <a:endParaRPr kumimoji="0" lang="en-US" sz="1500" b="1"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Helvetica Neue"/>
              </a:endParaRPr>
            </a:p>
          </p:txBody>
        </p:sp>
        <p:sp>
          <p:nvSpPr>
            <p:cNvPr id="88" name="Freeform 14"/>
            <p:cNvSpPr>
              <a:spLocks/>
            </p:cNvSpPr>
            <p:nvPr/>
          </p:nvSpPr>
          <p:spPr bwMode="auto">
            <a:xfrm>
              <a:off x="-2551113" y="2932113"/>
              <a:ext cx="1849437" cy="1895475"/>
            </a:xfrm>
            <a:custGeom>
              <a:avLst/>
              <a:gdLst>
                <a:gd name="T0" fmla="*/ 0 w 492"/>
                <a:gd name="T1" fmla="*/ 448 h 504"/>
                <a:gd name="T2" fmla="*/ 218 w 492"/>
                <a:gd name="T3" fmla="*/ 419 h 504"/>
                <a:gd name="T4" fmla="*/ 473 w 492"/>
                <a:gd name="T5" fmla="*/ 91 h 504"/>
                <a:gd name="T6" fmla="*/ 481 w 492"/>
                <a:gd name="T7" fmla="*/ 59 h 504"/>
                <a:gd name="T8" fmla="*/ 414 w 492"/>
                <a:gd name="T9" fmla="*/ 0 h 504"/>
                <a:gd name="T10" fmla="*/ 0 w 492"/>
                <a:gd name="T11" fmla="*/ 448 h 504"/>
              </a:gdLst>
              <a:ahLst/>
              <a:cxnLst>
                <a:cxn ang="0">
                  <a:pos x="T0" y="T1"/>
                </a:cxn>
                <a:cxn ang="0">
                  <a:pos x="T2" y="T3"/>
                </a:cxn>
                <a:cxn ang="0">
                  <a:pos x="T4" y="T5"/>
                </a:cxn>
                <a:cxn ang="0">
                  <a:pos x="T6" y="T7"/>
                </a:cxn>
                <a:cxn ang="0">
                  <a:pos x="T8" y="T9"/>
                </a:cxn>
                <a:cxn ang="0">
                  <a:pos x="T10" y="T11"/>
                </a:cxn>
              </a:cxnLst>
              <a:rect l="0" t="0" r="r" b="b"/>
              <a:pathLst>
                <a:path w="492" h="504">
                  <a:moveTo>
                    <a:pt x="0" y="448"/>
                  </a:moveTo>
                  <a:cubicBezTo>
                    <a:pt x="0" y="448"/>
                    <a:pt x="130" y="504"/>
                    <a:pt x="218" y="419"/>
                  </a:cubicBezTo>
                  <a:cubicBezTo>
                    <a:pt x="218" y="419"/>
                    <a:pt x="404" y="270"/>
                    <a:pt x="473" y="91"/>
                  </a:cubicBezTo>
                  <a:cubicBezTo>
                    <a:pt x="473" y="91"/>
                    <a:pt x="492" y="64"/>
                    <a:pt x="481" y="59"/>
                  </a:cubicBezTo>
                  <a:cubicBezTo>
                    <a:pt x="414" y="0"/>
                    <a:pt x="414" y="0"/>
                    <a:pt x="414" y="0"/>
                  </a:cubicBezTo>
                  <a:cubicBezTo>
                    <a:pt x="414" y="0"/>
                    <a:pt x="224" y="398"/>
                    <a:pt x="0" y="4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ctr" defTabSz="342832" rtl="0" eaLnBrk="1" fontAlgn="auto" latinLnBrk="0" hangingPunct="0">
                <a:lnSpc>
                  <a:spcPct val="100000"/>
                </a:lnSpc>
                <a:spcBef>
                  <a:spcPts val="0"/>
                </a:spcBef>
                <a:spcAft>
                  <a:spcPts val="0"/>
                </a:spcAft>
                <a:buClrTx/>
                <a:buSzTx/>
                <a:buFontTx/>
                <a:buNone/>
                <a:tabLst/>
                <a:defRPr/>
              </a:pPr>
              <a:endParaRPr kumimoji="0" lang="en-US" sz="1500" b="1"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Helvetica Neue"/>
              </a:endParaRPr>
            </a:p>
          </p:txBody>
        </p:sp>
        <p:sp>
          <p:nvSpPr>
            <p:cNvPr id="89" name="Freeform 15"/>
            <p:cNvSpPr>
              <a:spLocks/>
            </p:cNvSpPr>
            <p:nvPr/>
          </p:nvSpPr>
          <p:spPr bwMode="auto">
            <a:xfrm>
              <a:off x="-1754188" y="2682876"/>
              <a:ext cx="849312" cy="1181100"/>
            </a:xfrm>
            <a:custGeom>
              <a:avLst/>
              <a:gdLst>
                <a:gd name="T0" fmla="*/ 0 w 226"/>
                <a:gd name="T1" fmla="*/ 314 h 314"/>
                <a:gd name="T2" fmla="*/ 122 w 226"/>
                <a:gd name="T3" fmla="*/ 53 h 314"/>
                <a:gd name="T4" fmla="*/ 189 w 226"/>
                <a:gd name="T5" fmla="*/ 64 h 314"/>
                <a:gd name="T6" fmla="*/ 0 w 226"/>
                <a:gd name="T7" fmla="*/ 314 h 314"/>
              </a:gdLst>
              <a:ahLst/>
              <a:cxnLst>
                <a:cxn ang="0">
                  <a:pos x="T0" y="T1"/>
                </a:cxn>
                <a:cxn ang="0">
                  <a:pos x="T2" y="T3"/>
                </a:cxn>
                <a:cxn ang="0">
                  <a:pos x="T4" y="T5"/>
                </a:cxn>
                <a:cxn ang="0">
                  <a:pos x="T6" y="T7"/>
                </a:cxn>
              </a:cxnLst>
              <a:rect l="0" t="0" r="r" b="b"/>
              <a:pathLst>
                <a:path w="226" h="314">
                  <a:moveTo>
                    <a:pt x="0" y="314"/>
                  </a:moveTo>
                  <a:cubicBezTo>
                    <a:pt x="0" y="314"/>
                    <a:pt x="226" y="56"/>
                    <a:pt x="122" y="53"/>
                  </a:cubicBezTo>
                  <a:cubicBezTo>
                    <a:pt x="122" y="53"/>
                    <a:pt x="181" y="0"/>
                    <a:pt x="189" y="64"/>
                  </a:cubicBezTo>
                  <a:cubicBezTo>
                    <a:pt x="189" y="64"/>
                    <a:pt x="80" y="277"/>
                    <a:pt x="0" y="3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ctr" defTabSz="342832" rtl="0" eaLnBrk="1" fontAlgn="auto" latinLnBrk="0" hangingPunct="0">
                <a:lnSpc>
                  <a:spcPct val="100000"/>
                </a:lnSpc>
                <a:spcBef>
                  <a:spcPts val="0"/>
                </a:spcBef>
                <a:spcAft>
                  <a:spcPts val="0"/>
                </a:spcAft>
                <a:buClrTx/>
                <a:buSzTx/>
                <a:buFontTx/>
                <a:buNone/>
                <a:tabLst/>
                <a:defRPr/>
              </a:pPr>
              <a:endParaRPr kumimoji="0" lang="en-US" sz="1500" b="1"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Helvetica Neue"/>
              </a:endParaRPr>
            </a:p>
          </p:txBody>
        </p:sp>
        <p:sp>
          <p:nvSpPr>
            <p:cNvPr id="90" name="Freeform 16"/>
            <p:cNvSpPr>
              <a:spLocks/>
            </p:cNvSpPr>
            <p:nvPr/>
          </p:nvSpPr>
          <p:spPr bwMode="auto">
            <a:xfrm>
              <a:off x="-5448300" y="1908176"/>
              <a:ext cx="1390650" cy="466725"/>
            </a:xfrm>
            <a:custGeom>
              <a:avLst/>
              <a:gdLst>
                <a:gd name="T0" fmla="*/ 59 w 370"/>
                <a:gd name="T1" fmla="*/ 62 h 124"/>
                <a:gd name="T2" fmla="*/ 370 w 370"/>
                <a:gd name="T3" fmla="*/ 124 h 124"/>
                <a:gd name="T4" fmla="*/ 219 w 370"/>
                <a:gd name="T5" fmla="*/ 110 h 124"/>
                <a:gd name="T6" fmla="*/ 0 w 370"/>
                <a:gd name="T7" fmla="*/ 123 h 124"/>
                <a:gd name="T8" fmla="*/ 59 w 370"/>
                <a:gd name="T9" fmla="*/ 62 h 124"/>
              </a:gdLst>
              <a:ahLst/>
              <a:cxnLst>
                <a:cxn ang="0">
                  <a:pos x="T0" y="T1"/>
                </a:cxn>
                <a:cxn ang="0">
                  <a:pos x="T2" y="T3"/>
                </a:cxn>
                <a:cxn ang="0">
                  <a:pos x="T4" y="T5"/>
                </a:cxn>
                <a:cxn ang="0">
                  <a:pos x="T6" y="T7"/>
                </a:cxn>
                <a:cxn ang="0">
                  <a:pos x="T8" y="T9"/>
                </a:cxn>
              </a:cxnLst>
              <a:rect l="0" t="0" r="r" b="b"/>
              <a:pathLst>
                <a:path w="370" h="124">
                  <a:moveTo>
                    <a:pt x="59" y="62"/>
                  </a:moveTo>
                  <a:cubicBezTo>
                    <a:pt x="59" y="62"/>
                    <a:pt x="202" y="0"/>
                    <a:pt x="370" y="124"/>
                  </a:cubicBezTo>
                  <a:cubicBezTo>
                    <a:pt x="219" y="110"/>
                    <a:pt x="219" y="110"/>
                    <a:pt x="219" y="110"/>
                  </a:cubicBezTo>
                  <a:cubicBezTo>
                    <a:pt x="0" y="123"/>
                    <a:pt x="0" y="123"/>
                    <a:pt x="0" y="123"/>
                  </a:cubicBezTo>
                  <a:lnTo>
                    <a:pt x="59"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ctr" defTabSz="342832" rtl="0" eaLnBrk="1" fontAlgn="auto" latinLnBrk="0" hangingPunct="0">
                <a:lnSpc>
                  <a:spcPct val="100000"/>
                </a:lnSpc>
                <a:spcBef>
                  <a:spcPts val="0"/>
                </a:spcBef>
                <a:spcAft>
                  <a:spcPts val="0"/>
                </a:spcAft>
                <a:buClrTx/>
                <a:buSzTx/>
                <a:buFontTx/>
                <a:buNone/>
                <a:tabLst/>
                <a:defRPr/>
              </a:pPr>
              <a:endParaRPr kumimoji="0" lang="en-US" sz="1500" b="1"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Helvetica Neue"/>
              </a:endParaRPr>
            </a:p>
          </p:txBody>
        </p:sp>
        <p:sp>
          <p:nvSpPr>
            <p:cNvPr id="91" name="Freeform 17"/>
            <p:cNvSpPr>
              <a:spLocks/>
            </p:cNvSpPr>
            <p:nvPr/>
          </p:nvSpPr>
          <p:spPr bwMode="auto">
            <a:xfrm>
              <a:off x="-3527425" y="3051176"/>
              <a:ext cx="1866900" cy="722313"/>
            </a:xfrm>
            <a:custGeom>
              <a:avLst/>
              <a:gdLst>
                <a:gd name="T0" fmla="*/ 0 w 497"/>
                <a:gd name="T1" fmla="*/ 0 h 192"/>
                <a:gd name="T2" fmla="*/ 497 w 497"/>
                <a:gd name="T3" fmla="*/ 94 h 192"/>
                <a:gd name="T4" fmla="*/ 385 w 497"/>
                <a:gd name="T5" fmla="*/ 118 h 192"/>
                <a:gd name="T6" fmla="*/ 268 w 497"/>
                <a:gd name="T7" fmla="*/ 115 h 192"/>
                <a:gd name="T8" fmla="*/ 68 w 497"/>
                <a:gd name="T9" fmla="*/ 35 h 192"/>
                <a:gd name="T10" fmla="*/ 0 w 497"/>
                <a:gd name="T11" fmla="*/ 0 h 192"/>
              </a:gdLst>
              <a:ahLst/>
              <a:cxnLst>
                <a:cxn ang="0">
                  <a:pos x="T0" y="T1"/>
                </a:cxn>
                <a:cxn ang="0">
                  <a:pos x="T2" y="T3"/>
                </a:cxn>
                <a:cxn ang="0">
                  <a:pos x="T4" y="T5"/>
                </a:cxn>
                <a:cxn ang="0">
                  <a:pos x="T6" y="T7"/>
                </a:cxn>
                <a:cxn ang="0">
                  <a:pos x="T8" y="T9"/>
                </a:cxn>
                <a:cxn ang="0">
                  <a:pos x="T10" y="T11"/>
                </a:cxn>
              </a:cxnLst>
              <a:rect l="0" t="0" r="r" b="b"/>
              <a:pathLst>
                <a:path w="497" h="192">
                  <a:moveTo>
                    <a:pt x="0" y="0"/>
                  </a:moveTo>
                  <a:cubicBezTo>
                    <a:pt x="0" y="0"/>
                    <a:pt x="166" y="192"/>
                    <a:pt x="497" y="94"/>
                  </a:cubicBezTo>
                  <a:cubicBezTo>
                    <a:pt x="385" y="118"/>
                    <a:pt x="385" y="118"/>
                    <a:pt x="385" y="118"/>
                  </a:cubicBezTo>
                  <a:cubicBezTo>
                    <a:pt x="268" y="115"/>
                    <a:pt x="268" y="115"/>
                    <a:pt x="268" y="115"/>
                  </a:cubicBezTo>
                  <a:cubicBezTo>
                    <a:pt x="68" y="35"/>
                    <a:pt x="68" y="35"/>
                    <a:pt x="68" y="35"/>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ctr" defTabSz="342832" rtl="0" eaLnBrk="1" fontAlgn="auto" latinLnBrk="0" hangingPunct="0">
                <a:lnSpc>
                  <a:spcPct val="100000"/>
                </a:lnSpc>
                <a:spcBef>
                  <a:spcPts val="0"/>
                </a:spcBef>
                <a:spcAft>
                  <a:spcPts val="0"/>
                </a:spcAft>
                <a:buClrTx/>
                <a:buSzTx/>
                <a:buFontTx/>
                <a:buNone/>
                <a:tabLst/>
                <a:defRPr/>
              </a:pPr>
              <a:endParaRPr kumimoji="0" lang="en-US" sz="1500" b="1"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Helvetica Neue"/>
              </a:endParaRPr>
            </a:p>
          </p:txBody>
        </p:sp>
        <p:sp>
          <p:nvSpPr>
            <p:cNvPr id="92" name="Freeform 18"/>
            <p:cNvSpPr>
              <a:spLocks/>
            </p:cNvSpPr>
            <p:nvPr/>
          </p:nvSpPr>
          <p:spPr bwMode="auto">
            <a:xfrm>
              <a:off x="-1690688" y="2671763"/>
              <a:ext cx="631825" cy="450850"/>
            </a:xfrm>
            <a:custGeom>
              <a:avLst/>
              <a:gdLst>
                <a:gd name="T0" fmla="*/ 0 w 168"/>
                <a:gd name="T1" fmla="*/ 96 h 120"/>
                <a:gd name="T2" fmla="*/ 168 w 168"/>
                <a:gd name="T3" fmla="*/ 48 h 120"/>
                <a:gd name="T4" fmla="*/ 109 w 168"/>
                <a:gd name="T5" fmla="*/ 109 h 120"/>
                <a:gd name="T6" fmla="*/ 13 w 168"/>
                <a:gd name="T7" fmla="*/ 120 h 120"/>
                <a:gd name="T8" fmla="*/ 0 w 168"/>
                <a:gd name="T9" fmla="*/ 96 h 120"/>
              </a:gdLst>
              <a:ahLst/>
              <a:cxnLst>
                <a:cxn ang="0">
                  <a:pos x="T0" y="T1"/>
                </a:cxn>
                <a:cxn ang="0">
                  <a:pos x="T2" y="T3"/>
                </a:cxn>
                <a:cxn ang="0">
                  <a:pos x="T4" y="T5"/>
                </a:cxn>
                <a:cxn ang="0">
                  <a:pos x="T6" y="T7"/>
                </a:cxn>
                <a:cxn ang="0">
                  <a:pos x="T8" y="T9"/>
                </a:cxn>
              </a:cxnLst>
              <a:rect l="0" t="0" r="r" b="b"/>
              <a:pathLst>
                <a:path w="168" h="120">
                  <a:moveTo>
                    <a:pt x="0" y="96"/>
                  </a:moveTo>
                  <a:cubicBezTo>
                    <a:pt x="0" y="96"/>
                    <a:pt x="123" y="0"/>
                    <a:pt x="168" y="48"/>
                  </a:cubicBezTo>
                  <a:cubicBezTo>
                    <a:pt x="109" y="109"/>
                    <a:pt x="109" y="109"/>
                    <a:pt x="109" y="109"/>
                  </a:cubicBezTo>
                  <a:cubicBezTo>
                    <a:pt x="13" y="120"/>
                    <a:pt x="13" y="120"/>
                    <a:pt x="13" y="120"/>
                  </a:cubicBezTo>
                  <a:lnTo>
                    <a:pt x="0" y="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ctr" defTabSz="342832" rtl="0" eaLnBrk="1" fontAlgn="auto" latinLnBrk="0" hangingPunct="0">
                <a:lnSpc>
                  <a:spcPct val="100000"/>
                </a:lnSpc>
                <a:spcBef>
                  <a:spcPts val="0"/>
                </a:spcBef>
                <a:spcAft>
                  <a:spcPts val="0"/>
                </a:spcAft>
                <a:buClrTx/>
                <a:buSzTx/>
                <a:buFontTx/>
                <a:buNone/>
                <a:tabLst/>
                <a:defRPr/>
              </a:pPr>
              <a:endParaRPr kumimoji="0" lang="en-US" sz="1500" b="1"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Helvetica Neue"/>
              </a:endParaRPr>
            </a:p>
          </p:txBody>
        </p:sp>
      </p:grpSp>
      <p:sp>
        <p:nvSpPr>
          <p:cNvPr id="93" name="Title 1"/>
          <p:cNvSpPr txBox="1">
            <a:spLocks/>
          </p:cNvSpPr>
          <p:nvPr/>
        </p:nvSpPr>
        <p:spPr>
          <a:xfrm>
            <a:off x="1040083" y="314508"/>
            <a:ext cx="11151918" cy="609399"/>
          </a:xfrm>
          <a:prstGeom prst="rect">
            <a:avLst/>
          </a:prstGeom>
        </p:spPr>
        <p:txBody>
          <a:bodyPr vert="horz" lIns="45720" tIns="22860" rIns="45720" bIns="22860" rtlCol="0" anchor="ctr">
            <a:normAutofit fontScale="97500"/>
          </a:bodyPr>
          <a:lst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a:lstStyle>
          <a:p>
            <a:pPr lvl="0" defTabSz="914400">
              <a:defRPr/>
            </a:pPr>
            <a:r>
              <a:rPr lang="en-US" altLang="zh-CN" sz="2800" b="1" dirty="0">
                <a:solidFill>
                  <a:srgbClr val="FFFFFF"/>
                </a:solidFill>
                <a:latin typeface="微软雅黑" panose="020B0503020204020204" pitchFamily="34" charset="-122"/>
                <a:ea typeface="微软雅黑" panose="020B0503020204020204" pitchFamily="34" charset="-122"/>
                <a:sym typeface="Helvetica Neue"/>
              </a:rPr>
              <a:t>《</a:t>
            </a:r>
            <a:r>
              <a:rPr lang="zh-CN" altLang="en-US" sz="2800" b="1" dirty="0">
                <a:solidFill>
                  <a:srgbClr val="FFFFFF"/>
                </a:solidFill>
                <a:latin typeface="微软雅黑" panose="020B0503020204020204" pitchFamily="34" charset="-122"/>
                <a:ea typeface="微软雅黑" panose="020B0503020204020204" pitchFamily="34" charset="-122"/>
                <a:sym typeface="Helvetica Neue"/>
              </a:rPr>
              <a:t>迷你名片</a:t>
            </a:r>
            <a:r>
              <a:rPr lang="en-US" altLang="zh-CN" sz="2800" b="1" dirty="0">
                <a:solidFill>
                  <a:srgbClr val="FFFFFF"/>
                </a:solidFill>
                <a:latin typeface="微软雅黑" panose="020B0503020204020204" pitchFamily="34" charset="-122"/>
                <a:ea typeface="微软雅黑" panose="020B0503020204020204" pitchFamily="34" charset="-122"/>
                <a:sym typeface="Helvetica Neue"/>
              </a:rPr>
              <a:t>》</a:t>
            </a:r>
          </a:p>
        </p:txBody>
      </p:sp>
      <p:sp>
        <p:nvSpPr>
          <p:cNvPr id="3" name="矩形 2"/>
          <p:cNvSpPr/>
          <p:nvPr/>
        </p:nvSpPr>
        <p:spPr>
          <a:xfrm>
            <a:off x="925517" y="1100008"/>
            <a:ext cx="8121215" cy="400110"/>
          </a:xfrm>
          <a:prstGeom prst="rect">
            <a:avLst/>
          </a:prstGeom>
        </p:spPr>
        <p:txBody>
          <a:bodyPr wrap="square">
            <a:spAutoFit/>
          </a:bodyPr>
          <a:lstStyle/>
          <a:p>
            <a:pPr indent="266700">
              <a:lnSpc>
                <a:spcPts val="2400"/>
              </a:lnSpc>
            </a:pPr>
            <a:r>
              <a:rPr lang="zh-CN" altLang="zh-CN" b="1" kern="0" dirty="0">
                <a:solidFill>
                  <a:schemeClr val="bg1"/>
                </a:solidFill>
                <a:latin typeface="微软雅黑" panose="020B0503020204020204" pitchFamily="34" charset="-122"/>
                <a:ea typeface="微软雅黑" panose="020B0503020204020204" pitchFamily="34" charset="-122"/>
              </a:rPr>
              <a:t>《迷你名片》是一款基于图数据库研制而成的实用方便的电子名片小程序。 </a:t>
            </a:r>
            <a:endParaRPr lang="zh-CN" altLang="zh-CN" b="1" kern="50" dirty="0">
              <a:solidFill>
                <a:schemeClr val="bg1"/>
              </a:solidFill>
              <a:latin typeface="微软雅黑" panose="020B0503020204020204" pitchFamily="34" charset="-122"/>
              <a:ea typeface="微软雅黑" panose="020B0503020204020204" pitchFamily="34" charset="-122"/>
            </a:endParaRPr>
          </a:p>
        </p:txBody>
      </p:sp>
      <p:graphicFrame>
        <p:nvGraphicFramePr>
          <p:cNvPr id="52" name="对象 51"/>
          <p:cNvGraphicFramePr>
            <a:graphicFrameLocks noChangeAspect="1"/>
          </p:cNvGraphicFramePr>
          <p:nvPr>
            <p:extLst>
              <p:ext uri="{D42A27DB-BD31-4B8C-83A1-F6EECF244321}">
                <p14:modId xmlns:p14="http://schemas.microsoft.com/office/powerpoint/2010/main" val="312842429"/>
              </p:ext>
            </p:extLst>
          </p:nvPr>
        </p:nvGraphicFramePr>
        <p:xfrm>
          <a:off x="3574284" y="4513658"/>
          <a:ext cx="5260975" cy="2090737"/>
        </p:xfrm>
        <a:graphic>
          <a:graphicData uri="http://schemas.openxmlformats.org/presentationml/2006/ole">
            <mc:AlternateContent xmlns:mc="http://schemas.openxmlformats.org/markup-compatibility/2006">
              <mc:Choice xmlns:v="urn:schemas-microsoft-com:vml" Requires="v">
                <p:oleObj spid="_x0000_s5126" name="文档" r:id="rId8" imgW="5261479" imgH="2091330" progId="Word.Document.12">
                  <p:embed/>
                </p:oleObj>
              </mc:Choice>
              <mc:Fallback>
                <p:oleObj name="文档" r:id="rId8" imgW="5261479" imgH="2091330" progId="Word.Document.12">
                  <p:embed/>
                  <p:pic>
                    <p:nvPicPr>
                      <p:cNvPr id="7" name="对象 6"/>
                      <p:cNvPicPr/>
                      <p:nvPr/>
                    </p:nvPicPr>
                    <p:blipFill>
                      <a:blip r:embed="rId9"/>
                      <a:stretch>
                        <a:fillRect/>
                      </a:stretch>
                    </p:blipFill>
                    <p:spPr>
                      <a:xfrm>
                        <a:off x="3574284" y="4513658"/>
                        <a:ext cx="5260975" cy="2090737"/>
                      </a:xfrm>
                      <a:prstGeom prst="rect">
                        <a:avLst/>
                      </a:prstGeom>
                    </p:spPr>
                  </p:pic>
                </p:oleObj>
              </mc:Fallback>
            </mc:AlternateContent>
          </a:graphicData>
        </a:graphic>
      </p:graphicFrame>
      <p:sp>
        <p:nvSpPr>
          <p:cNvPr id="5" name="矩形 4"/>
          <p:cNvSpPr/>
          <p:nvPr/>
        </p:nvSpPr>
        <p:spPr>
          <a:xfrm>
            <a:off x="1131825" y="4821163"/>
            <a:ext cx="3515691" cy="707886"/>
          </a:xfrm>
          <a:prstGeom prst="rect">
            <a:avLst/>
          </a:prstGeom>
        </p:spPr>
        <p:txBody>
          <a:bodyPr wrap="square">
            <a:spAutoFit/>
          </a:bodyPr>
          <a:lstStyle/>
          <a:p>
            <a:pPr>
              <a:lnSpc>
                <a:spcPts val="2400"/>
              </a:lnSpc>
            </a:pPr>
            <a:r>
              <a:rPr lang="zh-CN" altLang="zh-CN" kern="0" dirty="0" smtClean="0">
                <a:latin typeface="微软雅黑" panose="020B0503020204020204" pitchFamily="34" charset="-122"/>
                <a:ea typeface="微软雅黑" panose="020B0503020204020204" pitchFamily="34" charset="-122"/>
              </a:rPr>
              <a:t>扫描</a:t>
            </a:r>
            <a:r>
              <a:rPr lang="zh-CN" altLang="en-US" kern="0" dirty="0">
                <a:latin typeface="微软雅黑" panose="020B0503020204020204" pitchFamily="34" charset="-122"/>
                <a:ea typeface="微软雅黑" panose="020B0503020204020204" pitchFamily="34" charset="-122"/>
              </a:rPr>
              <a:t>右侧</a:t>
            </a:r>
            <a:r>
              <a:rPr lang="zh-CN" altLang="zh-CN" kern="0" dirty="0" smtClean="0">
                <a:latin typeface="微软雅黑" panose="020B0503020204020204" pitchFamily="34" charset="-122"/>
                <a:ea typeface="微软雅黑" panose="020B0503020204020204" pitchFamily="34" charset="-122"/>
              </a:rPr>
              <a:t>的</a:t>
            </a:r>
            <a:r>
              <a:rPr lang="zh-CN" altLang="zh-CN" kern="0" dirty="0">
                <a:latin typeface="微软雅黑" panose="020B0503020204020204" pitchFamily="34" charset="-122"/>
                <a:ea typeface="微软雅黑" panose="020B0503020204020204" pitchFamily="34" charset="-122"/>
              </a:rPr>
              <a:t>二维码或小程序码，创建属于您自己的《迷你名片》：</a:t>
            </a:r>
            <a:endParaRPr lang="zh-CN" altLang="zh-CN" kern="5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208807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970737" y="2677419"/>
            <a:ext cx="11221263" cy="320922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6478" y="879260"/>
            <a:ext cx="2937436" cy="5848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0038" y="1552673"/>
            <a:ext cx="2436643" cy="4333975"/>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6828" y="1629866"/>
            <a:ext cx="2416735" cy="4298566"/>
          </a:xfrm>
          <a:prstGeom prst="rect">
            <a:avLst/>
          </a:prstGeom>
        </p:spPr>
      </p:pic>
      <p:pic>
        <p:nvPicPr>
          <p:cNvPr id="4" name="图片 3"/>
          <p:cNvPicPr>
            <a:picLocks noChangeAspect="1"/>
          </p:cNvPicPr>
          <p:nvPr/>
        </p:nvPicPr>
        <p:blipFill rotWithShape="1">
          <a:blip r:embed="rId5"/>
          <a:srcRect t="13220"/>
          <a:stretch/>
        </p:blipFill>
        <p:spPr>
          <a:xfrm>
            <a:off x="7543314" y="2677419"/>
            <a:ext cx="3559495" cy="3230121"/>
          </a:xfrm>
          <a:prstGeom prst="rect">
            <a:avLst/>
          </a:prstGeom>
        </p:spPr>
      </p:pic>
      <p:grpSp>
        <p:nvGrpSpPr>
          <p:cNvPr id="15" name="组合 14"/>
          <p:cNvGrpSpPr/>
          <p:nvPr/>
        </p:nvGrpSpPr>
        <p:grpSpPr>
          <a:xfrm>
            <a:off x="869642" y="827726"/>
            <a:ext cx="2937436" cy="5848577"/>
            <a:chOff x="869642" y="827726"/>
            <a:chExt cx="2937436" cy="5848577"/>
          </a:xfrm>
        </p:grpSpPr>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642" y="827726"/>
              <a:ext cx="2937436" cy="5848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2781" t="86464" r="56023" b="4001"/>
            <a:stretch/>
          </p:blipFill>
          <p:spPr bwMode="auto">
            <a:xfrm>
              <a:off x="2115213" y="5928432"/>
              <a:ext cx="352339" cy="5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2781" t="86464" r="56023" b="4001"/>
          <a:stretch/>
        </p:blipFill>
        <p:spPr bwMode="auto">
          <a:xfrm>
            <a:off x="5499025" y="6011373"/>
            <a:ext cx="485745" cy="5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45154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1811465"/>
            <a:ext cx="12017829" cy="247884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2" name="组合 1"/>
          <p:cNvGrpSpPr/>
          <p:nvPr/>
        </p:nvGrpSpPr>
        <p:grpSpPr>
          <a:xfrm>
            <a:off x="133585" y="898688"/>
            <a:ext cx="1735381" cy="2640694"/>
            <a:chOff x="1161531" y="1250138"/>
            <a:chExt cx="1735381" cy="2640694"/>
          </a:xfrm>
        </p:grpSpPr>
        <p:pic>
          <p:nvPicPr>
            <p:cNvPr id="7" name="Picture 13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814148">
              <a:off x="1161531" y="1250138"/>
              <a:ext cx="1735381" cy="264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p:nvPr/>
          </p:nvSpPr>
          <p:spPr>
            <a:xfrm rot="921180">
              <a:off x="1486445" y="1426121"/>
              <a:ext cx="1085555" cy="1862048"/>
            </a:xfrm>
            <a:prstGeom prst="rect">
              <a:avLst/>
            </a:prstGeom>
            <a:noFill/>
          </p:spPr>
          <p:txBody>
            <a:bodyPr wrap="none" lIns="91440" tIns="45720" rIns="91440" bIns="45720">
              <a:spAutoFit/>
            </a:bodyPr>
            <a:lstStyle/>
            <a:p>
              <a:pPr algn="ctr"/>
              <a:r>
                <a:rPr lang="en-US" altLang="zh-CN" sz="11500" b="1" dirty="0">
                  <a:ln w="9525">
                    <a:solidFill>
                      <a:sysClr val="windowText" lastClr="000000"/>
                    </a:solidFill>
                    <a:prstDash val="solid"/>
                  </a:ln>
                  <a:effectLst>
                    <a:outerShdw blurRad="12700" dist="38100" dir="2700000" algn="tl" rotWithShape="0">
                      <a:schemeClr val="bg1">
                        <a:lumMod val="50000"/>
                      </a:schemeClr>
                    </a:outerShdw>
                  </a:effectLst>
                </a:rPr>
                <a:t>?</a:t>
              </a:r>
            </a:p>
          </p:txBody>
        </p:sp>
      </p:grpSp>
      <p:sp>
        <p:nvSpPr>
          <p:cNvPr id="19" name="标题 1"/>
          <p:cNvSpPr txBox="1">
            <a:spLocks/>
          </p:cNvSpPr>
          <p:nvPr/>
        </p:nvSpPr>
        <p:spPr>
          <a:xfrm>
            <a:off x="3695863" y="2151597"/>
            <a:ext cx="3820929" cy="49491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dirty="0">
                <a:solidFill>
                  <a:schemeClr val="bg1"/>
                </a:solidFill>
                <a:latin typeface="微软雅黑" panose="020B0503020204020204" pitchFamily="34" charset="-122"/>
                <a:ea typeface="微软雅黑" panose="020B0503020204020204" pitchFamily="34" charset="-122"/>
              </a:rPr>
              <a:t>什么是图数据库：擅长</a:t>
            </a:r>
          </a:p>
        </p:txBody>
      </p:sp>
      <p:sp>
        <p:nvSpPr>
          <p:cNvPr id="21" name="矩形 20"/>
          <p:cNvSpPr/>
          <p:nvPr/>
        </p:nvSpPr>
        <p:spPr>
          <a:xfrm>
            <a:off x="1861147" y="2837191"/>
            <a:ext cx="9467012" cy="867930"/>
          </a:xfrm>
          <a:prstGeom prst="rect">
            <a:avLst/>
          </a:prstGeom>
        </p:spPr>
        <p:txBody>
          <a:bodyPr wrap="square">
            <a:spAutoFit/>
          </a:bodyPr>
          <a:lstStyle/>
          <a:p>
            <a:pPr lvl="0" defTabSz="1022350">
              <a:lnSpc>
                <a:spcPct val="90000"/>
              </a:lnSpc>
              <a:spcBef>
                <a:spcPct val="0"/>
              </a:spcBef>
              <a:spcAft>
                <a:spcPct val="35000"/>
              </a:spcAft>
            </a:pPr>
            <a:r>
              <a:rPr lang="zh-CN" altLang="en-US" sz="2800" dirty="0">
                <a:solidFill>
                  <a:schemeClr val="bg1"/>
                </a:solidFill>
                <a:latin typeface="微软雅黑" panose="020B0503020204020204" pitchFamily="34" charset="-122"/>
                <a:ea typeface="微软雅黑" panose="020B0503020204020204" pitchFamily="34" charset="-122"/>
              </a:rPr>
              <a:t>图形数据库善于高效处理</a:t>
            </a:r>
            <a:r>
              <a:rPr lang="zh-CN" altLang="en-US" sz="2800" b="1" dirty="0">
                <a:solidFill>
                  <a:schemeClr val="bg1"/>
                </a:solidFill>
                <a:latin typeface="微软雅黑" panose="020B0503020204020204" pitchFamily="34" charset="-122"/>
                <a:ea typeface="微软雅黑" panose="020B0503020204020204" pitchFamily="34" charset="-122"/>
              </a:rPr>
              <a:t>大量的、复杂的、互连的、多变的</a:t>
            </a:r>
            <a:r>
              <a:rPr lang="zh-CN" altLang="en-US" sz="2800" dirty="0">
                <a:solidFill>
                  <a:schemeClr val="bg1"/>
                </a:solidFill>
                <a:latin typeface="微软雅黑" panose="020B0503020204020204" pitchFamily="34" charset="-122"/>
                <a:ea typeface="微软雅黑" panose="020B0503020204020204" pitchFamily="34" charset="-122"/>
              </a:rPr>
              <a:t>数据。其计算效率远远高于传统的关系型数据库。</a:t>
            </a:r>
          </a:p>
        </p:txBody>
      </p:sp>
    </p:spTree>
    <p:extLst>
      <p:ext uri="{BB962C8B-B14F-4D97-AF65-F5344CB8AC3E}">
        <p14:creationId xmlns:p14="http://schemas.microsoft.com/office/powerpoint/2010/main" val="3653430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1321763" y="2648040"/>
            <a:ext cx="10870237" cy="320922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1203333" y="768323"/>
            <a:ext cx="2937436" cy="5848577"/>
            <a:chOff x="869642" y="827726"/>
            <a:chExt cx="2937436" cy="5848577"/>
          </a:xfrm>
        </p:grpSpPr>
        <p:grpSp>
          <p:nvGrpSpPr>
            <p:cNvPr id="7" name="组合 6"/>
            <p:cNvGrpSpPr/>
            <p:nvPr/>
          </p:nvGrpSpPr>
          <p:grpSpPr>
            <a:xfrm>
              <a:off x="869642" y="827726"/>
              <a:ext cx="2937436" cy="5848577"/>
              <a:chOff x="869642" y="827726"/>
              <a:chExt cx="2937436" cy="5848577"/>
            </a:xfrm>
          </p:grpSpPr>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642" y="827726"/>
                <a:ext cx="2937436" cy="5848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2781" t="86464" r="56023" b="4001"/>
              <a:stretch/>
            </p:blipFill>
            <p:spPr bwMode="auto">
              <a:xfrm>
                <a:off x="2115213" y="5928432"/>
                <a:ext cx="352339" cy="5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1348" y="1587356"/>
              <a:ext cx="2434024" cy="4329316"/>
            </a:xfrm>
            <a:prstGeom prst="rect">
              <a:avLst/>
            </a:prstGeom>
          </p:spPr>
        </p:pic>
      </p:grpSp>
      <p:grpSp>
        <p:nvGrpSpPr>
          <p:cNvPr id="15" name="组合 14"/>
          <p:cNvGrpSpPr/>
          <p:nvPr/>
        </p:nvGrpSpPr>
        <p:grpSpPr>
          <a:xfrm>
            <a:off x="5819385" y="768323"/>
            <a:ext cx="2937436" cy="5848577"/>
            <a:chOff x="4319950" y="768323"/>
            <a:chExt cx="2937436" cy="5848577"/>
          </a:xfrm>
        </p:grpSpPr>
        <p:grpSp>
          <p:nvGrpSpPr>
            <p:cNvPr id="10" name="组合 9"/>
            <p:cNvGrpSpPr/>
            <p:nvPr/>
          </p:nvGrpSpPr>
          <p:grpSpPr>
            <a:xfrm>
              <a:off x="4319950" y="768323"/>
              <a:ext cx="2937436" cy="5848577"/>
              <a:chOff x="869642" y="827726"/>
              <a:chExt cx="2937436" cy="5848577"/>
            </a:xfrm>
          </p:grpSpPr>
          <p:grpSp>
            <p:nvGrpSpPr>
              <p:cNvPr id="11" name="组合 10"/>
              <p:cNvGrpSpPr/>
              <p:nvPr/>
            </p:nvGrpSpPr>
            <p:grpSpPr>
              <a:xfrm>
                <a:off x="869642" y="827726"/>
                <a:ext cx="2937436" cy="5848577"/>
                <a:chOff x="869642" y="827726"/>
                <a:chExt cx="2937436" cy="5848577"/>
              </a:xfrm>
            </p:grpSpPr>
            <p:pic>
              <p:nvPicPr>
                <p:cNvPr id="1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642" y="827726"/>
                  <a:ext cx="2937436" cy="5848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2781" t="86464" r="56023" b="4001"/>
                <a:stretch/>
              </p:blipFill>
              <p:spPr bwMode="auto">
                <a:xfrm>
                  <a:off x="2115213" y="5928432"/>
                  <a:ext cx="352339" cy="5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1348" y="1587356"/>
                <a:ext cx="2434024" cy="4329316"/>
              </a:xfrm>
              <a:prstGeom prst="rect">
                <a:avLst/>
              </a:prstGeom>
            </p:spPr>
          </p:pic>
        </p:gr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1656" y="1527953"/>
              <a:ext cx="2434023" cy="4329316"/>
            </a:xfrm>
            <a:prstGeom prst="rect">
              <a:avLst/>
            </a:prstGeom>
          </p:spPr>
        </p:pic>
      </p:grpSp>
    </p:spTree>
    <p:extLst>
      <p:ext uri="{BB962C8B-B14F-4D97-AF65-F5344CB8AC3E}">
        <p14:creationId xmlns:p14="http://schemas.microsoft.com/office/powerpoint/2010/main" val="215650239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对象 3"/>
          <p:cNvGraphicFramePr>
            <a:graphicFrameLocks noChangeAspect="1"/>
          </p:cNvGraphicFramePr>
          <p:nvPr>
            <p:extLst>
              <p:ext uri="{D42A27DB-BD31-4B8C-83A1-F6EECF244321}">
                <p14:modId xmlns:p14="http://schemas.microsoft.com/office/powerpoint/2010/main" val="1767615999"/>
              </p:ext>
            </p:extLst>
          </p:nvPr>
        </p:nvGraphicFramePr>
        <p:xfrm>
          <a:off x="3542742" y="4374054"/>
          <a:ext cx="5197475" cy="2062162"/>
        </p:xfrm>
        <a:graphic>
          <a:graphicData uri="http://schemas.openxmlformats.org/presentationml/2006/ole">
            <mc:AlternateContent xmlns:mc="http://schemas.openxmlformats.org/markup-compatibility/2006">
              <mc:Choice xmlns:v="urn:schemas-microsoft-com:vml" Requires="v">
                <p:oleObj spid="_x0000_s3101" name="文档" r:id="rId3" imgW="5252975" imgH="2084705" progId="Word.Document.12">
                  <p:embed/>
                </p:oleObj>
              </mc:Choice>
              <mc:Fallback>
                <p:oleObj name="文档" r:id="rId3" imgW="5252975" imgH="2084705" progId="Word.Document.12">
                  <p:embed/>
                  <p:pic>
                    <p:nvPicPr>
                      <p:cNvPr id="4" name="对象 3"/>
                      <p:cNvPicPr/>
                      <p:nvPr/>
                    </p:nvPicPr>
                    <p:blipFill>
                      <a:blip r:embed="rId4"/>
                      <a:stretch>
                        <a:fillRect/>
                      </a:stretch>
                    </p:blipFill>
                    <p:spPr>
                      <a:xfrm>
                        <a:off x="3542742" y="4374054"/>
                        <a:ext cx="5197475" cy="2062162"/>
                      </a:xfrm>
                      <a:prstGeom prst="rect">
                        <a:avLst/>
                      </a:prstGeom>
                    </p:spPr>
                  </p:pic>
                </p:oleObj>
              </mc:Fallback>
            </mc:AlternateContent>
          </a:graphicData>
        </a:graphic>
      </p:graphicFrame>
      <p:pic>
        <p:nvPicPr>
          <p:cNvPr id="3" name="图片 2"/>
          <p:cNvPicPr>
            <a:picLocks noChangeAspect="1"/>
          </p:cNvPicPr>
          <p:nvPr/>
        </p:nvPicPr>
        <p:blipFill rotWithShape="1">
          <a:blip r:embed="rId5">
            <a:extLst>
              <a:ext uri="{28A0092B-C50C-407E-A947-70E740481C1C}">
                <a14:useLocalDpi xmlns:a14="http://schemas.microsoft.com/office/drawing/2010/main" val="0"/>
              </a:ext>
            </a:extLst>
          </a:blip>
          <a:srcRect t="27314"/>
          <a:stretch/>
        </p:blipFill>
        <p:spPr>
          <a:xfrm>
            <a:off x="4403580" y="4025960"/>
            <a:ext cx="3648075" cy="3471253"/>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53" y="2153561"/>
            <a:ext cx="12215553" cy="1852957"/>
          </a:xfrm>
          <a:prstGeom prst="rect">
            <a:avLst/>
          </a:prstGeom>
        </p:spPr>
      </p:pic>
      <p:sp>
        <p:nvSpPr>
          <p:cNvPr id="2" name="标题 1"/>
          <p:cNvSpPr>
            <a:spLocks noGrp="1"/>
          </p:cNvSpPr>
          <p:nvPr>
            <p:ph type="title" idx="4294967295"/>
          </p:nvPr>
        </p:nvSpPr>
        <p:spPr>
          <a:xfrm>
            <a:off x="969818" y="2247642"/>
            <a:ext cx="10515600" cy="1325563"/>
          </a:xfrm>
        </p:spPr>
        <p:txBody>
          <a:bodyPr>
            <a:normAutofit/>
          </a:bodyPr>
          <a:lstStyle/>
          <a:p>
            <a:pPr algn="ctr"/>
            <a:r>
              <a:rPr lang="en-US" altLang="zh-CN" sz="4800" b="1" dirty="0">
                <a:solidFill>
                  <a:schemeClr val="accent1">
                    <a:lumMod val="50000"/>
                  </a:schemeClr>
                </a:solidFill>
                <a:latin typeface="微软雅黑" panose="020B0503020204020204" pitchFamily="34" charset="-122"/>
                <a:ea typeface="微软雅黑" panose="020B0503020204020204" pitchFamily="34" charset="-122"/>
              </a:rPr>
              <a:t>THANK  YOU</a:t>
            </a:r>
            <a:r>
              <a:rPr lang="zh-CN" altLang="en-US" sz="4800" b="1" dirty="0">
                <a:solidFill>
                  <a:schemeClr val="accent1">
                    <a:lumMod val="50000"/>
                  </a:schemeClr>
                </a:solidFill>
                <a:latin typeface="微软雅黑" panose="020B0503020204020204" pitchFamily="34" charset="-122"/>
                <a:ea typeface="微软雅黑" panose="020B0503020204020204" pitchFamily="34" charset="-122"/>
              </a:rPr>
              <a:t>！</a:t>
            </a:r>
          </a:p>
        </p:txBody>
      </p:sp>
    </p:spTree>
    <p:extLst>
      <p:ext uri="{BB962C8B-B14F-4D97-AF65-F5344CB8AC3E}">
        <p14:creationId xmlns:p14="http://schemas.microsoft.com/office/powerpoint/2010/main" val="35021483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1811465"/>
            <a:ext cx="12017829" cy="247884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2" name="组合 1"/>
          <p:cNvGrpSpPr/>
          <p:nvPr/>
        </p:nvGrpSpPr>
        <p:grpSpPr>
          <a:xfrm>
            <a:off x="133585" y="898688"/>
            <a:ext cx="1735381" cy="2640694"/>
            <a:chOff x="1161531" y="1250138"/>
            <a:chExt cx="1735381" cy="2640694"/>
          </a:xfrm>
        </p:grpSpPr>
        <p:pic>
          <p:nvPicPr>
            <p:cNvPr id="7" name="Picture 13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814148">
              <a:off x="1161531" y="1250138"/>
              <a:ext cx="1735381" cy="264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p:nvPr/>
          </p:nvSpPr>
          <p:spPr>
            <a:xfrm rot="921180">
              <a:off x="1486445" y="1426121"/>
              <a:ext cx="1085555" cy="1862048"/>
            </a:xfrm>
            <a:prstGeom prst="rect">
              <a:avLst/>
            </a:prstGeom>
            <a:noFill/>
          </p:spPr>
          <p:txBody>
            <a:bodyPr wrap="none" lIns="91440" tIns="45720" rIns="91440" bIns="45720">
              <a:spAutoFit/>
            </a:bodyPr>
            <a:lstStyle/>
            <a:p>
              <a:pPr algn="ctr"/>
              <a:r>
                <a:rPr lang="en-US" altLang="zh-CN" sz="11500" b="1" dirty="0">
                  <a:ln w="9525">
                    <a:solidFill>
                      <a:sysClr val="windowText" lastClr="000000"/>
                    </a:solidFill>
                    <a:prstDash val="solid"/>
                  </a:ln>
                  <a:effectLst>
                    <a:outerShdw blurRad="12700" dist="38100" dir="2700000" algn="tl" rotWithShape="0">
                      <a:schemeClr val="bg1">
                        <a:lumMod val="50000"/>
                      </a:schemeClr>
                    </a:outerShdw>
                  </a:effectLst>
                </a:rPr>
                <a:t>?</a:t>
              </a:r>
            </a:p>
          </p:txBody>
        </p:sp>
      </p:grpSp>
      <p:sp>
        <p:nvSpPr>
          <p:cNvPr id="19" name="标题 1"/>
          <p:cNvSpPr txBox="1">
            <a:spLocks/>
          </p:cNvSpPr>
          <p:nvPr/>
        </p:nvSpPr>
        <p:spPr>
          <a:xfrm>
            <a:off x="3695863" y="2151597"/>
            <a:ext cx="3820929" cy="49491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dirty="0">
                <a:solidFill>
                  <a:schemeClr val="bg1"/>
                </a:solidFill>
                <a:latin typeface="微软雅黑" panose="020B0503020204020204" pitchFamily="34" charset="-122"/>
                <a:ea typeface="微软雅黑" panose="020B0503020204020204" pitchFamily="34" charset="-122"/>
              </a:rPr>
              <a:t>什么是图数据库：应用</a:t>
            </a:r>
          </a:p>
        </p:txBody>
      </p:sp>
      <p:sp>
        <p:nvSpPr>
          <p:cNvPr id="21" name="矩形 20"/>
          <p:cNvSpPr/>
          <p:nvPr/>
        </p:nvSpPr>
        <p:spPr>
          <a:xfrm>
            <a:off x="1861147" y="2837191"/>
            <a:ext cx="9467012" cy="867930"/>
          </a:xfrm>
          <a:prstGeom prst="rect">
            <a:avLst/>
          </a:prstGeom>
        </p:spPr>
        <p:txBody>
          <a:bodyPr wrap="square">
            <a:spAutoFit/>
          </a:bodyPr>
          <a:lstStyle/>
          <a:p>
            <a:pPr lvl="0" defTabSz="1022350">
              <a:lnSpc>
                <a:spcPct val="90000"/>
              </a:lnSpc>
              <a:spcBef>
                <a:spcPct val="0"/>
              </a:spcBef>
              <a:spcAft>
                <a:spcPct val="35000"/>
              </a:spcAft>
            </a:pPr>
            <a:r>
              <a:rPr lang="zh-CN" altLang="en-US" sz="2800" dirty="0">
                <a:solidFill>
                  <a:schemeClr val="bg1"/>
                </a:solidFill>
                <a:latin typeface="微软雅黑" panose="020B0503020204020204" pitchFamily="34" charset="-122"/>
                <a:ea typeface="微软雅黑" panose="020B0503020204020204" pitchFamily="34" charset="-122"/>
              </a:rPr>
              <a:t>图形数据库在</a:t>
            </a:r>
            <a:r>
              <a:rPr lang="zh-CN" altLang="en-US" sz="2800" b="1" dirty="0">
                <a:solidFill>
                  <a:schemeClr val="bg1"/>
                </a:solidFill>
                <a:latin typeface="微软雅黑" panose="020B0503020204020204" pitchFamily="34" charset="-122"/>
                <a:ea typeface="微软雅黑" panose="020B0503020204020204" pitchFamily="34" charset="-122"/>
              </a:rPr>
              <a:t>社交网络、实时推荐、征信系统、人工智能</a:t>
            </a:r>
            <a:r>
              <a:rPr lang="zh-CN" altLang="en-US" sz="2800" dirty="0">
                <a:solidFill>
                  <a:schemeClr val="bg1"/>
                </a:solidFill>
                <a:latin typeface="微软雅黑" panose="020B0503020204020204" pitchFamily="34" charset="-122"/>
                <a:ea typeface="微软雅黑" panose="020B0503020204020204" pitchFamily="34" charset="-122"/>
              </a:rPr>
              <a:t>等领域有着广泛的应用。</a:t>
            </a:r>
          </a:p>
        </p:txBody>
      </p:sp>
    </p:spTree>
    <p:extLst>
      <p:ext uri="{BB962C8B-B14F-4D97-AF65-F5344CB8AC3E}">
        <p14:creationId xmlns:p14="http://schemas.microsoft.com/office/powerpoint/2010/main" val="1805317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1811465"/>
            <a:ext cx="12017829" cy="247884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2" name="组合 1"/>
          <p:cNvGrpSpPr/>
          <p:nvPr/>
        </p:nvGrpSpPr>
        <p:grpSpPr>
          <a:xfrm>
            <a:off x="133585" y="898688"/>
            <a:ext cx="1735381" cy="2640694"/>
            <a:chOff x="1161531" y="1250138"/>
            <a:chExt cx="1735381" cy="2640694"/>
          </a:xfrm>
        </p:grpSpPr>
        <p:pic>
          <p:nvPicPr>
            <p:cNvPr id="7" name="Picture 13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814148">
              <a:off x="1161531" y="1250138"/>
              <a:ext cx="1735381" cy="264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p:nvPr/>
          </p:nvSpPr>
          <p:spPr>
            <a:xfrm rot="921180">
              <a:off x="1486445" y="1426121"/>
              <a:ext cx="1085555" cy="1862048"/>
            </a:xfrm>
            <a:prstGeom prst="rect">
              <a:avLst/>
            </a:prstGeom>
            <a:noFill/>
          </p:spPr>
          <p:txBody>
            <a:bodyPr wrap="none" lIns="91440" tIns="45720" rIns="91440" bIns="45720">
              <a:spAutoFit/>
            </a:bodyPr>
            <a:lstStyle/>
            <a:p>
              <a:pPr algn="ctr"/>
              <a:r>
                <a:rPr lang="en-US" altLang="zh-CN" sz="11500" b="1" dirty="0">
                  <a:ln w="9525">
                    <a:solidFill>
                      <a:sysClr val="windowText" lastClr="000000"/>
                    </a:solidFill>
                    <a:prstDash val="solid"/>
                  </a:ln>
                  <a:effectLst>
                    <a:outerShdw blurRad="12700" dist="38100" dir="2700000" algn="tl" rotWithShape="0">
                      <a:schemeClr val="bg1">
                        <a:lumMod val="50000"/>
                      </a:schemeClr>
                    </a:outerShdw>
                  </a:effectLst>
                </a:rPr>
                <a:t>?</a:t>
              </a:r>
            </a:p>
          </p:txBody>
        </p:sp>
      </p:grpSp>
      <p:sp>
        <p:nvSpPr>
          <p:cNvPr id="19" name="标题 1"/>
          <p:cNvSpPr txBox="1">
            <a:spLocks/>
          </p:cNvSpPr>
          <p:nvPr/>
        </p:nvSpPr>
        <p:spPr>
          <a:xfrm>
            <a:off x="3695863" y="2151597"/>
            <a:ext cx="3820929" cy="49491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dirty="0">
                <a:solidFill>
                  <a:schemeClr val="bg1"/>
                </a:solidFill>
                <a:latin typeface="微软雅黑" panose="020B0503020204020204" pitchFamily="34" charset="-122"/>
                <a:ea typeface="微软雅黑" panose="020B0503020204020204" pitchFamily="34" charset="-122"/>
              </a:rPr>
              <a:t>什么是图数据库</a:t>
            </a:r>
            <a:r>
              <a:rPr lang="zh-CN" altLang="en-US" sz="2800" b="1" dirty="0" smtClean="0">
                <a:solidFill>
                  <a:schemeClr val="bg1"/>
                </a:solidFill>
                <a:latin typeface="微软雅黑" panose="020B0503020204020204" pitchFamily="34" charset="-122"/>
                <a:ea typeface="微软雅黑" panose="020B0503020204020204" pitchFamily="34" charset="-122"/>
              </a:rPr>
              <a:t>：元素</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1" name="矩形 20"/>
          <p:cNvSpPr/>
          <p:nvPr/>
        </p:nvSpPr>
        <p:spPr>
          <a:xfrm>
            <a:off x="1861147" y="2837191"/>
            <a:ext cx="9467012" cy="867930"/>
          </a:xfrm>
          <a:prstGeom prst="rect">
            <a:avLst/>
          </a:prstGeom>
        </p:spPr>
        <p:txBody>
          <a:bodyPr wrap="square">
            <a:spAutoFit/>
          </a:bodyPr>
          <a:lstStyle/>
          <a:p>
            <a:pPr lvl="0" defTabSz="1022350">
              <a:lnSpc>
                <a:spcPct val="90000"/>
              </a:lnSpc>
              <a:spcBef>
                <a:spcPct val="0"/>
              </a:spcBef>
              <a:spcAft>
                <a:spcPct val="35000"/>
              </a:spcAft>
            </a:pPr>
            <a:r>
              <a:rPr lang="zh-CN" altLang="en-US" sz="2800" dirty="0">
                <a:solidFill>
                  <a:schemeClr val="bg1"/>
                </a:solidFill>
                <a:latin typeface="微软雅黑" panose="020B0503020204020204" pitchFamily="34" charset="-122"/>
                <a:ea typeface="微软雅黑" panose="020B0503020204020204" pitchFamily="34" charset="-122"/>
              </a:rPr>
              <a:t>图中每个节点代表一个</a:t>
            </a:r>
            <a:r>
              <a:rPr lang="zh-CN" altLang="en-US" sz="2800" b="1" dirty="0">
                <a:solidFill>
                  <a:schemeClr val="bg1"/>
                </a:solidFill>
                <a:latin typeface="微软雅黑" panose="020B0503020204020204" pitchFamily="34" charset="-122"/>
                <a:ea typeface="微软雅黑" panose="020B0503020204020204" pitchFamily="34" charset="-122"/>
              </a:rPr>
              <a:t>对象</a:t>
            </a:r>
            <a:r>
              <a:rPr lang="zh-CN" altLang="en-US" sz="2800" dirty="0">
                <a:solidFill>
                  <a:schemeClr val="bg1"/>
                </a:solidFill>
                <a:latin typeface="微软雅黑" panose="020B0503020204020204" pitchFamily="34" charset="-122"/>
                <a:ea typeface="微软雅黑" panose="020B0503020204020204" pitchFamily="34" charset="-122"/>
              </a:rPr>
              <a:t>，</a:t>
            </a:r>
            <a:r>
              <a:rPr lang="zh-CN" altLang="en-US" sz="2800" b="1" dirty="0">
                <a:solidFill>
                  <a:schemeClr val="bg1"/>
                </a:solidFill>
                <a:latin typeface="微软雅黑" panose="020B0503020204020204" pitchFamily="34" charset="-122"/>
                <a:ea typeface="微软雅黑" panose="020B0503020204020204" pitchFamily="34" charset="-122"/>
              </a:rPr>
              <a:t>节点</a:t>
            </a:r>
            <a:r>
              <a:rPr lang="zh-CN" altLang="en-US" sz="2800" dirty="0">
                <a:solidFill>
                  <a:schemeClr val="bg1"/>
                </a:solidFill>
                <a:latin typeface="微软雅黑" panose="020B0503020204020204" pitchFamily="34" charset="-122"/>
                <a:ea typeface="微软雅黑" panose="020B0503020204020204" pitchFamily="34" charset="-122"/>
              </a:rPr>
              <a:t>之间的连线代表对象之间的关系。节点可带</a:t>
            </a:r>
            <a:r>
              <a:rPr lang="zh-CN" altLang="en-US" sz="2800" b="1" dirty="0">
                <a:solidFill>
                  <a:schemeClr val="bg1"/>
                </a:solidFill>
                <a:latin typeface="微软雅黑" panose="020B0503020204020204" pitchFamily="34" charset="-122"/>
                <a:ea typeface="微软雅黑" panose="020B0503020204020204" pitchFamily="34" charset="-122"/>
              </a:rPr>
              <a:t>标签</a:t>
            </a:r>
            <a:r>
              <a:rPr lang="zh-CN" altLang="en-US" sz="2800" dirty="0">
                <a:solidFill>
                  <a:schemeClr val="bg1"/>
                </a:solidFill>
                <a:latin typeface="微软雅黑" panose="020B0503020204020204" pitchFamily="34" charset="-122"/>
                <a:ea typeface="微软雅黑" panose="020B0503020204020204" pitchFamily="34" charset="-122"/>
              </a:rPr>
              <a:t>。节点和关系都可以带若干</a:t>
            </a:r>
            <a:r>
              <a:rPr lang="zh-CN" altLang="en-US" sz="2800" b="1" dirty="0">
                <a:solidFill>
                  <a:schemeClr val="bg1"/>
                </a:solidFill>
                <a:latin typeface="微软雅黑" panose="020B0503020204020204" pitchFamily="34" charset="-122"/>
                <a:ea typeface="微软雅黑" panose="020B0503020204020204" pitchFamily="34" charset="-122"/>
              </a:rPr>
              <a:t>属性</a:t>
            </a:r>
            <a:r>
              <a:rPr lang="zh-CN" altLang="en-US" sz="2800" dirty="0">
                <a:solidFill>
                  <a:schemeClr val="bg1"/>
                </a:solidFill>
                <a:latin typeface="微软雅黑" panose="020B0503020204020204" pitchFamily="34" charset="-122"/>
                <a:ea typeface="微软雅黑" panose="020B0503020204020204" pitchFamily="34" charset="-122"/>
              </a:rPr>
              <a:t>。</a:t>
            </a:r>
          </a:p>
        </p:txBody>
      </p:sp>
    </p:spTree>
    <p:extLst>
      <p:ext uri="{BB962C8B-B14F-4D97-AF65-F5344CB8AC3E}">
        <p14:creationId xmlns:p14="http://schemas.microsoft.com/office/powerpoint/2010/main" val="4078612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L1WJbqXVIEKuzluq6Thzv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GHPPtIPISk.aQbB1ml33H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JthOUOZlQE6YTCtWRmIK1g"/>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541</TotalTime>
  <Words>3349</Words>
  <Application>Microsoft Office PowerPoint</Application>
  <PresentationFormat>宽屏</PresentationFormat>
  <Paragraphs>916</Paragraphs>
  <Slides>71</Slides>
  <Notes>27</Notes>
  <HiddenSlides>0</HiddenSlides>
  <MMClips>0</MMClips>
  <ScaleCrop>false</ScaleCrop>
  <HeadingPairs>
    <vt:vector size="8" baseType="variant">
      <vt:variant>
        <vt:lpstr>已用的字体</vt:lpstr>
      </vt:variant>
      <vt:variant>
        <vt:i4>19</vt:i4>
      </vt:variant>
      <vt:variant>
        <vt:lpstr>主题</vt:lpstr>
      </vt:variant>
      <vt:variant>
        <vt:i4>1</vt:i4>
      </vt:variant>
      <vt:variant>
        <vt:lpstr>嵌入 OLE 服务器</vt:lpstr>
      </vt:variant>
      <vt:variant>
        <vt:i4>1</vt:i4>
      </vt:variant>
      <vt:variant>
        <vt:lpstr>幻灯片标题</vt:lpstr>
      </vt:variant>
      <vt:variant>
        <vt:i4>71</vt:i4>
      </vt:variant>
    </vt:vector>
  </HeadingPairs>
  <TitlesOfParts>
    <vt:vector size="92" baseType="lpstr">
      <vt:lpstr>Courier</vt:lpstr>
      <vt:lpstr>Didot</vt:lpstr>
      <vt:lpstr>Futura Hv</vt:lpstr>
      <vt:lpstr>Gill Sans SemiBold</vt:lpstr>
      <vt:lpstr>Helvetica Neue</vt:lpstr>
      <vt:lpstr>Monaco</vt:lpstr>
      <vt:lpstr>MS PGothic</vt:lpstr>
      <vt:lpstr>Segoe</vt:lpstr>
      <vt:lpstr>ヒラギノ角ゴ Pro W3</vt:lpstr>
      <vt:lpstr>等线</vt:lpstr>
      <vt:lpstr>宋体</vt:lpstr>
      <vt:lpstr>微软雅黑</vt:lpstr>
      <vt:lpstr>微软雅黑</vt:lpstr>
      <vt:lpstr>Arial</vt:lpstr>
      <vt:lpstr>Calibri</vt:lpstr>
      <vt:lpstr>Calibri Light</vt:lpstr>
      <vt:lpstr>Segoe UI</vt:lpstr>
      <vt:lpstr>Segoe UI Light</vt:lpstr>
      <vt:lpstr>Wingdings</vt:lpstr>
      <vt:lpstr>Office 主题</vt:lpstr>
      <vt:lpstr>文档</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关系型数据库不能很好地处理关系</vt:lpstr>
      <vt:lpstr>NoSQL 数据库不处理关系</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IBM POWER8 带来性能和规模</vt:lpstr>
      <vt:lpstr>将大数据洞察付诸于行动</vt:lpstr>
      <vt:lpstr>PowerPoint 演示文稿</vt:lpstr>
      <vt:lpstr>Neo4j + IBM POWER8: 无与伦比的规模和性能</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数据+关系搜=</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  YOU！</vt:lpstr>
    </vt:vector>
  </TitlesOfParts>
  <Company>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袁琳</dc:creator>
  <cp:lastModifiedBy>张帜</cp:lastModifiedBy>
  <cp:revision>81</cp:revision>
  <dcterms:created xsi:type="dcterms:W3CDTF">2017-11-17T01:36:03Z</dcterms:created>
  <dcterms:modified xsi:type="dcterms:W3CDTF">2017-11-29T02:23:13Z</dcterms:modified>
</cp:coreProperties>
</file>