
<file path=[Content_Types].xml><?xml version="1.0" encoding="utf-8"?>
<Types xmlns="http://schemas.openxmlformats.org/package/2006/content-types">
  <Default Extension="png" ContentType="image/png"/>
  <Default Extension="bin" ContentType="application/vnd.ms-office.activeX"/>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omments/comment1.xml" ContentType="application/vnd.openxmlformats-officedocument.presentationml.comment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330" r:id="rId2"/>
    <p:sldId id="419" r:id="rId3"/>
    <p:sldId id="444" r:id="rId4"/>
    <p:sldId id="435" r:id="rId5"/>
    <p:sldId id="440" r:id="rId6"/>
    <p:sldId id="441" r:id="rId7"/>
    <p:sldId id="442" r:id="rId8"/>
    <p:sldId id="381" r:id="rId9"/>
    <p:sldId id="384" r:id="rId10"/>
    <p:sldId id="382" r:id="rId11"/>
    <p:sldId id="445" r:id="rId12"/>
    <p:sldId id="420" r:id="rId13"/>
    <p:sldId id="421" r:id="rId14"/>
    <p:sldId id="422" r:id="rId15"/>
    <p:sldId id="423" r:id="rId16"/>
    <p:sldId id="387" r:id="rId17"/>
    <p:sldId id="434" r:id="rId18"/>
    <p:sldId id="390" r:id="rId19"/>
    <p:sldId id="446" r:id="rId20"/>
    <p:sldId id="424" r:id="rId21"/>
    <p:sldId id="391" r:id="rId22"/>
    <p:sldId id="414" r:id="rId23"/>
    <p:sldId id="398" r:id="rId24"/>
    <p:sldId id="392" r:id="rId25"/>
    <p:sldId id="425" r:id="rId26"/>
    <p:sldId id="394" r:id="rId27"/>
    <p:sldId id="412" r:id="rId28"/>
    <p:sldId id="426" r:id="rId29"/>
    <p:sldId id="447" r:id="rId30"/>
    <p:sldId id="344" r:id="rId31"/>
    <p:sldId id="346" r:id="rId32"/>
    <p:sldId id="448" r:id="rId33"/>
    <p:sldId id="333" r:id="rId34"/>
    <p:sldId id="332" r:id="rId35"/>
    <p:sldId id="334" r:id="rId36"/>
    <p:sldId id="363" r:id="rId37"/>
    <p:sldId id="335" r:id="rId38"/>
    <p:sldId id="348" r:id="rId39"/>
    <p:sldId id="443" r:id="rId40"/>
    <p:sldId id="377" r:id="rId41"/>
    <p:sldId id="378" r:id="rId42"/>
    <p:sldId id="349" r:id="rId43"/>
    <p:sldId id="350" r:id="rId44"/>
    <p:sldId id="352" r:id="rId45"/>
    <p:sldId id="353" r:id="rId46"/>
    <p:sldId id="450" r:id="rId47"/>
    <p:sldId id="400" r:id="rId48"/>
    <p:sldId id="401" r:id="rId49"/>
    <p:sldId id="408" r:id="rId50"/>
    <p:sldId id="427" r:id="rId51"/>
    <p:sldId id="409" r:id="rId52"/>
    <p:sldId id="428" r:id="rId53"/>
    <p:sldId id="407" r:id="rId54"/>
    <p:sldId id="429" r:id="rId55"/>
    <p:sldId id="411" r:id="rId56"/>
    <p:sldId id="430" r:id="rId57"/>
    <p:sldId id="413" r:id="rId58"/>
    <p:sldId id="431" r:id="rId59"/>
    <p:sldId id="410" r:id="rId60"/>
    <p:sldId id="396" r:id="rId61"/>
    <p:sldId id="395" r:id="rId62"/>
    <p:sldId id="415" r:id="rId63"/>
    <p:sldId id="416" r:id="rId64"/>
    <p:sldId id="449" r:id="rId65"/>
    <p:sldId id="354" r:id="rId66"/>
    <p:sldId id="364" r:id="rId67"/>
    <p:sldId id="365" r:id="rId68"/>
    <p:sldId id="366" r:id="rId69"/>
    <p:sldId id="367" r:id="rId70"/>
    <p:sldId id="432" r:id="rId71"/>
    <p:sldId id="322" r:id="rId72"/>
  </p:sldIdLst>
  <p:sldSz cx="12192000" cy="685800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ille Nixon" initial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7D3"/>
    <a:srgbClr val="94C949"/>
    <a:srgbClr val="1D4C7C"/>
    <a:srgbClr val="D7F3F1"/>
    <a:srgbClr val="3BBEB4"/>
    <a:srgbClr val="FFC000"/>
    <a:srgbClr val="0E263E"/>
    <a:srgbClr val="1C547F"/>
    <a:srgbClr val="FFD03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22" autoAdjust="0"/>
  </p:normalViewPr>
  <p:slideViewPr>
    <p:cSldViewPr snapToGrid="0">
      <p:cViewPr varScale="1">
        <p:scale>
          <a:sx n="88" d="100"/>
          <a:sy n="88" d="100"/>
        </p:scale>
        <p:origin x="69" y="120"/>
      </p:cViewPr>
      <p:guideLst>
        <p:guide orient="horz" pos="2160"/>
        <p:guide pos="3840"/>
      </p:guideLst>
    </p:cSldViewPr>
  </p:slideViewPr>
  <p:notesTextViewPr>
    <p:cViewPr>
      <p:scale>
        <a:sx n="1" d="1"/>
        <a:sy n="1" d="1"/>
      </p:scale>
      <p:origin x="0" y="0"/>
    </p:cViewPr>
  </p:notesTextViewPr>
  <p:notesViewPr>
    <p:cSldViewPr snapToGrid="0">
      <p:cViewPr varScale="1">
        <p:scale>
          <a:sx n="74" d="100"/>
          <a:sy n="74" d="100"/>
        </p:scale>
        <p:origin x="984"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15-01-26T13:04:12.103" idx="17">
    <p:pos x="5321" y="2471"/>
    <p:text>Need a simplified polyglot persistence image, showing that we play well with others. Adding a new data source is no big deal. Add Hadoop and other NoSQL.</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623698" y="0"/>
            <a:ext cx="4302231" cy="341064"/>
          </a:xfrm>
          <a:prstGeom prst="rect">
            <a:avLst/>
          </a:prstGeom>
        </p:spPr>
        <p:txBody>
          <a:bodyPr vert="horz" lIns="91440" tIns="45720" rIns="91440" bIns="45720" rtlCol="0"/>
          <a:lstStyle>
            <a:lvl1pPr algn="r">
              <a:defRPr sz="1200"/>
            </a:lvl1pPr>
          </a:lstStyle>
          <a:p>
            <a:fld id="{0429B145-64F9-4BC2-9A49-F53BF6104277}" type="datetimeFigureOut">
              <a:rPr lang="zh-CN" altLang="en-US" smtClean="0"/>
              <a:t>2017/3/7</a:t>
            </a:fld>
            <a:endParaRPr lang="zh-CN" altLang="en-US"/>
          </a:p>
        </p:txBody>
      </p:sp>
      <p:sp>
        <p:nvSpPr>
          <p:cNvPr id="4" name="页脚占位符 3"/>
          <p:cNvSpPr>
            <a:spLocks noGrp="1"/>
          </p:cNvSpPr>
          <p:nvPr>
            <p:ph type="ftr" sz="quarter" idx="2"/>
          </p:nvPr>
        </p:nvSpPr>
        <p:spPr>
          <a:xfrm>
            <a:off x="1"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623698" y="6456612"/>
            <a:ext cx="4302231" cy="341063"/>
          </a:xfrm>
          <a:prstGeom prst="rect">
            <a:avLst/>
          </a:prstGeom>
        </p:spPr>
        <p:txBody>
          <a:bodyPr vert="horz" lIns="91440" tIns="45720" rIns="91440" bIns="45720" rtlCol="0" anchor="b"/>
          <a:lstStyle>
            <a:lvl1pPr algn="r">
              <a:defRPr sz="1200"/>
            </a:lvl1pPr>
          </a:lstStyle>
          <a:p>
            <a:fld id="{12C6CDE1-ACD2-4370-B40D-CCF2357D4FEB}" type="slidenum">
              <a:rPr lang="zh-CN" altLang="en-US" smtClean="0"/>
              <a:t>‹#›</a:t>
            </a:fld>
            <a:endParaRPr lang="zh-CN" altLang="en-US"/>
          </a:p>
        </p:txBody>
      </p:sp>
    </p:spTree>
    <p:extLst>
      <p:ext uri="{BB962C8B-B14F-4D97-AF65-F5344CB8AC3E}">
        <p14:creationId xmlns:p14="http://schemas.microsoft.com/office/powerpoint/2010/main" val="885485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F24E7B76-01D8-4D07-94A9-D2ADA3C4726E}" type="datetimeFigureOut">
              <a:rPr lang="zh-CN" altLang="en-US" smtClean="0"/>
              <a:t>2017/3/7</a:t>
            </a:fld>
            <a:endParaRPr lang="zh-CN" altLang="en-US"/>
          </a:p>
        </p:txBody>
      </p:sp>
      <p:sp>
        <p:nvSpPr>
          <p:cNvPr id="4" name="幻灯片图像占位符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fld id="{22BF13D9-F1E9-49F6-9107-75CC0EE4705E}" type="slidenum">
              <a:rPr lang="zh-CN" altLang="en-US" smtClean="0"/>
              <a:t>‹#›</a:t>
            </a:fld>
            <a:endParaRPr lang="zh-CN" altLang="en-US"/>
          </a:p>
        </p:txBody>
      </p:sp>
    </p:spTree>
    <p:extLst>
      <p:ext uri="{BB962C8B-B14F-4D97-AF65-F5344CB8AC3E}">
        <p14:creationId xmlns:p14="http://schemas.microsoft.com/office/powerpoint/2010/main" val="425414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2</a:t>
            </a:fld>
            <a:endParaRPr lang="en-US">
              <a:solidFill>
                <a:prstClr val="black">
                  <a:alpha val="99000"/>
                </a:prstClr>
              </a:solidFill>
            </a:endParaRPr>
          </a:p>
        </p:txBody>
      </p:sp>
    </p:spTree>
    <p:extLst>
      <p:ext uri="{BB962C8B-B14F-4D97-AF65-F5344CB8AC3E}">
        <p14:creationId xmlns:p14="http://schemas.microsoft.com/office/powerpoint/2010/main" val="2068921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29</a:t>
            </a:fld>
            <a:endParaRPr lang="en-US">
              <a:solidFill>
                <a:prstClr val="black">
                  <a:alpha val="99000"/>
                </a:prstClr>
              </a:solidFill>
            </a:endParaRPr>
          </a:p>
        </p:txBody>
      </p:sp>
    </p:spTree>
    <p:extLst>
      <p:ext uri="{BB962C8B-B14F-4D97-AF65-F5344CB8AC3E}">
        <p14:creationId xmlns:p14="http://schemas.microsoft.com/office/powerpoint/2010/main" val="63713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32</a:t>
            </a:fld>
            <a:endParaRPr lang="en-US">
              <a:solidFill>
                <a:prstClr val="black">
                  <a:alpha val="99000"/>
                </a:prstClr>
              </a:solidFill>
            </a:endParaRPr>
          </a:p>
        </p:txBody>
      </p:sp>
    </p:spTree>
    <p:extLst>
      <p:ext uri="{BB962C8B-B14F-4D97-AF65-F5344CB8AC3E}">
        <p14:creationId xmlns:p14="http://schemas.microsoft.com/office/powerpoint/2010/main" val="908980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CREATE </a:t>
            </a:r>
          </a:p>
          <a:p>
            <a:r>
              <a:rPr lang="en-US" altLang="zh-CN" dirty="0"/>
              <a:t>(</a:t>
            </a:r>
            <a:r>
              <a:rPr lang="zh-CN" altLang="en-US" dirty="0"/>
              <a:t>陈冠希</a:t>
            </a:r>
            <a:r>
              <a:rPr lang="en-US" altLang="zh-CN" dirty="0"/>
              <a:t>:</a:t>
            </a:r>
            <a:r>
              <a:rPr lang="zh-CN" altLang="en-US" dirty="0"/>
              <a:t>明星 </a:t>
            </a:r>
            <a:r>
              <a:rPr lang="en-US" altLang="zh-CN" dirty="0"/>
              <a:t>{ name: "</a:t>
            </a:r>
            <a:r>
              <a:rPr lang="zh-CN" altLang="en-US" dirty="0"/>
              <a:t>陈冠希</a:t>
            </a:r>
            <a:r>
              <a:rPr lang="en-US" altLang="zh-CN" dirty="0"/>
              <a:t>"}),</a:t>
            </a:r>
          </a:p>
          <a:p>
            <a:r>
              <a:rPr lang="en-US" altLang="zh-CN" dirty="0"/>
              <a:t>(</a:t>
            </a:r>
            <a:r>
              <a:rPr lang="zh-CN" altLang="en-US" dirty="0"/>
              <a:t>王菲</a:t>
            </a:r>
            <a:r>
              <a:rPr lang="en-US" altLang="zh-CN" dirty="0"/>
              <a:t>:</a:t>
            </a:r>
            <a:r>
              <a:rPr lang="zh-CN" altLang="en-US" dirty="0"/>
              <a:t>明星   </a:t>
            </a:r>
            <a:r>
              <a:rPr lang="en-US" altLang="zh-CN" dirty="0"/>
              <a:t>{ name: "</a:t>
            </a:r>
            <a:r>
              <a:rPr lang="zh-CN" altLang="en-US" dirty="0"/>
              <a:t>王菲</a:t>
            </a:r>
            <a:r>
              <a:rPr lang="en-US" altLang="zh-CN" dirty="0"/>
              <a:t>"}),</a:t>
            </a:r>
          </a:p>
          <a:p>
            <a:r>
              <a:rPr lang="en-US" altLang="zh-CN" dirty="0"/>
              <a:t>(</a:t>
            </a:r>
            <a:r>
              <a:rPr lang="zh-CN" altLang="en-US" dirty="0"/>
              <a:t>李亚鹏</a:t>
            </a:r>
            <a:r>
              <a:rPr lang="en-US" altLang="zh-CN" dirty="0"/>
              <a:t>:</a:t>
            </a:r>
            <a:r>
              <a:rPr lang="zh-CN" altLang="en-US" dirty="0"/>
              <a:t>明星 </a:t>
            </a:r>
            <a:r>
              <a:rPr lang="en-US" altLang="zh-CN" dirty="0"/>
              <a:t>{ name: "</a:t>
            </a:r>
            <a:r>
              <a:rPr lang="zh-CN" altLang="en-US" dirty="0"/>
              <a:t>李亚鹏</a:t>
            </a:r>
            <a:r>
              <a:rPr lang="en-US" altLang="zh-CN" dirty="0"/>
              <a:t>"}),</a:t>
            </a:r>
          </a:p>
          <a:p>
            <a:r>
              <a:rPr lang="en-US" altLang="zh-CN" dirty="0"/>
              <a:t>(</a:t>
            </a:r>
            <a:r>
              <a:rPr lang="zh-CN" altLang="en-US" dirty="0"/>
              <a:t>瞿颖</a:t>
            </a:r>
            <a:r>
              <a:rPr lang="en-US" altLang="zh-CN" dirty="0"/>
              <a:t>:</a:t>
            </a:r>
            <a:r>
              <a:rPr lang="zh-CN" altLang="en-US" dirty="0"/>
              <a:t>明星   </a:t>
            </a:r>
            <a:r>
              <a:rPr lang="en-US" altLang="zh-CN" dirty="0"/>
              <a:t>{ name: "</a:t>
            </a:r>
            <a:r>
              <a:rPr lang="zh-CN" altLang="en-US" dirty="0"/>
              <a:t>瞿颖</a:t>
            </a:r>
            <a:r>
              <a:rPr lang="en-US" altLang="zh-CN" dirty="0"/>
              <a:t>"}),</a:t>
            </a:r>
          </a:p>
          <a:p>
            <a:r>
              <a:rPr lang="en-US" altLang="zh-CN" dirty="0"/>
              <a:t>(</a:t>
            </a:r>
            <a:r>
              <a:rPr lang="zh-CN" altLang="en-US" dirty="0"/>
              <a:t>张柏芝</a:t>
            </a:r>
            <a:r>
              <a:rPr lang="en-US" altLang="zh-CN" dirty="0"/>
              <a:t>:</a:t>
            </a:r>
            <a:r>
              <a:rPr lang="zh-CN" altLang="en-US" dirty="0"/>
              <a:t>明星 </a:t>
            </a:r>
            <a:r>
              <a:rPr lang="en-US" altLang="zh-CN" dirty="0"/>
              <a:t>{ name: "</a:t>
            </a:r>
            <a:r>
              <a:rPr lang="zh-CN" altLang="en-US" dirty="0"/>
              <a:t>张柏芝</a:t>
            </a:r>
            <a:r>
              <a:rPr lang="en-US" altLang="zh-CN" dirty="0"/>
              <a:t>"}),</a:t>
            </a:r>
          </a:p>
          <a:p>
            <a:r>
              <a:rPr lang="en-US" altLang="zh-CN" dirty="0"/>
              <a:t>(</a:t>
            </a:r>
            <a:r>
              <a:rPr lang="zh-CN" altLang="en-US" dirty="0"/>
              <a:t>谢霆锋</a:t>
            </a:r>
            <a:r>
              <a:rPr lang="en-US" altLang="zh-CN" dirty="0"/>
              <a:t>:</a:t>
            </a:r>
            <a:r>
              <a:rPr lang="zh-CN" altLang="en-US" dirty="0"/>
              <a:t>明星 </a:t>
            </a:r>
            <a:r>
              <a:rPr lang="en-US" altLang="zh-CN" dirty="0"/>
              <a:t>{ name: "</a:t>
            </a:r>
            <a:r>
              <a:rPr lang="zh-CN" altLang="en-US" dirty="0"/>
              <a:t>谢霆锋</a:t>
            </a:r>
            <a:r>
              <a:rPr lang="en-US" altLang="zh-CN" dirty="0"/>
              <a:t>"}),</a:t>
            </a:r>
          </a:p>
          <a:p>
            <a:r>
              <a:rPr lang="en-US" altLang="zh-CN" dirty="0"/>
              <a:t>(</a:t>
            </a:r>
            <a:r>
              <a:rPr lang="zh-CN" altLang="en-US" dirty="0"/>
              <a:t>周迅</a:t>
            </a:r>
            <a:r>
              <a:rPr lang="en-US" altLang="zh-CN" dirty="0"/>
              <a:t>:</a:t>
            </a:r>
            <a:r>
              <a:rPr lang="zh-CN" altLang="en-US" dirty="0"/>
              <a:t>明星   </a:t>
            </a:r>
            <a:r>
              <a:rPr lang="en-US" altLang="zh-CN" dirty="0"/>
              <a:t>{ name: "</a:t>
            </a:r>
            <a:r>
              <a:rPr lang="zh-CN" altLang="en-US" dirty="0"/>
              <a:t>周迅</a:t>
            </a:r>
            <a:r>
              <a:rPr lang="en-US" altLang="zh-CN" dirty="0"/>
              <a:t>"}),</a:t>
            </a:r>
          </a:p>
          <a:p>
            <a:r>
              <a:rPr lang="en-US" altLang="zh-CN" dirty="0"/>
              <a:t>(</a:t>
            </a:r>
            <a:r>
              <a:rPr lang="zh-CN" altLang="en-US" dirty="0"/>
              <a:t>张亚东</a:t>
            </a:r>
            <a:r>
              <a:rPr lang="en-US" altLang="zh-CN" dirty="0"/>
              <a:t>:</a:t>
            </a:r>
            <a:r>
              <a:rPr lang="zh-CN" altLang="en-US" dirty="0"/>
              <a:t>明星 </a:t>
            </a:r>
            <a:r>
              <a:rPr lang="en-US" altLang="zh-CN" dirty="0"/>
              <a:t>{ name: "</a:t>
            </a:r>
            <a:r>
              <a:rPr lang="zh-CN" altLang="en-US" dirty="0"/>
              <a:t>张亚东</a:t>
            </a:r>
            <a:r>
              <a:rPr lang="en-US" altLang="zh-CN" dirty="0"/>
              <a:t>"}),</a:t>
            </a:r>
          </a:p>
          <a:p>
            <a:r>
              <a:rPr lang="en-US" altLang="zh-CN" dirty="0"/>
              <a:t>(</a:t>
            </a:r>
            <a:r>
              <a:rPr lang="zh-CN" altLang="en-US" dirty="0"/>
              <a:t>窦唯</a:t>
            </a:r>
            <a:r>
              <a:rPr lang="en-US" altLang="zh-CN" dirty="0"/>
              <a:t>:</a:t>
            </a:r>
            <a:r>
              <a:rPr lang="zh-CN" altLang="en-US" dirty="0"/>
              <a:t>明星   </a:t>
            </a:r>
            <a:r>
              <a:rPr lang="en-US" altLang="zh-CN" dirty="0"/>
              <a:t>{ name: "</a:t>
            </a:r>
            <a:r>
              <a:rPr lang="zh-CN" altLang="en-US" dirty="0"/>
              <a:t>窦唯</a:t>
            </a:r>
            <a:r>
              <a:rPr lang="en-US" altLang="zh-CN" dirty="0"/>
              <a:t>"}),</a:t>
            </a:r>
          </a:p>
          <a:p>
            <a:r>
              <a:rPr lang="en-US" altLang="zh-CN" dirty="0"/>
              <a:t>(</a:t>
            </a:r>
            <a:r>
              <a:rPr lang="zh-CN" altLang="en-US" dirty="0"/>
              <a:t>窦鹏</a:t>
            </a:r>
            <a:r>
              <a:rPr lang="en-US" altLang="zh-CN" dirty="0"/>
              <a:t>:</a:t>
            </a:r>
            <a:r>
              <a:rPr lang="zh-CN" altLang="en-US" dirty="0"/>
              <a:t>明星   </a:t>
            </a:r>
            <a:r>
              <a:rPr lang="en-US" altLang="zh-CN" dirty="0"/>
              <a:t>{ name: "</a:t>
            </a:r>
            <a:r>
              <a:rPr lang="zh-CN" altLang="en-US" dirty="0"/>
              <a:t>窦鹏</a:t>
            </a:r>
            <a:r>
              <a:rPr lang="en-US" altLang="zh-CN" dirty="0"/>
              <a:t>"}),</a:t>
            </a:r>
          </a:p>
          <a:p>
            <a:r>
              <a:rPr lang="en-US" altLang="zh-CN" dirty="0"/>
              <a:t>(</a:t>
            </a:r>
            <a:r>
              <a:rPr lang="zh-CN" altLang="en-US" dirty="0"/>
              <a:t>李大齐</a:t>
            </a:r>
            <a:r>
              <a:rPr lang="en-US" altLang="zh-CN" dirty="0"/>
              <a:t>:</a:t>
            </a:r>
            <a:r>
              <a:rPr lang="zh-CN" altLang="en-US" dirty="0"/>
              <a:t>明星 </a:t>
            </a:r>
            <a:r>
              <a:rPr lang="en-US" altLang="zh-CN" dirty="0"/>
              <a:t>{ name: "</a:t>
            </a:r>
            <a:r>
              <a:rPr lang="zh-CN" altLang="en-US" dirty="0"/>
              <a:t>李大齐</a:t>
            </a:r>
            <a:r>
              <a:rPr lang="en-US" altLang="zh-CN" dirty="0"/>
              <a:t>"}),</a:t>
            </a:r>
          </a:p>
          <a:p>
            <a:r>
              <a:rPr lang="en-US" altLang="zh-CN" dirty="0"/>
              <a:t>(</a:t>
            </a:r>
            <a:r>
              <a:rPr lang="zh-CN" altLang="en-US" dirty="0"/>
              <a:t>朴树</a:t>
            </a:r>
            <a:r>
              <a:rPr lang="en-US" altLang="zh-CN" dirty="0"/>
              <a:t>:</a:t>
            </a:r>
            <a:r>
              <a:rPr lang="zh-CN" altLang="en-US" dirty="0"/>
              <a:t>明星   </a:t>
            </a:r>
            <a:r>
              <a:rPr lang="en-US" altLang="zh-CN" dirty="0"/>
              <a:t>{ name: "</a:t>
            </a:r>
            <a:r>
              <a:rPr lang="zh-CN" altLang="en-US" dirty="0"/>
              <a:t>朴树</a:t>
            </a:r>
            <a:r>
              <a:rPr lang="en-US" altLang="zh-CN" dirty="0"/>
              <a:t>"}),</a:t>
            </a:r>
          </a:p>
          <a:p>
            <a:r>
              <a:rPr lang="en-US" altLang="zh-CN" dirty="0"/>
              <a:t>(</a:t>
            </a:r>
            <a:r>
              <a:rPr lang="zh-CN" altLang="en-US" dirty="0"/>
              <a:t>窦颖</a:t>
            </a:r>
            <a:r>
              <a:rPr lang="en-US" altLang="zh-CN" dirty="0"/>
              <a:t>:</a:t>
            </a:r>
            <a:r>
              <a:rPr lang="zh-CN" altLang="en-US" dirty="0"/>
              <a:t>明星   </a:t>
            </a:r>
            <a:r>
              <a:rPr lang="en-US" altLang="zh-CN" dirty="0"/>
              <a:t>{ name: "</a:t>
            </a:r>
            <a:r>
              <a:rPr lang="zh-CN" altLang="en-US" dirty="0"/>
              <a:t>窦颖</a:t>
            </a:r>
            <a:r>
              <a:rPr lang="en-US" altLang="zh-CN" dirty="0"/>
              <a:t>"}),</a:t>
            </a:r>
          </a:p>
          <a:p>
            <a:r>
              <a:rPr lang="en-US" altLang="zh-CN" dirty="0"/>
              <a:t>(</a:t>
            </a:r>
            <a:r>
              <a:rPr lang="zh-CN" altLang="en-US" dirty="0"/>
              <a:t>梁朝伟</a:t>
            </a:r>
            <a:r>
              <a:rPr lang="en-US" altLang="zh-CN" dirty="0"/>
              <a:t>:</a:t>
            </a:r>
            <a:r>
              <a:rPr lang="zh-CN" altLang="en-US" dirty="0"/>
              <a:t>明星 </a:t>
            </a:r>
            <a:r>
              <a:rPr lang="en-US" altLang="zh-CN" dirty="0"/>
              <a:t>{ name: "</a:t>
            </a:r>
            <a:r>
              <a:rPr lang="zh-CN" altLang="en-US" dirty="0"/>
              <a:t>梁朝伟</a:t>
            </a:r>
            <a:r>
              <a:rPr lang="en-US" altLang="zh-CN" dirty="0"/>
              <a:t>"}),</a:t>
            </a:r>
          </a:p>
          <a:p>
            <a:r>
              <a:rPr lang="en-US" altLang="zh-CN" dirty="0"/>
              <a:t>(</a:t>
            </a:r>
            <a:r>
              <a:rPr lang="zh-CN" altLang="en-US" dirty="0"/>
              <a:t>刘嘉玲</a:t>
            </a:r>
            <a:r>
              <a:rPr lang="en-US" altLang="zh-CN" dirty="0"/>
              <a:t>:</a:t>
            </a:r>
            <a:r>
              <a:rPr lang="zh-CN" altLang="en-US" dirty="0"/>
              <a:t>明星 </a:t>
            </a:r>
            <a:r>
              <a:rPr lang="en-US" altLang="zh-CN" dirty="0"/>
              <a:t>{ name: "</a:t>
            </a:r>
            <a:r>
              <a:rPr lang="zh-CN" altLang="en-US" dirty="0"/>
              <a:t>刘嘉玲</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窦鹏</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李大齐</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朴树</a:t>
            </a:r>
            <a:r>
              <a:rPr lang="en-US" altLang="zh-CN" dirty="0"/>
              <a:t>),</a:t>
            </a:r>
          </a:p>
          <a:p>
            <a:r>
              <a:rPr lang="en-US" altLang="zh-CN" dirty="0"/>
              <a:t>(</a:t>
            </a:r>
            <a:r>
              <a:rPr lang="zh-CN" altLang="en-US" dirty="0"/>
              <a:t>周迅</a:t>
            </a:r>
            <a:r>
              <a:rPr lang="en-US" altLang="zh-CN" dirty="0"/>
              <a:t>)-[:</a:t>
            </a:r>
            <a:r>
              <a:rPr lang="zh-CN" altLang="en-US" dirty="0"/>
              <a:t>旧爱</a:t>
            </a:r>
            <a:r>
              <a:rPr lang="en-US" altLang="zh-CN" dirty="0"/>
              <a:t>]-&gt;(</a:t>
            </a:r>
            <a:r>
              <a:rPr lang="zh-CN" altLang="en-US" dirty="0"/>
              <a:t>李亚鹏</a:t>
            </a:r>
            <a:r>
              <a:rPr lang="en-US" altLang="zh-CN" dirty="0"/>
              <a:t>),</a:t>
            </a:r>
          </a:p>
          <a:p>
            <a:r>
              <a:rPr lang="en-US" altLang="zh-CN" dirty="0"/>
              <a:t>(</a:t>
            </a:r>
            <a:r>
              <a:rPr lang="zh-CN" altLang="en-US" dirty="0"/>
              <a:t>周迅</a:t>
            </a:r>
            <a:r>
              <a:rPr lang="en-US" altLang="zh-CN" dirty="0"/>
              <a:t>)-[:</a:t>
            </a:r>
            <a:r>
              <a:rPr lang="zh-CN" altLang="en-US" dirty="0"/>
              <a:t>绯闻</a:t>
            </a:r>
            <a:r>
              <a:rPr lang="en-US" altLang="zh-CN" dirty="0"/>
              <a:t>]-&gt;(</a:t>
            </a:r>
            <a:r>
              <a:rPr lang="zh-CN" altLang="en-US" dirty="0"/>
              <a:t>梁朝伟</a:t>
            </a:r>
            <a:r>
              <a:rPr lang="en-US" altLang="zh-CN" dirty="0"/>
              <a:t>),</a:t>
            </a:r>
          </a:p>
          <a:p>
            <a:r>
              <a:rPr lang="en-US" altLang="zh-CN" dirty="0"/>
              <a:t>(</a:t>
            </a:r>
            <a:r>
              <a:rPr lang="zh-CN" altLang="en-US" dirty="0"/>
              <a:t>周迅</a:t>
            </a:r>
            <a:r>
              <a:rPr lang="en-US" altLang="zh-CN" dirty="0"/>
              <a:t>)-[:</a:t>
            </a:r>
            <a:r>
              <a:rPr lang="zh-CN" altLang="en-US" dirty="0"/>
              <a:t>绯闻</a:t>
            </a:r>
            <a:r>
              <a:rPr lang="en-US" altLang="zh-CN" dirty="0"/>
              <a:t>]-&gt;(</a:t>
            </a:r>
            <a:r>
              <a:rPr lang="zh-CN" altLang="en-US" dirty="0"/>
              <a:t>谢霆锋</a:t>
            </a:r>
            <a:r>
              <a:rPr lang="en-US" altLang="zh-CN" dirty="0"/>
              <a:t>),</a:t>
            </a:r>
          </a:p>
          <a:p>
            <a:r>
              <a:rPr lang="en-US" altLang="zh-CN" dirty="0"/>
              <a:t>(</a:t>
            </a:r>
            <a:r>
              <a:rPr lang="zh-CN" altLang="en-US" dirty="0"/>
              <a:t>王菲</a:t>
            </a:r>
            <a:r>
              <a:rPr lang="en-US" altLang="zh-CN" dirty="0"/>
              <a:t>)-[:</a:t>
            </a:r>
            <a:r>
              <a:rPr lang="zh-CN" altLang="en-US" dirty="0"/>
              <a:t>离异</a:t>
            </a:r>
            <a:r>
              <a:rPr lang="en-US" altLang="zh-CN" dirty="0"/>
              <a:t>]-&gt;(</a:t>
            </a:r>
            <a:r>
              <a:rPr lang="zh-CN" altLang="en-US" dirty="0"/>
              <a:t>李亚鹏</a:t>
            </a:r>
            <a:r>
              <a:rPr lang="en-US" altLang="zh-CN" dirty="0"/>
              <a:t>),</a:t>
            </a:r>
          </a:p>
          <a:p>
            <a:r>
              <a:rPr lang="en-US" altLang="zh-CN" dirty="0"/>
              <a:t>(</a:t>
            </a:r>
            <a:r>
              <a:rPr lang="zh-CN" altLang="en-US" dirty="0"/>
              <a:t>王菲</a:t>
            </a:r>
            <a:r>
              <a:rPr lang="en-US" altLang="zh-CN" dirty="0"/>
              <a:t>)-[:</a:t>
            </a:r>
            <a:r>
              <a:rPr lang="zh-CN" altLang="en-US" dirty="0"/>
              <a:t>旧爱</a:t>
            </a:r>
            <a:r>
              <a:rPr lang="en-US" altLang="zh-CN" dirty="0"/>
              <a:t>]-&gt;(</a:t>
            </a:r>
            <a:r>
              <a:rPr lang="zh-CN" altLang="en-US" dirty="0"/>
              <a:t>谢霆锋</a:t>
            </a:r>
            <a:r>
              <a:rPr lang="en-US" altLang="zh-CN" dirty="0"/>
              <a:t>),</a:t>
            </a:r>
          </a:p>
          <a:p>
            <a:r>
              <a:rPr lang="en-US" altLang="zh-CN" dirty="0"/>
              <a:t>(</a:t>
            </a:r>
            <a:r>
              <a:rPr lang="zh-CN" altLang="en-US" dirty="0"/>
              <a:t>王菲</a:t>
            </a:r>
            <a:r>
              <a:rPr lang="en-US" altLang="zh-CN" dirty="0"/>
              <a:t>)-[:</a:t>
            </a:r>
            <a:r>
              <a:rPr lang="zh-CN" altLang="en-US" dirty="0"/>
              <a:t>离异</a:t>
            </a:r>
            <a:r>
              <a:rPr lang="en-US" altLang="zh-CN" dirty="0"/>
              <a:t>]-&gt;(</a:t>
            </a:r>
            <a:r>
              <a:rPr lang="zh-CN" altLang="en-US" dirty="0"/>
              <a:t>窦唯</a:t>
            </a:r>
            <a:r>
              <a:rPr lang="en-US" altLang="zh-CN" dirty="0"/>
              <a:t>),</a:t>
            </a:r>
          </a:p>
          <a:p>
            <a:r>
              <a:rPr lang="en-US" altLang="zh-CN" dirty="0"/>
              <a:t>(</a:t>
            </a:r>
            <a:r>
              <a:rPr lang="zh-CN" altLang="en-US" dirty="0"/>
              <a:t>谢霆锋</a:t>
            </a:r>
            <a:r>
              <a:rPr lang="en-US" altLang="zh-CN" dirty="0"/>
              <a:t>)-[:</a:t>
            </a:r>
            <a:r>
              <a:rPr lang="zh-CN" altLang="en-US" dirty="0"/>
              <a:t>旧友</a:t>
            </a:r>
            <a:r>
              <a:rPr lang="en-US" altLang="zh-CN" dirty="0"/>
              <a:t>]-&gt;(</a:t>
            </a:r>
            <a:r>
              <a:rPr lang="zh-CN" altLang="en-US" dirty="0"/>
              <a:t>陈冠希</a:t>
            </a:r>
            <a:r>
              <a:rPr lang="en-US" altLang="zh-CN" dirty="0"/>
              <a:t>),</a:t>
            </a:r>
          </a:p>
          <a:p>
            <a:r>
              <a:rPr lang="en-US" altLang="zh-CN" dirty="0"/>
              <a:t>(</a:t>
            </a:r>
            <a:r>
              <a:rPr lang="zh-CN" altLang="en-US" dirty="0"/>
              <a:t>谢霆锋</a:t>
            </a:r>
            <a:r>
              <a:rPr lang="en-US" altLang="zh-CN" dirty="0"/>
              <a:t>)-[:</a:t>
            </a:r>
            <a:r>
              <a:rPr lang="zh-CN" altLang="en-US" dirty="0"/>
              <a:t>离异</a:t>
            </a:r>
            <a:r>
              <a:rPr lang="en-US" altLang="zh-CN" dirty="0"/>
              <a:t>]-&gt;(</a:t>
            </a:r>
            <a:r>
              <a:rPr lang="zh-CN" altLang="en-US" dirty="0"/>
              <a:t>张柏芝</a:t>
            </a:r>
            <a:r>
              <a:rPr lang="en-US" altLang="zh-CN" dirty="0"/>
              <a:t>),</a:t>
            </a:r>
          </a:p>
          <a:p>
            <a:r>
              <a:rPr lang="en-US" altLang="zh-CN" dirty="0"/>
              <a:t>(</a:t>
            </a:r>
            <a:r>
              <a:rPr lang="zh-CN" altLang="en-US" dirty="0"/>
              <a:t>张亚东</a:t>
            </a:r>
            <a:r>
              <a:rPr lang="en-US" altLang="zh-CN" dirty="0"/>
              <a:t>)-[:</a:t>
            </a:r>
            <a:r>
              <a:rPr lang="zh-CN" altLang="en-US" dirty="0"/>
              <a:t>制作人</a:t>
            </a:r>
            <a:r>
              <a:rPr lang="en-US" altLang="zh-CN" dirty="0"/>
              <a:t>]-&gt;(</a:t>
            </a:r>
            <a:r>
              <a:rPr lang="zh-CN" altLang="en-US" dirty="0"/>
              <a:t>朴树</a:t>
            </a:r>
            <a:r>
              <a:rPr lang="en-US" altLang="zh-CN" dirty="0"/>
              <a:t>),</a:t>
            </a:r>
          </a:p>
          <a:p>
            <a:r>
              <a:rPr lang="en-US" altLang="zh-CN" dirty="0"/>
              <a:t>(</a:t>
            </a:r>
            <a:r>
              <a:rPr lang="zh-CN" altLang="en-US" dirty="0"/>
              <a:t>张亚东</a:t>
            </a:r>
            <a:r>
              <a:rPr lang="en-US" altLang="zh-CN" dirty="0"/>
              <a:t>)-[:</a:t>
            </a:r>
            <a:r>
              <a:rPr lang="zh-CN" altLang="en-US" dirty="0"/>
              <a:t>离异</a:t>
            </a:r>
            <a:r>
              <a:rPr lang="en-US" altLang="zh-CN" dirty="0"/>
              <a:t>]-&gt;(</a:t>
            </a:r>
            <a:r>
              <a:rPr lang="zh-CN" altLang="en-US" dirty="0"/>
              <a:t>窦颖</a:t>
            </a:r>
            <a:r>
              <a:rPr lang="en-US" altLang="zh-CN" dirty="0"/>
              <a:t>),</a:t>
            </a:r>
          </a:p>
          <a:p>
            <a:r>
              <a:rPr lang="en-US" altLang="zh-CN" dirty="0"/>
              <a:t>(</a:t>
            </a:r>
            <a:r>
              <a:rPr lang="zh-CN" altLang="en-US" dirty="0"/>
              <a:t>张亚东</a:t>
            </a:r>
            <a:r>
              <a:rPr lang="en-US" altLang="zh-CN" dirty="0"/>
              <a:t>)-[:</a:t>
            </a:r>
            <a:r>
              <a:rPr lang="zh-CN" altLang="en-US" dirty="0"/>
              <a:t>制作人</a:t>
            </a:r>
            <a:r>
              <a:rPr lang="en-US" altLang="zh-CN" dirty="0"/>
              <a:t>]-&gt;(</a:t>
            </a:r>
            <a:r>
              <a:rPr lang="zh-CN" altLang="en-US" dirty="0"/>
              <a:t>王菲</a:t>
            </a:r>
            <a:r>
              <a:rPr lang="en-US" altLang="zh-CN" dirty="0"/>
              <a:t>),</a:t>
            </a:r>
          </a:p>
          <a:p>
            <a:r>
              <a:rPr lang="en-US" altLang="zh-CN" dirty="0"/>
              <a:t>(</a:t>
            </a:r>
            <a:r>
              <a:rPr lang="zh-CN" altLang="en-US" dirty="0"/>
              <a:t>李亚鹏</a:t>
            </a:r>
            <a:r>
              <a:rPr lang="en-US" altLang="zh-CN" dirty="0"/>
              <a:t>)-[:</a:t>
            </a:r>
            <a:r>
              <a:rPr lang="zh-CN" altLang="en-US" dirty="0"/>
              <a:t>旧爱</a:t>
            </a:r>
            <a:r>
              <a:rPr lang="en-US" altLang="zh-CN" dirty="0"/>
              <a:t>]-&gt;(</a:t>
            </a:r>
            <a:r>
              <a:rPr lang="zh-CN" altLang="en-US" dirty="0"/>
              <a:t>瞿颖</a:t>
            </a:r>
            <a:r>
              <a:rPr lang="en-US" altLang="zh-CN" dirty="0"/>
              <a:t>),</a:t>
            </a:r>
          </a:p>
          <a:p>
            <a:r>
              <a:rPr lang="en-US" altLang="zh-CN" dirty="0"/>
              <a:t>(</a:t>
            </a:r>
            <a:r>
              <a:rPr lang="zh-CN" altLang="en-US" dirty="0"/>
              <a:t>陈冠希</a:t>
            </a:r>
            <a:r>
              <a:rPr lang="en-US" altLang="zh-CN" dirty="0"/>
              <a:t>)-[:</a:t>
            </a:r>
            <a:r>
              <a:rPr lang="zh-CN" altLang="en-US" dirty="0"/>
              <a:t>旧爱</a:t>
            </a:r>
            <a:r>
              <a:rPr lang="en-US" altLang="zh-CN" dirty="0"/>
              <a:t>]-&gt;(</a:t>
            </a:r>
            <a:r>
              <a:rPr lang="zh-CN" altLang="en-US" dirty="0"/>
              <a:t>张柏芝</a:t>
            </a:r>
            <a:r>
              <a:rPr lang="en-US" altLang="zh-CN" dirty="0"/>
              <a:t>),</a:t>
            </a:r>
          </a:p>
          <a:p>
            <a:r>
              <a:rPr lang="en-US" altLang="zh-CN" dirty="0"/>
              <a:t>(</a:t>
            </a:r>
            <a:r>
              <a:rPr lang="zh-CN" altLang="en-US" dirty="0"/>
              <a:t>瞿颖</a:t>
            </a:r>
            <a:r>
              <a:rPr lang="en-US" altLang="zh-CN" dirty="0"/>
              <a:t>)-[:</a:t>
            </a:r>
            <a:r>
              <a:rPr lang="zh-CN" altLang="en-US" dirty="0"/>
              <a:t>旧爱</a:t>
            </a:r>
            <a:r>
              <a:rPr lang="en-US" altLang="zh-CN" dirty="0"/>
              <a:t>]-&gt;(</a:t>
            </a:r>
            <a:r>
              <a:rPr lang="zh-CN" altLang="en-US" dirty="0"/>
              <a:t>张亚东</a:t>
            </a:r>
            <a:r>
              <a:rPr lang="en-US" altLang="zh-CN" dirty="0"/>
              <a:t>),</a:t>
            </a:r>
          </a:p>
          <a:p>
            <a:r>
              <a:rPr lang="en-US" altLang="zh-CN" dirty="0"/>
              <a:t>(</a:t>
            </a:r>
            <a:r>
              <a:rPr lang="zh-CN" altLang="en-US" dirty="0"/>
              <a:t>窦唯</a:t>
            </a:r>
            <a:r>
              <a:rPr lang="en-US" altLang="zh-CN" dirty="0"/>
              <a:t>)-[:</a:t>
            </a:r>
            <a:r>
              <a:rPr lang="zh-CN" altLang="en-US" dirty="0"/>
              <a:t>堂兄弟</a:t>
            </a:r>
            <a:r>
              <a:rPr lang="en-US" altLang="zh-CN" dirty="0"/>
              <a:t>]-&gt;(</a:t>
            </a:r>
            <a:r>
              <a:rPr lang="zh-CN" altLang="en-US" dirty="0"/>
              <a:t>窦鹏</a:t>
            </a:r>
            <a:r>
              <a:rPr lang="en-US" altLang="zh-CN" dirty="0"/>
              <a:t>),</a:t>
            </a:r>
          </a:p>
          <a:p>
            <a:r>
              <a:rPr lang="en-US" altLang="zh-CN" dirty="0"/>
              <a:t>(</a:t>
            </a:r>
            <a:r>
              <a:rPr lang="zh-CN" altLang="en-US" dirty="0"/>
              <a:t>窦唯</a:t>
            </a:r>
            <a:r>
              <a:rPr lang="en-US" altLang="zh-CN" dirty="0"/>
              <a:t>)-[:</a:t>
            </a:r>
            <a:r>
              <a:rPr lang="zh-CN" altLang="en-US" dirty="0"/>
              <a:t>兄妹</a:t>
            </a:r>
            <a:r>
              <a:rPr lang="en-US" altLang="zh-CN" dirty="0"/>
              <a:t>]-&gt;(</a:t>
            </a:r>
            <a:r>
              <a:rPr lang="zh-CN" altLang="en-US" dirty="0"/>
              <a:t>窦颖</a:t>
            </a:r>
            <a:r>
              <a:rPr lang="en-US" altLang="zh-CN" dirty="0"/>
              <a:t>),</a:t>
            </a:r>
          </a:p>
          <a:p>
            <a:r>
              <a:rPr lang="en-US" altLang="zh-CN" dirty="0"/>
              <a:t>(</a:t>
            </a:r>
            <a:r>
              <a:rPr lang="zh-CN" altLang="en-US" dirty="0"/>
              <a:t>梁朝伟</a:t>
            </a:r>
            <a:r>
              <a:rPr lang="en-US" altLang="zh-CN" dirty="0"/>
              <a:t>)-[:</a:t>
            </a:r>
            <a:r>
              <a:rPr lang="zh-CN" altLang="en-US" dirty="0"/>
              <a:t>夫妻</a:t>
            </a:r>
            <a:r>
              <a:rPr lang="en-US" altLang="zh-CN" dirty="0"/>
              <a:t>]-&gt;(</a:t>
            </a:r>
            <a:r>
              <a:rPr lang="zh-CN" altLang="en-US" dirty="0"/>
              <a:t>刘嘉玲</a:t>
            </a:r>
            <a:r>
              <a:rPr lang="en-US" altLang="zh-CN" dirty="0"/>
              <a:t>),</a:t>
            </a:r>
          </a:p>
          <a:p>
            <a:r>
              <a:rPr lang="en-US" altLang="zh-CN" dirty="0"/>
              <a:t>(</a:t>
            </a:r>
            <a:r>
              <a:rPr lang="zh-CN" altLang="en-US" dirty="0"/>
              <a:t>王菲</a:t>
            </a:r>
            <a:r>
              <a:rPr lang="en-US" altLang="zh-CN" dirty="0"/>
              <a:t>)-[:</a:t>
            </a:r>
            <a:r>
              <a:rPr lang="zh-CN" altLang="en-US" dirty="0"/>
              <a:t>好友</a:t>
            </a:r>
            <a:r>
              <a:rPr lang="en-US" altLang="zh-CN" dirty="0"/>
              <a:t>]-&gt;(</a:t>
            </a:r>
            <a:r>
              <a:rPr lang="zh-CN" altLang="en-US" dirty="0"/>
              <a:t>刘嘉玲</a:t>
            </a:r>
            <a:r>
              <a:rPr lang="en-US" altLang="zh-CN" dirty="0"/>
              <a:t>)</a:t>
            </a:r>
          </a:p>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34</a:t>
            </a:fld>
            <a:endParaRPr lang="zh-CN" altLang="en-US"/>
          </a:p>
        </p:txBody>
      </p:sp>
    </p:spTree>
    <p:extLst>
      <p:ext uri="{BB962C8B-B14F-4D97-AF65-F5344CB8AC3E}">
        <p14:creationId xmlns:p14="http://schemas.microsoft.com/office/powerpoint/2010/main" val="2377304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46</a:t>
            </a:fld>
            <a:endParaRPr lang="en-US">
              <a:solidFill>
                <a:prstClr val="black">
                  <a:alpha val="99000"/>
                </a:prstClr>
              </a:solidFill>
            </a:endParaRPr>
          </a:p>
        </p:txBody>
      </p:sp>
    </p:spTree>
    <p:extLst>
      <p:ext uri="{BB962C8B-B14F-4D97-AF65-F5344CB8AC3E}">
        <p14:creationId xmlns:p14="http://schemas.microsoft.com/office/powerpoint/2010/main" val="116455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47</a:t>
            </a:fld>
            <a:endParaRPr lang="zh-CN" altLang="en-US"/>
          </a:p>
        </p:txBody>
      </p:sp>
    </p:spTree>
    <p:extLst>
      <p:ext uri="{BB962C8B-B14F-4D97-AF65-F5344CB8AC3E}">
        <p14:creationId xmlns:p14="http://schemas.microsoft.com/office/powerpoint/2010/main" val="375312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1" name="Shape 2171"/>
          <p:cNvSpPr>
            <a:spLocks noGrp="1" noRot="1" noChangeAspect="1"/>
          </p:cNvSpPr>
          <p:nvPr>
            <p:ph type="sldImg"/>
          </p:nvPr>
        </p:nvSpPr>
        <p:spPr>
          <a:xfrm>
            <a:off x="2697163" y="509588"/>
            <a:ext cx="4533900" cy="2549525"/>
          </a:xfrm>
          <a:prstGeom prst="rect">
            <a:avLst/>
          </a:prstGeom>
        </p:spPr>
        <p:txBody>
          <a:bodyPr/>
          <a:lstStyle/>
          <a:p>
            <a:endParaRPr/>
          </a:p>
        </p:txBody>
      </p:sp>
      <p:sp>
        <p:nvSpPr>
          <p:cNvPr id="2172" name="Shape 2172"/>
          <p:cNvSpPr>
            <a:spLocks noGrp="1"/>
          </p:cNvSpPr>
          <p:nvPr>
            <p:ph type="body" sz="quarter" idx="1"/>
          </p:nvPr>
        </p:nvSpPr>
        <p:spPr>
          <a:prstGeom prst="rect">
            <a:avLst/>
          </a:prstGeom>
        </p:spPr>
        <p:txBody>
          <a:bodyPr/>
          <a:lstStyle/>
          <a:p>
            <a:r>
              <a:t>The important thing to remember is, the more you know about your consumer, the more relevant your recommendations will be, the better the chance is that you’ll actually be able to make a sale. And this is a numbers game – and once you start doing this on scale…</a:t>
            </a:r>
          </a:p>
        </p:txBody>
      </p:sp>
    </p:spTree>
    <p:extLst>
      <p:ext uri="{BB962C8B-B14F-4D97-AF65-F5344CB8AC3E}">
        <p14:creationId xmlns:p14="http://schemas.microsoft.com/office/powerpoint/2010/main" val="2563000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204D65-2F72-5A46-9C4F-2AE9523D1914}" type="slidenum">
              <a:rPr lang="en-US" smtClean="0"/>
              <a:t>60</a:t>
            </a:fld>
            <a:endParaRPr lang="en-US"/>
          </a:p>
        </p:txBody>
      </p:sp>
    </p:spTree>
    <p:extLst>
      <p:ext uri="{BB962C8B-B14F-4D97-AF65-F5344CB8AC3E}">
        <p14:creationId xmlns:p14="http://schemas.microsoft.com/office/powerpoint/2010/main" val="110113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204D65-2F72-5A46-9C4F-2AE9523D1914}" type="slidenum">
              <a:rPr lang="en-US" smtClean="0"/>
              <a:t>61</a:t>
            </a:fld>
            <a:endParaRPr lang="en-US"/>
          </a:p>
        </p:txBody>
      </p:sp>
    </p:spTree>
    <p:extLst>
      <p:ext uri="{BB962C8B-B14F-4D97-AF65-F5344CB8AC3E}">
        <p14:creationId xmlns:p14="http://schemas.microsoft.com/office/powerpoint/2010/main" val="1682287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64</a:t>
            </a:fld>
            <a:endParaRPr lang="en-US">
              <a:solidFill>
                <a:prstClr val="black">
                  <a:alpha val="99000"/>
                </a:prstClr>
              </a:solidFill>
            </a:endParaRPr>
          </a:p>
        </p:txBody>
      </p:sp>
    </p:spTree>
    <p:extLst>
      <p:ext uri="{BB962C8B-B14F-4D97-AF65-F5344CB8AC3E}">
        <p14:creationId xmlns:p14="http://schemas.microsoft.com/office/powerpoint/2010/main" val="371907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3</a:t>
            </a:fld>
            <a:endParaRPr lang="en-US">
              <a:solidFill>
                <a:prstClr val="black">
                  <a:alpha val="99000"/>
                </a:prstClr>
              </a:solidFill>
            </a:endParaRPr>
          </a:p>
        </p:txBody>
      </p:sp>
    </p:spTree>
    <p:extLst>
      <p:ext uri="{BB962C8B-B14F-4D97-AF65-F5344CB8AC3E}">
        <p14:creationId xmlns:p14="http://schemas.microsoft.com/office/powerpoint/2010/main" val="266866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11</a:t>
            </a:fld>
            <a:endParaRPr lang="en-US">
              <a:solidFill>
                <a:prstClr val="black">
                  <a:alpha val="99000"/>
                </a:prstClr>
              </a:solidFill>
            </a:endParaRPr>
          </a:p>
        </p:txBody>
      </p:sp>
    </p:spTree>
    <p:extLst>
      <p:ext uri="{BB962C8B-B14F-4D97-AF65-F5344CB8AC3E}">
        <p14:creationId xmlns:p14="http://schemas.microsoft.com/office/powerpoint/2010/main" val="209597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smtClean="0"/>
              <a:t>建议把</a:t>
            </a:r>
            <a:r>
              <a:rPr lang="en-US" altLang="zh-CN" dirty="0" smtClean="0"/>
              <a:t>4</a:t>
            </a:r>
            <a:r>
              <a:rPr lang="zh-CN" altLang="en-US" dirty="0" smtClean="0"/>
              <a:t>大点下面的小点都简化</a:t>
            </a:r>
            <a:endParaRPr lang="en-US" dirty="0"/>
          </a:p>
        </p:txBody>
      </p:sp>
      <p:sp>
        <p:nvSpPr>
          <p:cNvPr id="4" name="Header Placeholder 3"/>
          <p:cNvSpPr>
            <a:spLocks noGrp="1"/>
          </p:cNvSpPr>
          <p:nvPr>
            <p:ph type="hdr" sz="quarter" idx="10"/>
          </p:nvPr>
        </p:nvSpPr>
        <p:spPr/>
        <p:txBody>
          <a:bodyPr/>
          <a:lstStyle/>
          <a:p>
            <a:endParaRPr lang="en-US" dirty="0">
              <a:solidFill>
                <a:prstClr val="black">
                  <a:alpha val="99000"/>
                </a:prstClr>
              </a:solidFill>
            </a:endParaRPr>
          </a:p>
        </p:txBody>
      </p:sp>
      <p:sp>
        <p:nvSpPr>
          <p:cNvPr id="5" name="Date Placeholder 4"/>
          <p:cNvSpPr>
            <a:spLocks noGrp="1"/>
          </p:cNvSpPr>
          <p:nvPr>
            <p:ph type="dt" idx="11"/>
          </p:nvPr>
        </p:nvSpPr>
        <p:spPr/>
        <p:txBody>
          <a:bodyPr/>
          <a:lstStyle/>
          <a:p>
            <a:fld id="{E831FD69-BB7F-48A9-AD3C-0905D51AD404}" type="datetime3">
              <a:rPr lang="en-US" smtClean="0">
                <a:solidFill>
                  <a:prstClr val="black">
                    <a:alpha val="99000"/>
                  </a:prstClr>
                </a:solidFill>
              </a:rPr>
              <a:pPr/>
              <a:t>7 March 2017</a:t>
            </a:fld>
            <a:endParaRPr lang="en-US" dirty="0">
              <a:solidFill>
                <a:prstClr val="black">
                  <a:alpha val="99000"/>
                </a:prstClr>
              </a:solidFill>
            </a:endParaRPr>
          </a:p>
        </p:txBody>
      </p:sp>
      <p:sp>
        <p:nvSpPr>
          <p:cNvPr id="6" name="Footer Placeholder 5"/>
          <p:cNvSpPr>
            <a:spLocks noGrp="1"/>
          </p:cNvSpPr>
          <p:nvPr>
            <p:ph type="ftr" sz="quarter" idx="12"/>
          </p:nvPr>
        </p:nvSpPr>
        <p:spPr/>
        <p:txBody>
          <a:bodyPr/>
          <a:lstStyle/>
          <a:p>
            <a:r>
              <a:rPr lang="en-US" dirty="0" smtClean="0">
                <a:solidFill>
                  <a:prstClr val="black">
                    <a:alpha val="99000"/>
                  </a:prstClr>
                </a:solidFill>
              </a:rPr>
              <a:t>HP Confidential</a:t>
            </a:r>
            <a:endParaRPr lang="en-US" dirty="0">
              <a:solidFill>
                <a:prstClr val="black">
                  <a:alpha val="99000"/>
                </a:prstClr>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alpha val="99000"/>
                  </a:prstClr>
                </a:solidFill>
              </a:rPr>
              <a:pPr/>
              <a:t>13</a:t>
            </a:fld>
            <a:endParaRPr lang="en-US" dirty="0">
              <a:solidFill>
                <a:prstClr val="black">
                  <a:alpha val="99000"/>
                </a:prstClr>
              </a:solidFill>
            </a:endParaRPr>
          </a:p>
        </p:txBody>
      </p:sp>
    </p:spTree>
    <p:extLst>
      <p:ext uri="{BB962C8B-B14F-4D97-AF65-F5344CB8AC3E}">
        <p14:creationId xmlns:p14="http://schemas.microsoft.com/office/powerpoint/2010/main" val="228356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smtClean="0"/>
              <a:t>建议把</a:t>
            </a:r>
            <a:r>
              <a:rPr lang="en-US" altLang="zh-CN" dirty="0" smtClean="0"/>
              <a:t>4</a:t>
            </a:r>
            <a:r>
              <a:rPr lang="zh-CN" altLang="en-US" dirty="0" smtClean="0"/>
              <a:t>大点下面的小点都简化</a:t>
            </a:r>
            <a:endParaRPr lang="en-US" dirty="0"/>
          </a:p>
        </p:txBody>
      </p:sp>
      <p:sp>
        <p:nvSpPr>
          <p:cNvPr id="4" name="Header Placeholder 3"/>
          <p:cNvSpPr>
            <a:spLocks noGrp="1"/>
          </p:cNvSpPr>
          <p:nvPr>
            <p:ph type="hdr" sz="quarter" idx="10"/>
          </p:nvPr>
        </p:nvSpPr>
        <p:spPr/>
        <p:txBody>
          <a:bodyPr/>
          <a:lstStyle/>
          <a:p>
            <a:endParaRPr lang="en-US" dirty="0">
              <a:solidFill>
                <a:prstClr val="black">
                  <a:alpha val="99000"/>
                </a:prstClr>
              </a:solidFill>
            </a:endParaRPr>
          </a:p>
        </p:txBody>
      </p:sp>
      <p:sp>
        <p:nvSpPr>
          <p:cNvPr id="5" name="Date Placeholder 4"/>
          <p:cNvSpPr>
            <a:spLocks noGrp="1"/>
          </p:cNvSpPr>
          <p:nvPr>
            <p:ph type="dt" idx="11"/>
          </p:nvPr>
        </p:nvSpPr>
        <p:spPr/>
        <p:txBody>
          <a:bodyPr/>
          <a:lstStyle/>
          <a:p>
            <a:fld id="{E831FD69-BB7F-48A9-AD3C-0905D51AD404}" type="datetime3">
              <a:rPr lang="en-US" smtClean="0">
                <a:solidFill>
                  <a:prstClr val="black">
                    <a:alpha val="99000"/>
                  </a:prstClr>
                </a:solidFill>
              </a:rPr>
              <a:pPr/>
              <a:t>7 March 2017</a:t>
            </a:fld>
            <a:endParaRPr lang="en-US" dirty="0">
              <a:solidFill>
                <a:prstClr val="black">
                  <a:alpha val="99000"/>
                </a:prstClr>
              </a:solidFill>
            </a:endParaRPr>
          </a:p>
        </p:txBody>
      </p:sp>
      <p:sp>
        <p:nvSpPr>
          <p:cNvPr id="6" name="Footer Placeholder 5"/>
          <p:cNvSpPr>
            <a:spLocks noGrp="1"/>
          </p:cNvSpPr>
          <p:nvPr>
            <p:ph type="ftr" sz="quarter" idx="12"/>
          </p:nvPr>
        </p:nvSpPr>
        <p:spPr/>
        <p:txBody>
          <a:bodyPr/>
          <a:lstStyle/>
          <a:p>
            <a:r>
              <a:rPr lang="en-US" dirty="0" smtClean="0">
                <a:solidFill>
                  <a:prstClr val="black">
                    <a:alpha val="99000"/>
                  </a:prstClr>
                </a:solidFill>
              </a:rPr>
              <a:t>HP Confidential</a:t>
            </a:r>
            <a:endParaRPr lang="en-US" dirty="0">
              <a:solidFill>
                <a:prstClr val="black">
                  <a:alpha val="99000"/>
                </a:prstClr>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alpha val="99000"/>
                  </a:prstClr>
                </a:solidFill>
              </a:rPr>
              <a:pPr/>
              <a:t>14</a:t>
            </a:fld>
            <a:endParaRPr lang="en-US" dirty="0">
              <a:solidFill>
                <a:prstClr val="black">
                  <a:alpha val="99000"/>
                </a:prstClr>
              </a:solidFill>
            </a:endParaRPr>
          </a:p>
        </p:txBody>
      </p:sp>
    </p:spTree>
    <p:extLst>
      <p:ext uri="{BB962C8B-B14F-4D97-AF65-F5344CB8AC3E}">
        <p14:creationId xmlns:p14="http://schemas.microsoft.com/office/powerpoint/2010/main" val="3587843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lIns="91415" tIns="45708" rIns="91415" bIns="45708"/>
          <a:lstStyle/>
          <a:p>
            <a:endParaRPr lang="en-US" dirty="0">
              <a:solidFill>
                <a:prstClr val="black"/>
              </a:solidFill>
            </a:endParaRPr>
          </a:p>
        </p:txBody>
      </p:sp>
      <p:sp>
        <p:nvSpPr>
          <p:cNvPr id="5" name="Date Placeholder 4"/>
          <p:cNvSpPr>
            <a:spLocks noGrp="1"/>
          </p:cNvSpPr>
          <p:nvPr>
            <p:ph type="dt" idx="11"/>
          </p:nvPr>
        </p:nvSpPr>
        <p:spPr>
          <a:xfrm>
            <a:off x="3884614" y="0"/>
            <a:ext cx="2971800" cy="457200"/>
          </a:xfrm>
          <a:prstGeom prst="rect">
            <a:avLst/>
          </a:prstGeom>
        </p:spPr>
        <p:txBody>
          <a:bodyPr lIns="91415" tIns="45708" rIns="91415" bIns="45708"/>
          <a:lstStyle/>
          <a:p>
            <a:fld id="{E831FD69-BB7F-48A9-AD3C-0905D51AD404}" type="datetime3">
              <a:rPr lang="en-US" smtClean="0">
                <a:solidFill>
                  <a:prstClr val="black"/>
                </a:solidFill>
              </a:rPr>
              <a:pPr/>
              <a:t>7 March 2017</a:t>
            </a:fld>
            <a:endParaRPr lang="en-US" dirty="0">
              <a:solidFill>
                <a:prstClr val="black"/>
              </a:solidFill>
            </a:endParaRPr>
          </a:p>
        </p:txBody>
      </p:sp>
      <p:sp>
        <p:nvSpPr>
          <p:cNvPr id="6" name="Footer Placeholder 5"/>
          <p:cNvSpPr>
            <a:spLocks noGrp="1"/>
          </p:cNvSpPr>
          <p:nvPr>
            <p:ph type="ftr" sz="quarter" idx="12"/>
          </p:nvPr>
        </p:nvSpPr>
        <p:spPr>
          <a:xfrm>
            <a:off x="0" y="8685213"/>
            <a:ext cx="2971800" cy="457200"/>
          </a:xfrm>
          <a:prstGeom prst="rect">
            <a:avLst/>
          </a:prstGeom>
        </p:spPr>
        <p:txBody>
          <a:bodyPr lIns="91415" tIns="45708" rIns="91415" bIns="45708"/>
          <a:lstStyle/>
          <a:p>
            <a:r>
              <a:rPr lang="en-US" dirty="0" smtClean="0">
                <a:solidFill>
                  <a:prstClr val="black"/>
                </a:solidFill>
              </a:rPr>
              <a:t>HP Confidential</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84B04522-5E79-4620-978F-683F5015A639}"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96504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alpha val="99000"/>
                  </a:prstClr>
                </a:solidFill>
              </a:rPr>
              <a:pPr/>
              <a:t>19</a:t>
            </a:fld>
            <a:endParaRPr lang="en-US">
              <a:solidFill>
                <a:prstClr val="black">
                  <a:alpha val="99000"/>
                </a:prstClr>
              </a:solidFill>
            </a:endParaRPr>
          </a:p>
        </p:txBody>
      </p:sp>
    </p:spTree>
    <p:extLst>
      <p:ext uri="{BB962C8B-B14F-4D97-AF65-F5344CB8AC3E}">
        <p14:creationId xmlns:p14="http://schemas.microsoft.com/office/powerpoint/2010/main" val="164406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0"/>
              </a:spcAft>
            </a:pPr>
            <a:endParaRPr lang="en-US" dirty="0"/>
          </a:p>
        </p:txBody>
      </p:sp>
      <p:sp>
        <p:nvSpPr>
          <p:cNvPr id="4" name="Slide Number Placeholder 3"/>
          <p:cNvSpPr>
            <a:spLocks noGrp="1"/>
          </p:cNvSpPr>
          <p:nvPr>
            <p:ph type="sldNum" sz="quarter" idx="10"/>
          </p:nvPr>
        </p:nvSpPr>
        <p:spPr/>
        <p:txBody>
          <a:bodyPr/>
          <a:lstStyle/>
          <a:p>
            <a:fld id="{89D5A5AB-9D22-4354-8089-2AE811D4E282}"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41196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BF13D9-F1E9-49F6-9107-75CC0EE4705E}" type="slidenum">
              <a:rPr lang="zh-CN" altLang="en-US" smtClean="0"/>
              <a:t>21</a:t>
            </a:fld>
            <a:endParaRPr lang="zh-CN" altLang="en-US"/>
          </a:p>
        </p:txBody>
      </p:sp>
    </p:spTree>
    <p:extLst>
      <p:ext uri="{BB962C8B-B14F-4D97-AF65-F5344CB8AC3E}">
        <p14:creationId xmlns:p14="http://schemas.microsoft.com/office/powerpoint/2010/main" val="3563410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userDrawn="1"/>
        </p:nvSpPr>
        <p:spPr>
          <a:xfrm>
            <a:off x="0" y="1082719"/>
            <a:ext cx="12192000" cy="3940088"/>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1524000" y="2385753"/>
            <a:ext cx="9144000" cy="1124210"/>
          </a:xfrm>
        </p:spPr>
        <p:txBody>
          <a:bodyPr anchor="b">
            <a:normAutofit/>
          </a:bodyPr>
          <a:lstStyle>
            <a:lvl1pPr algn="ctr">
              <a:defRPr sz="4800">
                <a:solidFill>
                  <a:schemeClr val="bg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85358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dirty="0"/>
          </a:p>
        </p:txBody>
      </p:sp>
      <p:sp>
        <p:nvSpPr>
          <p:cNvPr id="4" name="日期占位符 3"/>
          <p:cNvSpPr>
            <a:spLocks noGrp="1"/>
          </p:cNvSpPr>
          <p:nvPr>
            <p:ph type="dt" sz="half" idx="10"/>
          </p:nvPr>
        </p:nvSpPr>
        <p:spPr/>
        <p:txBody>
          <a:bodyPr/>
          <a:lstStyle/>
          <a:p>
            <a:fld id="{A565B9A5-FF43-42EA-BAD1-DD91F61728EA}" type="datetimeFigureOut">
              <a:rPr lang="zh-CN" altLang="en-US" smtClean="0"/>
              <a:t>2017/3/7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7BB2E-01EE-481A-A22D-C94B672978BB}" type="slidenum">
              <a:rPr lang="zh-CN" altLang="en-US" smtClean="0"/>
              <a:t>‹#›</a:t>
            </a:fld>
            <a:endParaRPr lang="zh-CN" altLang="en-US"/>
          </a:p>
        </p:txBody>
      </p:sp>
      <p:pic>
        <p:nvPicPr>
          <p:cNvPr id="11" name="图片 10"/>
          <p:cNvPicPr>
            <a:picLocks noChangeAspect="1"/>
          </p:cNvPicPr>
          <p:nvPr userDrawn="1"/>
        </p:nvPicPr>
        <p:blipFill>
          <a:blip r:embed="rId2"/>
          <a:stretch>
            <a:fillRect/>
          </a:stretch>
        </p:blipFill>
        <p:spPr>
          <a:xfrm>
            <a:off x="75678" y="4799486"/>
            <a:ext cx="12040644" cy="1780186"/>
          </a:xfrm>
          <a:prstGeom prst="rect">
            <a:avLst/>
          </a:prstGeom>
        </p:spPr>
      </p:pic>
    </p:spTree>
    <p:extLst>
      <p:ext uri="{BB962C8B-B14F-4D97-AF65-F5344CB8AC3E}">
        <p14:creationId xmlns:p14="http://schemas.microsoft.com/office/powerpoint/2010/main" val="73020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490952" y="112876"/>
            <a:ext cx="6999890" cy="864585"/>
          </a:xfrm>
        </p:spPr>
        <p:txBody>
          <a:bodyPr/>
          <a:lstStyle>
            <a:lvl1pPr algn="ct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A565B9A5-FF43-42EA-BAD1-DD91F61728EA}" type="datetimeFigureOut">
              <a:rPr lang="zh-CN" altLang="en-US" smtClean="0"/>
              <a:t>2017/3/7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7BB2E-01EE-481A-A22D-C94B672978BB}" type="slidenum">
              <a:rPr lang="zh-CN" altLang="en-US" smtClean="0"/>
              <a:t>‹#›</a:t>
            </a:fld>
            <a:endParaRPr lang="zh-CN" altLang="en-US"/>
          </a:p>
        </p:txBody>
      </p:sp>
    </p:spTree>
    <p:extLst>
      <p:ext uri="{BB962C8B-B14F-4D97-AF65-F5344CB8AC3E}">
        <p14:creationId xmlns:p14="http://schemas.microsoft.com/office/powerpoint/2010/main" val="1467374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444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8DC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04792" indent="-304792">
              <a:buClr>
                <a:schemeClr val="accent2"/>
              </a:buClr>
              <a:buFont typeface="Arial"/>
              <a:buChar char="•"/>
              <a:defRPr/>
            </a:lvl1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Date Placeholder 3"/>
          <p:cNvSpPr>
            <a:spLocks noGrp="1"/>
          </p:cNvSpPr>
          <p:nvPr>
            <p:ph type="dt" sz="half" idx="2"/>
          </p:nvPr>
        </p:nvSpPr>
        <p:spPr>
          <a:xfrm>
            <a:off x="254852" y="6390219"/>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BE337F-D740-8D40-911B-1F8364772D0A}" type="slidenum">
              <a:rPr lang="en-US" smtClean="0"/>
              <a:pPr/>
              <a:t>‹#›</a:t>
            </a:fld>
            <a:endParaRPr lang="en-US" dirty="0"/>
          </a:p>
        </p:txBody>
      </p:sp>
    </p:spTree>
    <p:extLst>
      <p:ext uri="{BB962C8B-B14F-4D97-AF65-F5344CB8AC3E}">
        <p14:creationId xmlns:p14="http://schemas.microsoft.com/office/powerpoint/2010/main" val="34425512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ubtitle &amp; Bullets">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defRPr sz="1800"/>
            </a:pPr>
            <a:r>
              <a:rPr sz="6000"/>
              <a:t>Title Text</a:t>
            </a:r>
          </a:p>
        </p:txBody>
      </p:sp>
      <p:sp>
        <p:nvSpPr>
          <p:cNvPr id="13" name="Shape 13"/>
          <p:cNvSpPr>
            <a:spLocks noGrp="1"/>
          </p:cNvSpPr>
          <p:nvPr>
            <p:ph type="body" idx="1"/>
          </p:nvPr>
        </p:nvSpPr>
        <p:spPr>
          <a:prstGeom prst="rect">
            <a:avLst/>
          </a:prstGeom>
        </p:spPr>
        <p:txBody>
          <a:bodyPr/>
          <a:lstStyle/>
          <a:p>
            <a:pPr lvl="0">
              <a:defRPr sz="1800"/>
            </a:pPr>
            <a:r>
              <a:rPr sz="3467"/>
              <a:t>Body Level One</a:t>
            </a:r>
          </a:p>
          <a:p>
            <a:pPr lvl="1">
              <a:defRPr sz="1800"/>
            </a:pPr>
            <a:r>
              <a:rPr sz="3467"/>
              <a:t>Body Level Two</a:t>
            </a:r>
          </a:p>
          <a:p>
            <a:pPr lvl="2">
              <a:defRPr sz="1800"/>
            </a:pPr>
            <a:r>
              <a:rPr sz="3467"/>
              <a:t>Body Level Three</a:t>
            </a:r>
          </a:p>
          <a:p>
            <a:pPr lvl="3">
              <a:defRPr sz="1800"/>
            </a:pPr>
            <a:r>
              <a:rPr sz="3467"/>
              <a:t>Body Level Four</a:t>
            </a:r>
          </a:p>
          <a:p>
            <a:pPr lvl="4">
              <a:defRPr sz="1800"/>
            </a:pPr>
            <a:r>
              <a:rPr sz="3467"/>
              <a:t>Body Level Five</a:t>
            </a:r>
          </a:p>
        </p:txBody>
      </p:sp>
    </p:spTree>
    <p:extLst>
      <p:ext uri="{BB962C8B-B14F-4D97-AF65-F5344CB8AC3E}">
        <p14:creationId xmlns:p14="http://schemas.microsoft.com/office/powerpoint/2010/main" val="1285304575"/>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334178" y="1445232"/>
            <a:ext cx="5637943" cy="3394075"/>
          </a:xfrm>
        </p:spPr>
        <p:txBody>
          <a:bodyPr/>
          <a:lstStyle>
            <a:lvl1pPr>
              <a:defRPr sz="2933">
                <a:solidFill>
                  <a:schemeClr val="tx1"/>
                </a:solidFill>
              </a:defRPr>
            </a:lvl1pPr>
            <a:lvl2pPr>
              <a:defRPr sz="2667">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175320" y="1445232"/>
            <a:ext cx="5384800" cy="3394075"/>
          </a:xfrm>
        </p:spPr>
        <p:txBody>
          <a:bodyPr/>
          <a:lstStyle>
            <a:lvl1pPr>
              <a:defRPr sz="2933">
                <a:solidFill>
                  <a:srgbClr val="404040"/>
                </a:solidFill>
              </a:defRPr>
            </a:lvl1pPr>
            <a:lvl2pPr>
              <a:defRPr sz="2667">
                <a:solidFill>
                  <a:srgbClr val="404040"/>
                </a:solidFill>
              </a:defRPr>
            </a:lvl2pPr>
            <a:lvl3pPr>
              <a:defRPr sz="2400">
                <a:solidFill>
                  <a:srgbClr val="404040"/>
                </a:solidFill>
              </a:defRPr>
            </a:lvl3pPr>
            <a:lvl4pPr>
              <a:defRPr sz="2400">
                <a:solidFill>
                  <a:srgbClr val="404040"/>
                </a:solidFill>
              </a:defRPr>
            </a:lvl4pPr>
            <a:lvl5pPr>
              <a:defRPr sz="2400">
                <a:solidFill>
                  <a:srgbClr val="404040"/>
                </a:solidFill>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Date Placeholder 3"/>
          <p:cNvSpPr>
            <a:spLocks noGrp="1"/>
          </p:cNvSpPr>
          <p:nvPr>
            <p:ph type="dt" sz="half" idx="10"/>
          </p:nvPr>
        </p:nvSpPr>
        <p:spPr>
          <a:xfrm>
            <a:off x="254852" y="6390219"/>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BE337F-D740-8D40-911B-1F8364772D0A}" type="slidenum">
              <a:rPr lang="en-US" smtClean="0"/>
              <a:pPr/>
              <a:t>‹#›</a:t>
            </a:fld>
            <a:endParaRPr lang="en-US" dirty="0"/>
          </a:p>
        </p:txBody>
      </p:sp>
    </p:spTree>
    <p:extLst>
      <p:ext uri="{BB962C8B-B14F-4D97-AF65-F5344CB8AC3E}">
        <p14:creationId xmlns:p14="http://schemas.microsoft.com/office/powerpoint/2010/main" val="41110076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No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3"/>
          <p:cNvSpPr/>
          <p:nvPr userDrawn="1"/>
        </p:nvSpPr>
        <p:spPr>
          <a:xfrm>
            <a:off x="0" y="6212397"/>
            <a:ext cx="12192000" cy="6456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529642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rgbClr val="1D4C7C"/>
        </a:solidFill>
        <a:effectLst/>
      </p:bgPr>
    </p:bg>
    <p:spTree>
      <p:nvGrpSpPr>
        <p:cNvPr id="1" name=""/>
        <p:cNvGrpSpPr/>
        <p:nvPr/>
      </p:nvGrpSpPr>
      <p:grpSpPr>
        <a:xfrm>
          <a:off x="0" y="0"/>
          <a:ext cx="0" cy="0"/>
          <a:chOff x="0" y="0"/>
          <a:chExt cx="0" cy="0"/>
        </a:xfrm>
      </p:grpSpPr>
      <p:grpSp>
        <p:nvGrpSpPr>
          <p:cNvPr id="6" name="组合 5"/>
          <p:cNvGrpSpPr/>
          <p:nvPr userDrawn="1"/>
        </p:nvGrpSpPr>
        <p:grpSpPr>
          <a:xfrm>
            <a:off x="9910618" y="0"/>
            <a:ext cx="2281382" cy="785091"/>
            <a:chOff x="9910618" y="6072909"/>
            <a:chExt cx="2281382" cy="785091"/>
          </a:xfrm>
        </p:grpSpPr>
        <p:sp>
          <p:nvSpPr>
            <p:cNvPr id="4" name="矩形 3"/>
            <p:cNvSpPr/>
            <p:nvPr userDrawn="1"/>
          </p:nvSpPr>
          <p:spPr>
            <a:xfrm>
              <a:off x="9910618" y="6072909"/>
              <a:ext cx="2281382" cy="785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2345" y="6193012"/>
              <a:ext cx="1977928" cy="544884"/>
            </a:xfrm>
            <a:prstGeom prst="rect">
              <a:avLst/>
            </a:prstGeom>
          </p:spPr>
        </p:pic>
      </p:grpSp>
    </p:spTree>
    <p:extLst>
      <p:ext uri="{BB962C8B-B14F-4D97-AF65-F5344CB8AC3E}">
        <p14:creationId xmlns:p14="http://schemas.microsoft.com/office/powerpoint/2010/main" val="3990867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userDrawn="1"/>
        </p:nvSpPr>
        <p:spPr>
          <a:xfrm>
            <a:off x="1558885" y="2146619"/>
            <a:ext cx="8845420" cy="256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标题 1"/>
          <p:cNvSpPr>
            <a:spLocks noGrp="1"/>
          </p:cNvSpPr>
          <p:nvPr>
            <p:ph type="title" idx="4294967295"/>
          </p:nvPr>
        </p:nvSpPr>
        <p:spPr>
          <a:xfrm>
            <a:off x="2945487" y="3003784"/>
            <a:ext cx="6333931" cy="850432"/>
          </a:xfrm>
        </p:spPr>
        <p:txBody>
          <a:bodyPr>
            <a:normAutofit/>
          </a:bodyPr>
          <a:lstStyle/>
          <a:p>
            <a:pPr algn="ctr"/>
            <a:r>
              <a:rPr lang="en-US" altLang="zh-CN" sz="4800" dirty="0">
                <a:solidFill>
                  <a:schemeClr val="bg2">
                    <a:lumMod val="50000"/>
                  </a:schemeClr>
                </a:solidFill>
              </a:rPr>
              <a:t>THANK  YOU</a:t>
            </a:r>
            <a:r>
              <a:rPr lang="zh-CN" altLang="en-US" sz="4800" dirty="0">
                <a:solidFill>
                  <a:schemeClr val="bg2">
                    <a:lumMod val="50000"/>
                  </a:schemeClr>
                </a:solidFill>
              </a:rPr>
              <a:t>！</a:t>
            </a:r>
          </a:p>
        </p:txBody>
      </p:sp>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15272" y="4010357"/>
            <a:ext cx="1977928" cy="544884"/>
          </a:xfrm>
          <a:prstGeom prst="rect">
            <a:avLst/>
          </a:prstGeom>
        </p:spPr>
      </p:pic>
    </p:spTree>
    <p:extLst>
      <p:ext uri="{BB962C8B-B14F-4D97-AF65-F5344CB8AC3E}">
        <p14:creationId xmlns:p14="http://schemas.microsoft.com/office/powerpoint/2010/main" val="14050372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5B9A5-FF43-42EA-BAD1-DD91F61728EA}" type="datetimeFigureOut">
              <a:rPr lang="zh-CN" altLang="en-US" smtClean="0"/>
              <a:t>2017/3/7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7BB2E-01EE-481A-A22D-C94B672978BB}" type="slidenum">
              <a:rPr lang="zh-CN" altLang="en-US" smtClean="0"/>
              <a:t>‹#›</a:t>
            </a:fld>
            <a:endParaRPr lang="zh-CN" altLang="en-US"/>
          </a:p>
        </p:txBody>
      </p:sp>
      <p:pic>
        <p:nvPicPr>
          <p:cNvPr id="7" name="图片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982200" y="92683"/>
            <a:ext cx="1977928" cy="544884"/>
          </a:xfrm>
          <a:prstGeom prst="rect">
            <a:avLst/>
          </a:prstGeom>
        </p:spPr>
      </p:pic>
    </p:spTree>
    <p:extLst>
      <p:ext uri="{BB962C8B-B14F-4D97-AF65-F5344CB8AC3E}">
        <p14:creationId xmlns:p14="http://schemas.microsoft.com/office/powerpoint/2010/main" val="3976974462"/>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739" r:id="rId3"/>
    <p:sldLayoutId id="2147483694" r:id="rId4"/>
    <p:sldLayoutId id="2147483695" r:id="rId5"/>
    <p:sldLayoutId id="2147483696" r:id="rId6"/>
    <p:sldLayoutId id="2147483697" r:id="rId7"/>
    <p:sldLayoutId id="2147483738" r:id="rId8"/>
    <p:sldLayoutId id="214748368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hyperlink" Target="http://www.we-yun.com:7070/" TargetMode="External"/><Relationship Id="rId5" Type="http://schemas.openxmlformats.org/officeDocument/2006/relationships/notesSlide" Target="../notesSlides/notesSlide3.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hyperlink" Target="http://www.we-yun.com:7070/" TargetMode="External"/><Relationship Id="rId5" Type="http://schemas.openxmlformats.org/officeDocument/2006/relationships/notesSlide" Target="../notesSlides/notesSlide7.xml"/><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www.we-yun.com:7070/" TargetMode="External"/><Relationship Id="rId5" Type="http://schemas.openxmlformats.org/officeDocument/2006/relationships/notesSlide" Target="../notesSlides/notesSlide1.xml"/><Relationship Id="rId4"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25.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notesSlide" Target="../notesSlides/notesSlide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slideLayout" Target="../slideLayouts/slideLayout3.xml"/><Relationship Id="rId5" Type="http://schemas.openxmlformats.org/officeDocument/2006/relationships/tags" Target="../tags/tag17.xml"/><Relationship Id="rId15" Type="http://schemas.openxmlformats.org/officeDocument/2006/relationships/image" Target="../media/image27.wmf"/><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4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5" Type="http://schemas.openxmlformats.org/officeDocument/2006/relationships/tags" Target="../tags/tag27.xml"/><Relationship Id="rId4"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hyperlink" Target="http://www.we-yun.com:7070/" TargetMode="External"/><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hyperlink" Target="http://www.we-yun.com:7070/" TargetMode="External"/><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emf"/><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59.jpe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hyperlink" Target="http://www.qinggua.net/kandian/kandian1/1463136346378780.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61.wmf"/><Relationship Id="rId4"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we-yun.com:7070/" TargetMode="External"/><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hyperlink" Target="http://www.we-yun.com:7070/" TargetMode="External"/><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80.pn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3.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86.png"/><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89.png"/><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92.png"/><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6" Type="http://schemas.openxmlformats.org/officeDocument/2006/relationships/image" Target="../media/image118.png"/><Relationship Id="rId21" Type="http://schemas.openxmlformats.org/officeDocument/2006/relationships/image" Target="../media/image113.png"/><Relationship Id="rId42" Type="http://schemas.openxmlformats.org/officeDocument/2006/relationships/image" Target="../media/image134.png"/><Relationship Id="rId47" Type="http://schemas.openxmlformats.org/officeDocument/2006/relationships/image" Target="../media/image139.png"/><Relationship Id="rId63" Type="http://schemas.openxmlformats.org/officeDocument/2006/relationships/image" Target="../media/image155.png"/><Relationship Id="rId68" Type="http://schemas.openxmlformats.org/officeDocument/2006/relationships/image" Target="../media/image160.png"/><Relationship Id="rId16" Type="http://schemas.openxmlformats.org/officeDocument/2006/relationships/image" Target="../media/image108.png"/><Relationship Id="rId11" Type="http://schemas.openxmlformats.org/officeDocument/2006/relationships/image" Target="../media/image103.png"/><Relationship Id="rId24" Type="http://schemas.openxmlformats.org/officeDocument/2006/relationships/image" Target="../media/image116.png"/><Relationship Id="rId32" Type="http://schemas.openxmlformats.org/officeDocument/2006/relationships/image" Target="../media/image124.png"/><Relationship Id="rId37" Type="http://schemas.openxmlformats.org/officeDocument/2006/relationships/image" Target="../media/image129.png"/><Relationship Id="rId40" Type="http://schemas.openxmlformats.org/officeDocument/2006/relationships/image" Target="../media/image132.png"/><Relationship Id="rId45" Type="http://schemas.openxmlformats.org/officeDocument/2006/relationships/image" Target="../media/image137.png"/><Relationship Id="rId53" Type="http://schemas.openxmlformats.org/officeDocument/2006/relationships/image" Target="../media/image145.png"/><Relationship Id="rId58" Type="http://schemas.openxmlformats.org/officeDocument/2006/relationships/image" Target="../media/image150.png"/><Relationship Id="rId66" Type="http://schemas.openxmlformats.org/officeDocument/2006/relationships/image" Target="../media/image158.png"/><Relationship Id="rId74" Type="http://schemas.openxmlformats.org/officeDocument/2006/relationships/image" Target="../media/image166.png"/><Relationship Id="rId5" Type="http://schemas.openxmlformats.org/officeDocument/2006/relationships/image" Target="../media/image97.png"/><Relationship Id="rId61" Type="http://schemas.openxmlformats.org/officeDocument/2006/relationships/image" Target="../media/image153.png"/><Relationship Id="rId19" Type="http://schemas.openxmlformats.org/officeDocument/2006/relationships/image" Target="../media/image111.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 Id="rId30" Type="http://schemas.openxmlformats.org/officeDocument/2006/relationships/image" Target="../media/image122.png"/><Relationship Id="rId35" Type="http://schemas.openxmlformats.org/officeDocument/2006/relationships/image" Target="../media/image127.png"/><Relationship Id="rId43" Type="http://schemas.openxmlformats.org/officeDocument/2006/relationships/image" Target="../media/image135.png"/><Relationship Id="rId48" Type="http://schemas.openxmlformats.org/officeDocument/2006/relationships/image" Target="../media/image140.png"/><Relationship Id="rId56" Type="http://schemas.openxmlformats.org/officeDocument/2006/relationships/image" Target="../media/image148.png"/><Relationship Id="rId64" Type="http://schemas.openxmlformats.org/officeDocument/2006/relationships/image" Target="../media/image156.png"/><Relationship Id="rId69" Type="http://schemas.openxmlformats.org/officeDocument/2006/relationships/image" Target="../media/image161.png"/><Relationship Id="rId77" Type="http://schemas.openxmlformats.org/officeDocument/2006/relationships/image" Target="../media/image169.png"/><Relationship Id="rId8" Type="http://schemas.openxmlformats.org/officeDocument/2006/relationships/image" Target="../media/image100.png"/><Relationship Id="rId51" Type="http://schemas.openxmlformats.org/officeDocument/2006/relationships/image" Target="../media/image143.png"/><Relationship Id="rId72" Type="http://schemas.openxmlformats.org/officeDocument/2006/relationships/image" Target="../media/image164.gif"/><Relationship Id="rId3" Type="http://schemas.openxmlformats.org/officeDocument/2006/relationships/image" Target="../media/image95.pn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7.png"/><Relationship Id="rId33" Type="http://schemas.openxmlformats.org/officeDocument/2006/relationships/image" Target="../media/image125.png"/><Relationship Id="rId38" Type="http://schemas.openxmlformats.org/officeDocument/2006/relationships/image" Target="../media/image130.png"/><Relationship Id="rId46" Type="http://schemas.openxmlformats.org/officeDocument/2006/relationships/image" Target="../media/image138.png"/><Relationship Id="rId59" Type="http://schemas.openxmlformats.org/officeDocument/2006/relationships/image" Target="../media/image151.png"/><Relationship Id="rId67" Type="http://schemas.openxmlformats.org/officeDocument/2006/relationships/image" Target="../media/image159.png"/><Relationship Id="rId20" Type="http://schemas.openxmlformats.org/officeDocument/2006/relationships/image" Target="../media/image112.png"/><Relationship Id="rId41" Type="http://schemas.openxmlformats.org/officeDocument/2006/relationships/image" Target="../media/image133.png"/><Relationship Id="rId54" Type="http://schemas.openxmlformats.org/officeDocument/2006/relationships/image" Target="../media/image146.png"/><Relationship Id="rId62" Type="http://schemas.openxmlformats.org/officeDocument/2006/relationships/image" Target="../media/image154.png"/><Relationship Id="rId70" Type="http://schemas.openxmlformats.org/officeDocument/2006/relationships/image" Target="../media/image162.png"/><Relationship Id="rId75" Type="http://schemas.openxmlformats.org/officeDocument/2006/relationships/image" Target="../media/image167.png"/><Relationship Id="rId1" Type="http://schemas.openxmlformats.org/officeDocument/2006/relationships/slideLayout" Target="../slideLayouts/slideLayout3.xml"/><Relationship Id="rId6" Type="http://schemas.openxmlformats.org/officeDocument/2006/relationships/image" Target="../media/image98.png"/><Relationship Id="rId15" Type="http://schemas.openxmlformats.org/officeDocument/2006/relationships/image" Target="../media/image107.png"/><Relationship Id="rId23" Type="http://schemas.openxmlformats.org/officeDocument/2006/relationships/image" Target="../media/image115.png"/><Relationship Id="rId28" Type="http://schemas.openxmlformats.org/officeDocument/2006/relationships/image" Target="../media/image120.png"/><Relationship Id="rId36" Type="http://schemas.openxmlformats.org/officeDocument/2006/relationships/image" Target="../media/image128.png"/><Relationship Id="rId49" Type="http://schemas.openxmlformats.org/officeDocument/2006/relationships/image" Target="../media/image141.png"/><Relationship Id="rId57" Type="http://schemas.openxmlformats.org/officeDocument/2006/relationships/image" Target="../media/image149.png"/><Relationship Id="rId10" Type="http://schemas.openxmlformats.org/officeDocument/2006/relationships/image" Target="../media/image102.png"/><Relationship Id="rId31" Type="http://schemas.openxmlformats.org/officeDocument/2006/relationships/image" Target="../media/image123.png"/><Relationship Id="rId44" Type="http://schemas.openxmlformats.org/officeDocument/2006/relationships/image" Target="../media/image136.png"/><Relationship Id="rId52" Type="http://schemas.openxmlformats.org/officeDocument/2006/relationships/image" Target="../media/image144.png"/><Relationship Id="rId60" Type="http://schemas.openxmlformats.org/officeDocument/2006/relationships/image" Target="../media/image152.png"/><Relationship Id="rId65" Type="http://schemas.openxmlformats.org/officeDocument/2006/relationships/image" Target="../media/image157.png"/><Relationship Id="rId73" Type="http://schemas.openxmlformats.org/officeDocument/2006/relationships/image" Target="../media/image165.png"/><Relationship Id="rId78" Type="http://schemas.openxmlformats.org/officeDocument/2006/relationships/image" Target="../media/image170.png"/><Relationship Id="rId4" Type="http://schemas.openxmlformats.org/officeDocument/2006/relationships/image" Target="../media/image96.png"/><Relationship Id="rId9" Type="http://schemas.openxmlformats.org/officeDocument/2006/relationships/image" Target="../media/image101.png"/><Relationship Id="rId13" Type="http://schemas.openxmlformats.org/officeDocument/2006/relationships/image" Target="../media/image105.png"/><Relationship Id="rId18" Type="http://schemas.openxmlformats.org/officeDocument/2006/relationships/image" Target="../media/image110.png"/><Relationship Id="rId39" Type="http://schemas.openxmlformats.org/officeDocument/2006/relationships/image" Target="../media/image131.png"/><Relationship Id="rId34" Type="http://schemas.openxmlformats.org/officeDocument/2006/relationships/image" Target="../media/image126.png"/><Relationship Id="rId50" Type="http://schemas.openxmlformats.org/officeDocument/2006/relationships/image" Target="../media/image142.png"/><Relationship Id="rId55" Type="http://schemas.openxmlformats.org/officeDocument/2006/relationships/image" Target="../media/image147.png"/><Relationship Id="rId76" Type="http://schemas.openxmlformats.org/officeDocument/2006/relationships/image" Target="../media/image168.png"/><Relationship Id="rId7" Type="http://schemas.openxmlformats.org/officeDocument/2006/relationships/image" Target="../media/image99.png"/><Relationship Id="rId71" Type="http://schemas.openxmlformats.org/officeDocument/2006/relationships/image" Target="../media/image163.png"/><Relationship Id="rId2" Type="http://schemas.openxmlformats.org/officeDocument/2006/relationships/notesSlide" Target="../notesSlides/notesSlide16.xml"/><Relationship Id="rId29" Type="http://schemas.openxmlformats.org/officeDocument/2006/relationships/image" Target="../media/image121.png"/></Relationships>
</file>

<file path=ppt/slides/_rels/slide61.xml.rels><?xml version="1.0" encoding="UTF-8" standalone="yes"?>
<Relationships xmlns="http://schemas.openxmlformats.org/package/2006/relationships"><Relationship Id="rId13" Type="http://schemas.openxmlformats.org/officeDocument/2006/relationships/image" Target="../media/image137.png"/><Relationship Id="rId18" Type="http://schemas.openxmlformats.org/officeDocument/2006/relationships/image" Target="../media/image125.png"/><Relationship Id="rId26" Type="http://schemas.openxmlformats.org/officeDocument/2006/relationships/image" Target="../media/image149.png"/><Relationship Id="rId39" Type="http://schemas.openxmlformats.org/officeDocument/2006/relationships/image" Target="../media/image183.png"/><Relationship Id="rId21" Type="http://schemas.openxmlformats.org/officeDocument/2006/relationships/image" Target="../media/image164.gif"/><Relationship Id="rId34" Type="http://schemas.openxmlformats.org/officeDocument/2006/relationships/image" Target="../media/image179.png"/><Relationship Id="rId42" Type="http://schemas.openxmlformats.org/officeDocument/2006/relationships/image" Target="../media/image146.png"/><Relationship Id="rId47" Type="http://schemas.openxmlformats.org/officeDocument/2006/relationships/image" Target="../media/image122.png"/><Relationship Id="rId50" Type="http://schemas.openxmlformats.org/officeDocument/2006/relationships/image" Target="../media/image131.png"/><Relationship Id="rId55" Type="http://schemas.openxmlformats.org/officeDocument/2006/relationships/image" Target="../media/image140.png"/><Relationship Id="rId7" Type="http://schemas.openxmlformats.org/officeDocument/2006/relationships/image" Target="../media/image121.png"/><Relationship Id="rId2" Type="http://schemas.openxmlformats.org/officeDocument/2006/relationships/notesSlide" Target="../notesSlides/notesSlide17.xml"/><Relationship Id="rId16" Type="http://schemas.openxmlformats.org/officeDocument/2006/relationships/image" Target="../media/image115.png"/><Relationship Id="rId29" Type="http://schemas.openxmlformats.org/officeDocument/2006/relationships/image" Target="../media/image162.png"/><Relationship Id="rId11" Type="http://schemas.openxmlformats.org/officeDocument/2006/relationships/image" Target="../media/image120.png"/><Relationship Id="rId24" Type="http://schemas.openxmlformats.org/officeDocument/2006/relationships/image" Target="../media/image168.png"/><Relationship Id="rId32" Type="http://schemas.openxmlformats.org/officeDocument/2006/relationships/image" Target="../media/image177.png"/><Relationship Id="rId37" Type="http://schemas.openxmlformats.org/officeDocument/2006/relationships/image" Target="../media/image181.png"/><Relationship Id="rId40" Type="http://schemas.openxmlformats.org/officeDocument/2006/relationships/image" Target="../media/image110.png"/><Relationship Id="rId45" Type="http://schemas.openxmlformats.org/officeDocument/2006/relationships/image" Target="../media/image134.png"/><Relationship Id="rId53" Type="http://schemas.openxmlformats.org/officeDocument/2006/relationships/image" Target="../media/image188.png"/><Relationship Id="rId58" Type="http://schemas.openxmlformats.org/officeDocument/2006/relationships/image" Target="../media/image192.png"/><Relationship Id="rId5" Type="http://schemas.openxmlformats.org/officeDocument/2006/relationships/image" Target="../media/image101.png"/><Relationship Id="rId19" Type="http://schemas.openxmlformats.org/officeDocument/2006/relationships/image" Target="../media/image126.png"/><Relationship Id="rId4" Type="http://schemas.openxmlformats.org/officeDocument/2006/relationships/image" Target="../media/image100.png"/><Relationship Id="rId9" Type="http://schemas.openxmlformats.org/officeDocument/2006/relationships/image" Target="../media/image155.png"/><Relationship Id="rId14" Type="http://schemas.openxmlformats.org/officeDocument/2006/relationships/image" Target="../media/image118.png"/><Relationship Id="rId22" Type="http://schemas.openxmlformats.org/officeDocument/2006/relationships/image" Target="../media/image166.png"/><Relationship Id="rId27" Type="http://schemas.openxmlformats.org/officeDocument/2006/relationships/image" Target="../media/image174.png"/><Relationship Id="rId30" Type="http://schemas.openxmlformats.org/officeDocument/2006/relationships/image" Target="../media/image176.png"/><Relationship Id="rId35" Type="http://schemas.openxmlformats.org/officeDocument/2006/relationships/image" Target="../media/image180.png"/><Relationship Id="rId43" Type="http://schemas.openxmlformats.org/officeDocument/2006/relationships/image" Target="../media/image184.png"/><Relationship Id="rId48" Type="http://schemas.openxmlformats.org/officeDocument/2006/relationships/image" Target="../media/image135.png"/><Relationship Id="rId56" Type="http://schemas.openxmlformats.org/officeDocument/2006/relationships/image" Target="../media/image190.png"/><Relationship Id="rId8" Type="http://schemas.openxmlformats.org/officeDocument/2006/relationships/image" Target="../media/image159.png"/><Relationship Id="rId51" Type="http://schemas.openxmlformats.org/officeDocument/2006/relationships/image" Target="../media/image186.png"/><Relationship Id="rId3" Type="http://schemas.openxmlformats.org/officeDocument/2006/relationships/image" Target="../media/image104.png"/><Relationship Id="rId12" Type="http://schemas.openxmlformats.org/officeDocument/2006/relationships/image" Target="../media/image172.png"/><Relationship Id="rId17" Type="http://schemas.openxmlformats.org/officeDocument/2006/relationships/image" Target="../media/image109.png"/><Relationship Id="rId25" Type="http://schemas.openxmlformats.org/officeDocument/2006/relationships/image" Target="../media/image143.png"/><Relationship Id="rId33" Type="http://schemas.openxmlformats.org/officeDocument/2006/relationships/image" Target="../media/image178.png"/><Relationship Id="rId38" Type="http://schemas.openxmlformats.org/officeDocument/2006/relationships/image" Target="../media/image182.png"/><Relationship Id="rId46" Type="http://schemas.openxmlformats.org/officeDocument/2006/relationships/image" Target="../media/image185.png"/><Relationship Id="rId20" Type="http://schemas.openxmlformats.org/officeDocument/2006/relationships/image" Target="../media/image127.png"/><Relationship Id="rId41" Type="http://schemas.openxmlformats.org/officeDocument/2006/relationships/image" Target="../media/image142.png"/><Relationship Id="rId54" Type="http://schemas.openxmlformats.org/officeDocument/2006/relationships/image" Target="../media/image189.png"/><Relationship Id="rId1" Type="http://schemas.openxmlformats.org/officeDocument/2006/relationships/slideLayout" Target="../slideLayouts/slideLayout3.xml"/><Relationship Id="rId6" Type="http://schemas.openxmlformats.org/officeDocument/2006/relationships/image" Target="../media/image130.png"/><Relationship Id="rId15" Type="http://schemas.openxmlformats.org/officeDocument/2006/relationships/image" Target="../media/image117.png"/><Relationship Id="rId23" Type="http://schemas.openxmlformats.org/officeDocument/2006/relationships/image" Target="../media/image173.png"/><Relationship Id="rId28" Type="http://schemas.openxmlformats.org/officeDocument/2006/relationships/image" Target="../media/image175.png"/><Relationship Id="rId36" Type="http://schemas.openxmlformats.org/officeDocument/2006/relationships/image" Target="../media/image133.png"/><Relationship Id="rId49" Type="http://schemas.openxmlformats.org/officeDocument/2006/relationships/image" Target="../media/image170.png"/><Relationship Id="rId57" Type="http://schemas.openxmlformats.org/officeDocument/2006/relationships/image" Target="../media/image191.png"/><Relationship Id="rId10" Type="http://schemas.openxmlformats.org/officeDocument/2006/relationships/image" Target="../media/image171.png"/><Relationship Id="rId31" Type="http://schemas.openxmlformats.org/officeDocument/2006/relationships/image" Target="../media/image112.png"/><Relationship Id="rId44" Type="http://schemas.openxmlformats.org/officeDocument/2006/relationships/image" Target="../media/image129.png"/><Relationship Id="rId52" Type="http://schemas.openxmlformats.org/officeDocument/2006/relationships/image" Target="../media/image187.png"/></Relationships>
</file>

<file path=ppt/slides/_rels/slide62.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3.xml"/><Relationship Id="rId4" Type="http://schemas.openxmlformats.org/officeDocument/2006/relationships/image" Target="../media/image197.jpg"/></Relationships>
</file>

<file path=ppt/slides/_rels/slide6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hyperlink" Target="http://www.we-yun.com:7070/" TargetMode="External"/><Relationship Id="rId5" Type="http://schemas.openxmlformats.org/officeDocument/2006/relationships/notesSlide" Target="../notesSlides/notesSlide18.xml"/><Relationship Id="rId4"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3.xml"/><Relationship Id="rId6" Type="http://schemas.openxmlformats.org/officeDocument/2006/relationships/image" Target="../media/image206.png"/><Relationship Id="rId5" Type="http://schemas.openxmlformats.org/officeDocument/2006/relationships/image" Target="../media/image205.png"/><Relationship Id="rId4" Type="http://schemas.microsoft.com/office/2007/relationships/hdphoto" Target="../media/hdphoto4.wdp"/></Relationships>
</file>

<file path=ppt/slides/_rels/slide71.xml.rels><?xml version="1.0" encoding="UTF-8" standalone="yes"?>
<Relationships xmlns="http://schemas.openxmlformats.org/package/2006/relationships"><Relationship Id="rId3" Type="http://schemas.openxmlformats.org/officeDocument/2006/relationships/hyperlink" Target="http://www.neo4j-cn.com:7474/" TargetMode="External"/><Relationship Id="rId2" Type="http://schemas.openxmlformats.org/officeDocument/2006/relationships/hyperlink" Target="http://www.neo4j-cn.com/"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95549" y="1886990"/>
            <a:ext cx="10161813" cy="1124210"/>
          </a:xfrm>
        </p:spPr>
        <p:txBody>
          <a:bodyPr>
            <a:normAutofit fontScale="90000"/>
          </a:bodyPr>
          <a:lstStyle/>
          <a:p>
            <a:r>
              <a:rPr lang="zh-CN" altLang="en-US" sz="4400" b="1" dirty="0"/>
              <a:t>大数据时代的新型</a:t>
            </a:r>
            <a:r>
              <a:rPr lang="zh-CN" altLang="en-US" sz="4400" b="1" dirty="0" smtClean="0"/>
              <a:t>数据库</a:t>
            </a:r>
            <a:r>
              <a:rPr lang="en-US" altLang="zh-CN" sz="4400" b="1" dirty="0" smtClean="0"/>
              <a:t/>
            </a:r>
            <a:br>
              <a:rPr lang="en-US" altLang="zh-CN" sz="4400" b="1" dirty="0" smtClean="0"/>
            </a:br>
            <a:r>
              <a:rPr lang="en-US" altLang="zh-CN" sz="4400" b="1" dirty="0" smtClean="0"/>
              <a:t>— </a:t>
            </a:r>
            <a:r>
              <a:rPr lang="zh-CN" altLang="en-US" sz="4400" b="1" dirty="0" smtClean="0"/>
              <a:t>图</a:t>
            </a:r>
            <a:r>
              <a:rPr lang="zh-CN" altLang="en-US" sz="4400" b="1" dirty="0"/>
              <a:t>数据库 </a:t>
            </a:r>
            <a:r>
              <a:rPr lang="en-US" altLang="zh-CN" sz="4400" b="1" dirty="0" smtClean="0"/>
              <a:t>Neo4j </a:t>
            </a:r>
            <a:r>
              <a:rPr lang="zh-CN" altLang="en-US" sz="4400" b="1" dirty="0" smtClean="0"/>
              <a:t>的</a:t>
            </a:r>
            <a:r>
              <a:rPr lang="zh-CN" altLang="en-US" sz="4400" b="1" dirty="0"/>
              <a:t>应用</a:t>
            </a:r>
          </a:p>
        </p:txBody>
      </p:sp>
      <p:sp>
        <p:nvSpPr>
          <p:cNvPr id="3" name="副标题 2"/>
          <p:cNvSpPr>
            <a:spLocks noGrp="1"/>
          </p:cNvSpPr>
          <p:nvPr>
            <p:ph type="subTitle" idx="1"/>
          </p:nvPr>
        </p:nvSpPr>
        <p:spPr>
          <a:xfrm>
            <a:off x="1532312" y="3535535"/>
            <a:ext cx="9144000" cy="1234823"/>
          </a:xfrm>
        </p:spPr>
        <p:txBody>
          <a:bodyPr>
            <a:normAutofit/>
          </a:bodyPr>
          <a:lstStyle/>
          <a:p>
            <a:r>
              <a:rPr lang="zh-CN" altLang="en-US" sz="2000" b="1" dirty="0">
                <a:latin typeface="+mn-ea"/>
              </a:rPr>
              <a:t>微云数聚（北京）科技有限公司</a:t>
            </a:r>
            <a:endParaRPr lang="en-US" altLang="zh-CN" sz="2000" b="1" dirty="0">
              <a:latin typeface="+mn-ea"/>
            </a:endParaRPr>
          </a:p>
          <a:p>
            <a:r>
              <a:rPr lang="zh-CN" altLang="en-US" sz="2000" b="1" dirty="0">
                <a:latin typeface="+mn-ea"/>
              </a:rPr>
              <a:t>张帜 </a:t>
            </a:r>
            <a:r>
              <a:rPr lang="en-US" altLang="zh-CN" sz="2000" b="1" dirty="0">
                <a:latin typeface="+mn-ea"/>
              </a:rPr>
              <a:t>13601187712</a:t>
            </a:r>
          </a:p>
          <a:p>
            <a:r>
              <a:rPr lang="en-US" altLang="zh-CN" sz="2000" b="1" dirty="0">
                <a:latin typeface="+mn-ea"/>
              </a:rPr>
              <a:t>zhizh@we-yun.com</a:t>
            </a:r>
          </a:p>
        </p:txBody>
      </p:sp>
    </p:spTree>
    <p:extLst>
      <p:ext uri="{BB962C8B-B14F-4D97-AF65-F5344CB8AC3E}">
        <p14:creationId xmlns:p14="http://schemas.microsoft.com/office/powerpoint/2010/main" val="23810829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4751291"/>
            <a:ext cx="12191999" cy="471989"/>
          </a:xfrm>
          <a:prstGeom prst="rect">
            <a:avLst/>
          </a:prstGeom>
          <a:ln>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tabLst>
                <a:tab pos="1981150" algn="l"/>
              </a:tabLst>
              <a:defRPr sz="1800"/>
            </a:pPr>
            <a:r>
              <a:rPr sz="3067" dirty="0">
                <a:solidFill>
                  <a:srgbClr val="434343"/>
                </a:solidFill>
                <a:latin typeface="Calibri"/>
                <a:ea typeface="Monaco"/>
                <a:cs typeface="Calibri"/>
                <a:sym typeface="Monaco"/>
              </a:rPr>
              <a:t>MATCH </a:t>
            </a:r>
            <a:r>
              <a:rPr lang="en-US" sz="3067" dirty="0">
                <a:solidFill>
                  <a:srgbClr val="434343"/>
                </a:solidFill>
                <a:latin typeface="Calibri"/>
                <a:ea typeface="Monaco"/>
                <a:cs typeface="Calibri"/>
                <a:sym typeface="Monaco"/>
              </a:rPr>
              <a:t>(</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个人</a:t>
            </a:r>
            <a:r>
              <a:rPr lang="en-US" sz="3067" dirty="0">
                <a:solidFill>
                  <a:srgbClr val="008DC1"/>
                </a:solidFill>
                <a:latin typeface="Calibri"/>
                <a:ea typeface="Monaco"/>
                <a:cs typeface="Calibri"/>
                <a:sym typeface="Monaco"/>
              </a:rPr>
              <a:t> { </a:t>
            </a:r>
            <a:r>
              <a:rPr lang="zh-CN" altLang="en-US" sz="3067" dirty="0">
                <a:solidFill>
                  <a:srgbClr val="008DC1"/>
                </a:solidFill>
                <a:latin typeface="Calibri"/>
                <a:ea typeface="Monaco"/>
                <a:cs typeface="Calibri"/>
                <a:sym typeface="Monaco"/>
              </a:rPr>
              <a:t>姓名</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张三</a:t>
            </a:r>
            <a:r>
              <a:rPr lang="en-US" sz="3067" dirty="0">
                <a:solidFill>
                  <a:srgbClr val="008DC1"/>
                </a:solidFill>
                <a:latin typeface="Calibri"/>
                <a:ea typeface="Monaco"/>
                <a:cs typeface="Calibri"/>
                <a:sym typeface="Monaco"/>
              </a:rPr>
              <a:t>”} </a:t>
            </a:r>
            <a:r>
              <a:rPr lang="en-US" sz="3067" dirty="0">
                <a:solidFill>
                  <a:srgbClr val="434343"/>
                </a:solidFill>
                <a:latin typeface="Calibri"/>
                <a:ea typeface="Monaco"/>
                <a:cs typeface="Calibri"/>
                <a:sym typeface="Monaco"/>
              </a:rPr>
              <a:t>)</a:t>
            </a:r>
            <a:r>
              <a:rPr sz="3067" dirty="0">
                <a:solidFill>
                  <a:srgbClr val="434343"/>
                </a:solidFill>
                <a:latin typeface="Calibri"/>
                <a:ea typeface="Monaco"/>
                <a:cs typeface="Calibri"/>
                <a:sym typeface="Monaco"/>
              </a:rPr>
              <a:t> -[:</a:t>
            </a:r>
            <a:r>
              <a:rPr lang="zh-CN" altLang="en-US" sz="3067" dirty="0">
                <a:solidFill>
                  <a:srgbClr val="434343"/>
                </a:solidFill>
                <a:latin typeface="Calibri"/>
                <a:ea typeface="Monaco"/>
                <a:cs typeface="Calibri"/>
                <a:sym typeface="Monaco"/>
              </a:rPr>
              <a:t>爱</a:t>
            </a:r>
            <a:r>
              <a:rPr sz="3067" dirty="0">
                <a:solidFill>
                  <a:srgbClr val="434343"/>
                </a:solidFill>
                <a:latin typeface="Calibri"/>
                <a:ea typeface="Monaco"/>
                <a:cs typeface="Calibri"/>
                <a:sym typeface="Monaco"/>
              </a:rPr>
              <a:t>]-&gt; </a:t>
            </a:r>
            <a:r>
              <a:rPr lang="en-US" sz="3067" dirty="0">
                <a:solidFill>
                  <a:srgbClr val="434343"/>
                </a:solidFill>
                <a:latin typeface="Calibri"/>
                <a:ea typeface="Monaco"/>
                <a:cs typeface="Calibri"/>
                <a:sym typeface="Monaco"/>
              </a:rPr>
              <a:t>(</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个人</a:t>
            </a:r>
            <a:r>
              <a:rPr lang="en-US" sz="3067" dirty="0">
                <a:solidFill>
                  <a:srgbClr val="008DC1"/>
                </a:solidFill>
                <a:latin typeface="Calibri"/>
                <a:ea typeface="Monaco"/>
                <a:cs typeface="Calibri"/>
                <a:sym typeface="Monaco"/>
              </a:rPr>
              <a:t> { </a:t>
            </a:r>
            <a:r>
              <a:rPr lang="zh-CN" altLang="en-US" sz="3067" dirty="0">
                <a:solidFill>
                  <a:srgbClr val="008DC1"/>
                </a:solidFill>
                <a:latin typeface="Calibri"/>
                <a:ea typeface="Monaco"/>
                <a:cs typeface="Calibri"/>
                <a:sym typeface="Monaco"/>
              </a:rPr>
              <a:t>姓名</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李四</a:t>
            </a:r>
            <a:r>
              <a:rPr lang="en-US" sz="3067" dirty="0">
                <a:solidFill>
                  <a:srgbClr val="008DC1"/>
                </a:solidFill>
                <a:latin typeface="Calibri"/>
                <a:ea typeface="Monaco"/>
                <a:cs typeface="Calibri"/>
                <a:sym typeface="Monaco"/>
              </a:rPr>
              <a:t>”} </a:t>
            </a:r>
            <a:r>
              <a:rPr lang="en-US" sz="3067" dirty="0">
                <a:solidFill>
                  <a:srgbClr val="434343"/>
                </a:solidFill>
                <a:latin typeface="Calibri"/>
                <a:ea typeface="Monaco"/>
                <a:cs typeface="Calibri"/>
                <a:sym typeface="Monaco"/>
              </a:rPr>
              <a:t>)</a:t>
            </a:r>
            <a:r>
              <a:rPr lang="en-US" sz="3067" dirty="0">
                <a:solidFill>
                  <a:schemeClr val="tx1">
                    <a:lumMod val="50000"/>
                    <a:lumOff val="50000"/>
                  </a:schemeClr>
                </a:solidFill>
                <a:latin typeface="Calibri"/>
                <a:ea typeface="Monaco"/>
                <a:cs typeface="Calibri"/>
                <a:sym typeface="Monaco"/>
              </a:rPr>
              <a:t> </a:t>
            </a:r>
            <a:endParaRPr lang="en-US" sz="3067" dirty="0">
              <a:solidFill>
                <a:srgbClr val="008DC1"/>
              </a:solidFill>
              <a:latin typeface="Calibri"/>
              <a:ea typeface="Monaco"/>
              <a:cs typeface="Calibri"/>
              <a:sym typeface="Monaco"/>
            </a:endParaRPr>
          </a:p>
        </p:txBody>
      </p:sp>
      <p:grpSp>
        <p:nvGrpSpPr>
          <p:cNvPr id="11" name="Group 10"/>
          <p:cNvGrpSpPr/>
          <p:nvPr/>
        </p:nvGrpSpPr>
        <p:grpSpPr>
          <a:xfrm>
            <a:off x="5054803" y="2429040"/>
            <a:ext cx="2123132" cy="417634"/>
            <a:chOff x="5077678" y="1685295"/>
            <a:chExt cx="2582699" cy="313225"/>
          </a:xfrm>
        </p:grpSpPr>
        <p:sp>
          <p:nvSpPr>
            <p:cNvPr id="12" name="Shape 91"/>
            <p:cNvSpPr/>
            <p:nvPr/>
          </p:nvSpPr>
          <p:spPr>
            <a:xfrm>
              <a:off x="5077678" y="1778085"/>
              <a:ext cx="2582699" cy="142220"/>
            </a:xfrm>
            <a:prstGeom prst="rightArrow">
              <a:avLst>
                <a:gd name="adj1" fmla="val 33333"/>
                <a:gd name="adj2" fmla="val 122222"/>
              </a:avLst>
            </a:prstGeom>
            <a:solidFill>
              <a:schemeClr val="bg1">
                <a:lumMod val="65000"/>
              </a:schemeClr>
            </a:solidFill>
            <a:ln w="76200" cmpd="sng">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13" name="Rounded Rectangle 12"/>
            <p:cNvSpPr/>
            <p:nvPr/>
          </p:nvSpPr>
          <p:spPr>
            <a:xfrm>
              <a:off x="5760498" y="1685295"/>
              <a:ext cx="675816"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sz="2133" dirty="0">
                  <a:solidFill>
                    <a:schemeClr val="tx1">
                      <a:lumMod val="50000"/>
                      <a:lumOff val="50000"/>
                    </a:schemeClr>
                  </a:solidFill>
                </a:rPr>
                <a:t>爱</a:t>
              </a:r>
              <a:endParaRPr lang="en-US" sz="2133" dirty="0"/>
            </a:p>
          </p:txBody>
        </p:sp>
      </p:grpSp>
      <p:grpSp>
        <p:nvGrpSpPr>
          <p:cNvPr id="3" name="Group 2"/>
          <p:cNvGrpSpPr/>
          <p:nvPr/>
        </p:nvGrpSpPr>
        <p:grpSpPr>
          <a:xfrm>
            <a:off x="2721902" y="1468176"/>
            <a:ext cx="2363689" cy="2363689"/>
            <a:chOff x="1874056" y="1259853"/>
            <a:chExt cx="1772767" cy="1772767"/>
          </a:xfrm>
        </p:grpSpPr>
        <p:sp>
          <p:nvSpPr>
            <p:cNvPr id="21" name="Oval 20"/>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7" name="Group 16"/>
            <p:cNvGrpSpPr/>
            <p:nvPr/>
          </p:nvGrpSpPr>
          <p:grpSpPr>
            <a:xfrm>
              <a:off x="2186010" y="1435215"/>
              <a:ext cx="1181366" cy="1308970"/>
              <a:chOff x="3932327" y="1043841"/>
              <a:chExt cx="1181366" cy="1308970"/>
            </a:xfrm>
          </p:grpSpPr>
          <p:pic>
            <p:nvPicPr>
              <p:cNvPr id="18" name="Picture 17"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19" name="TextBox 18"/>
              <p:cNvSpPr txBox="1"/>
              <p:nvPr/>
            </p:nvSpPr>
            <p:spPr>
              <a:xfrm>
                <a:off x="3990354" y="1833366"/>
                <a:ext cx="1059329" cy="407756"/>
              </a:xfrm>
              <a:prstGeom prst="rect">
                <a:avLst/>
              </a:prstGeom>
              <a:noFill/>
            </p:spPr>
            <p:txBody>
              <a:bodyPr wrap="square" rtlCol="0">
                <a:spAutoFit/>
              </a:bodyPr>
              <a:lstStyle/>
              <a:p>
                <a:pPr algn="ctr"/>
                <a:r>
                  <a:rPr lang="zh-CN" altLang="en-US" sz="2933" b="1" dirty="0">
                    <a:solidFill>
                      <a:srgbClr val="008DC1"/>
                    </a:solidFill>
                  </a:rPr>
                  <a:t>张三</a:t>
                </a:r>
                <a:endParaRPr lang="en-US" sz="2933" b="1" dirty="0">
                  <a:solidFill>
                    <a:srgbClr val="008DC1"/>
                  </a:solidFill>
                </a:endParaRPr>
              </a:p>
            </p:txBody>
          </p:sp>
        </p:grpSp>
      </p:grpSp>
      <p:grpSp>
        <p:nvGrpSpPr>
          <p:cNvPr id="2" name="Group 1"/>
          <p:cNvGrpSpPr/>
          <p:nvPr/>
        </p:nvGrpSpPr>
        <p:grpSpPr>
          <a:xfrm>
            <a:off x="7260037" y="1454009"/>
            <a:ext cx="2363689" cy="2363689"/>
            <a:chOff x="5239172" y="1256925"/>
            <a:chExt cx="1772767" cy="1772767"/>
          </a:xfrm>
        </p:grpSpPr>
        <p:sp>
          <p:nvSpPr>
            <p:cNvPr id="20" name="Oval 19"/>
            <p:cNvSpPr/>
            <p:nvPr/>
          </p:nvSpPr>
          <p:spPr>
            <a:xfrm>
              <a:off x="5239172" y="1256925"/>
              <a:ext cx="1772767" cy="1772767"/>
            </a:xfrm>
            <a:prstGeom prst="ellipse">
              <a:avLst/>
            </a:prstGeom>
            <a:solidFill>
              <a:srgbClr val="008D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4" name="Group 13"/>
            <p:cNvGrpSpPr/>
            <p:nvPr/>
          </p:nvGrpSpPr>
          <p:grpSpPr>
            <a:xfrm>
              <a:off x="5590002" y="1439020"/>
              <a:ext cx="1078083" cy="1312861"/>
              <a:chOff x="7164172" y="1080434"/>
              <a:chExt cx="1078083" cy="1323668"/>
            </a:xfrm>
          </p:grpSpPr>
          <p:pic>
            <p:nvPicPr>
              <p:cNvPr id="15" name="Picture 14" descr="WomanAvatarOrange.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7164172" y="1080434"/>
                <a:ext cx="1078083" cy="1323668"/>
              </a:xfrm>
              <a:prstGeom prst="rect">
                <a:avLst/>
              </a:prstGeom>
            </p:spPr>
          </p:pic>
          <p:sp>
            <p:nvSpPr>
              <p:cNvPr id="16" name="TextBox 15"/>
              <p:cNvSpPr txBox="1"/>
              <p:nvPr/>
            </p:nvSpPr>
            <p:spPr>
              <a:xfrm>
                <a:off x="7164172" y="1873808"/>
                <a:ext cx="1059329" cy="411113"/>
              </a:xfrm>
              <a:prstGeom prst="rect">
                <a:avLst/>
              </a:prstGeom>
              <a:noFill/>
            </p:spPr>
            <p:txBody>
              <a:bodyPr wrap="square" rtlCol="0">
                <a:spAutoFit/>
              </a:bodyPr>
              <a:lstStyle/>
              <a:p>
                <a:pPr algn="ctr"/>
                <a:r>
                  <a:rPr lang="zh-CN" altLang="en-US" sz="2933" b="1" dirty="0">
                    <a:solidFill>
                      <a:schemeClr val="accent1"/>
                    </a:solidFill>
                  </a:rPr>
                  <a:t>李四</a:t>
                </a:r>
                <a:endParaRPr lang="en-US" sz="2933" b="1" dirty="0">
                  <a:solidFill>
                    <a:schemeClr val="accent1"/>
                  </a:solidFill>
                </a:endParaRPr>
              </a:p>
            </p:txBody>
          </p:sp>
        </p:grpSp>
      </p:grpSp>
      <p:grpSp>
        <p:nvGrpSpPr>
          <p:cNvPr id="42" name="Group 41"/>
          <p:cNvGrpSpPr/>
          <p:nvPr/>
        </p:nvGrpSpPr>
        <p:grpSpPr>
          <a:xfrm>
            <a:off x="7437931" y="5502144"/>
            <a:ext cx="3488659" cy="565004"/>
            <a:chOff x="5868990" y="4070166"/>
            <a:chExt cx="2616494" cy="423753"/>
          </a:xfrm>
        </p:grpSpPr>
        <p:sp>
          <p:nvSpPr>
            <p:cNvPr id="47" name="Shape 182"/>
            <p:cNvSpPr/>
            <p:nvPr/>
          </p:nvSpPr>
          <p:spPr>
            <a:xfrm>
              <a:off x="5972467" y="4201937"/>
              <a:ext cx="734305"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标签</a:t>
              </a:r>
              <a:endParaRPr lang="en-US" sz="2400" dirty="0">
                <a:solidFill>
                  <a:schemeClr val="accent2"/>
                </a:solidFill>
                <a:latin typeface="Calibri"/>
                <a:ea typeface="Monaco"/>
                <a:cs typeface="Calibri"/>
                <a:sym typeface="Monaco"/>
              </a:endParaRPr>
            </a:p>
          </p:txBody>
        </p:sp>
        <p:sp>
          <p:nvSpPr>
            <p:cNvPr id="48" name="Shape 182"/>
            <p:cNvSpPr/>
            <p:nvPr/>
          </p:nvSpPr>
          <p:spPr>
            <a:xfrm>
              <a:off x="7120699" y="4216920"/>
              <a:ext cx="1281618"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属性</a:t>
              </a:r>
              <a:endParaRPr lang="en-US" sz="2400" dirty="0">
                <a:solidFill>
                  <a:schemeClr val="accent2"/>
                </a:solidFill>
                <a:latin typeface="Calibri"/>
                <a:ea typeface="Monaco"/>
                <a:cs typeface="Calibri"/>
                <a:sym typeface="Monaco"/>
              </a:endParaRPr>
            </a:p>
          </p:txBody>
        </p:sp>
        <p:grpSp>
          <p:nvGrpSpPr>
            <p:cNvPr id="49" name="Group 48"/>
            <p:cNvGrpSpPr/>
            <p:nvPr/>
          </p:nvGrpSpPr>
          <p:grpSpPr>
            <a:xfrm>
              <a:off x="6890638" y="4070167"/>
              <a:ext cx="1594846" cy="127580"/>
              <a:chOff x="2371681" y="4538494"/>
              <a:chExt cx="1594846" cy="127580"/>
            </a:xfrm>
          </p:grpSpPr>
          <p:cxnSp>
            <p:nvCxnSpPr>
              <p:cNvPr id="50" name="Straight Connector 49"/>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868990" y="4070166"/>
              <a:ext cx="846086" cy="127581"/>
              <a:chOff x="2275516" y="4538494"/>
              <a:chExt cx="1729852" cy="127580"/>
            </a:xfrm>
          </p:grpSpPr>
          <p:cxnSp>
            <p:nvCxnSpPr>
              <p:cNvPr id="53" name="Straight Connector 52"/>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nvGrpSpPr>
          <p:cNvPr id="63" name="Group 62"/>
          <p:cNvGrpSpPr/>
          <p:nvPr/>
        </p:nvGrpSpPr>
        <p:grpSpPr>
          <a:xfrm>
            <a:off x="2348677" y="3973464"/>
            <a:ext cx="3838219" cy="592000"/>
            <a:chOff x="1260593" y="2923657"/>
            <a:chExt cx="2944518" cy="444000"/>
          </a:xfrm>
        </p:grpSpPr>
        <p:sp>
          <p:nvSpPr>
            <p:cNvPr id="26" name="Shape 182"/>
            <p:cNvSpPr/>
            <p:nvPr/>
          </p:nvSpPr>
          <p:spPr>
            <a:xfrm>
              <a:off x="2348396" y="2923657"/>
              <a:ext cx="784512" cy="276999"/>
            </a:xfrm>
            <a:prstGeom prst="rect">
              <a:avLst/>
            </a:prstGeom>
            <a:ln>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6"/>
                  </a:solidFill>
                  <a:latin typeface="Calibri"/>
                  <a:ea typeface="Monaco"/>
                  <a:cs typeface="Calibri"/>
                  <a:sym typeface="Monaco"/>
                </a:rPr>
                <a:t>节点</a:t>
              </a:r>
              <a:endParaRPr lang="en-US" sz="2400" dirty="0">
                <a:solidFill>
                  <a:schemeClr val="accent6"/>
                </a:solidFill>
                <a:latin typeface="Calibri"/>
                <a:ea typeface="Monaco"/>
                <a:cs typeface="Calibri"/>
                <a:sym typeface="Monaco"/>
              </a:endParaRPr>
            </a:p>
          </p:txBody>
        </p:sp>
        <p:grpSp>
          <p:nvGrpSpPr>
            <p:cNvPr id="55" name="Group 54"/>
            <p:cNvGrpSpPr/>
            <p:nvPr/>
          </p:nvGrpSpPr>
          <p:grpSpPr>
            <a:xfrm flipV="1">
              <a:off x="1260593" y="3240076"/>
              <a:ext cx="2944518" cy="127581"/>
              <a:chOff x="2371681" y="4538494"/>
              <a:chExt cx="1729852" cy="127580"/>
            </a:xfrm>
          </p:grpSpPr>
          <p:cxnSp>
            <p:nvCxnSpPr>
              <p:cNvPr id="56" name="Straight Connector 55"/>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2" name="Group 61"/>
          <p:cNvGrpSpPr/>
          <p:nvPr/>
        </p:nvGrpSpPr>
        <p:grpSpPr>
          <a:xfrm>
            <a:off x="7213461" y="3963793"/>
            <a:ext cx="3899747" cy="592000"/>
            <a:chOff x="5859580" y="2916404"/>
            <a:chExt cx="2944518" cy="444000"/>
          </a:xfrm>
        </p:grpSpPr>
        <p:sp>
          <p:nvSpPr>
            <p:cNvPr id="58" name="Shape 182"/>
            <p:cNvSpPr/>
            <p:nvPr/>
          </p:nvSpPr>
          <p:spPr>
            <a:xfrm>
              <a:off x="6947383" y="2916404"/>
              <a:ext cx="784512" cy="276999"/>
            </a:xfrm>
            <a:prstGeom prst="rect">
              <a:avLst/>
            </a:prstGeom>
            <a:ln>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6"/>
                  </a:solidFill>
                  <a:latin typeface="Calibri"/>
                  <a:ea typeface="Monaco"/>
                  <a:cs typeface="Calibri"/>
                  <a:sym typeface="Monaco"/>
                </a:rPr>
                <a:t>节点</a:t>
              </a:r>
              <a:endParaRPr lang="en-US" sz="2400" dirty="0">
                <a:solidFill>
                  <a:schemeClr val="accent6"/>
                </a:solidFill>
                <a:latin typeface="Calibri"/>
                <a:ea typeface="Monaco"/>
                <a:cs typeface="Calibri"/>
                <a:sym typeface="Monaco"/>
              </a:endParaRPr>
            </a:p>
          </p:txBody>
        </p:sp>
        <p:grpSp>
          <p:nvGrpSpPr>
            <p:cNvPr id="59" name="Group 58"/>
            <p:cNvGrpSpPr/>
            <p:nvPr/>
          </p:nvGrpSpPr>
          <p:grpSpPr>
            <a:xfrm flipV="1">
              <a:off x="5859580" y="3232823"/>
              <a:ext cx="2944518" cy="127581"/>
              <a:chOff x="2371681" y="4538494"/>
              <a:chExt cx="1729852" cy="127580"/>
            </a:xfrm>
          </p:grpSpPr>
          <p:cxnSp>
            <p:nvCxnSpPr>
              <p:cNvPr id="60" name="Straight Connector 59"/>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7" name="Group 66"/>
          <p:cNvGrpSpPr/>
          <p:nvPr/>
        </p:nvGrpSpPr>
        <p:grpSpPr>
          <a:xfrm>
            <a:off x="2361270" y="5502145"/>
            <a:ext cx="3488659" cy="565004"/>
            <a:chOff x="5868990" y="4070166"/>
            <a:chExt cx="2616494" cy="423753"/>
          </a:xfrm>
        </p:grpSpPr>
        <p:sp>
          <p:nvSpPr>
            <p:cNvPr id="68" name="Shape 182"/>
            <p:cNvSpPr/>
            <p:nvPr/>
          </p:nvSpPr>
          <p:spPr>
            <a:xfrm>
              <a:off x="5972467" y="4201937"/>
              <a:ext cx="734305"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标签</a:t>
              </a:r>
              <a:endParaRPr lang="en-US" sz="2400" dirty="0">
                <a:solidFill>
                  <a:schemeClr val="accent2"/>
                </a:solidFill>
                <a:latin typeface="Calibri"/>
                <a:ea typeface="Monaco"/>
                <a:cs typeface="Calibri"/>
                <a:sym typeface="Monaco"/>
              </a:endParaRPr>
            </a:p>
          </p:txBody>
        </p:sp>
        <p:sp>
          <p:nvSpPr>
            <p:cNvPr id="69" name="Shape 182"/>
            <p:cNvSpPr/>
            <p:nvPr/>
          </p:nvSpPr>
          <p:spPr>
            <a:xfrm>
              <a:off x="7120699" y="4216920"/>
              <a:ext cx="1281618"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属性</a:t>
              </a:r>
              <a:endParaRPr lang="en-US" sz="2400" dirty="0">
                <a:solidFill>
                  <a:schemeClr val="accent2"/>
                </a:solidFill>
                <a:latin typeface="Calibri"/>
                <a:ea typeface="Monaco"/>
                <a:cs typeface="Calibri"/>
                <a:sym typeface="Monaco"/>
              </a:endParaRPr>
            </a:p>
          </p:txBody>
        </p:sp>
        <p:grpSp>
          <p:nvGrpSpPr>
            <p:cNvPr id="70" name="Group 69"/>
            <p:cNvGrpSpPr/>
            <p:nvPr/>
          </p:nvGrpSpPr>
          <p:grpSpPr>
            <a:xfrm>
              <a:off x="6890638" y="4070167"/>
              <a:ext cx="1594846" cy="127580"/>
              <a:chOff x="2371681" y="4538494"/>
              <a:chExt cx="1594846" cy="127580"/>
            </a:xfrm>
          </p:grpSpPr>
          <p:cxnSp>
            <p:nvCxnSpPr>
              <p:cNvPr id="74" name="Straight Connector 73"/>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5868990" y="4070166"/>
              <a:ext cx="846086" cy="127581"/>
              <a:chOff x="2275516" y="4538494"/>
              <a:chExt cx="1729852" cy="127580"/>
            </a:xfrm>
          </p:grpSpPr>
          <p:cxnSp>
            <p:nvCxnSpPr>
              <p:cNvPr id="72" name="Straight Connector 71"/>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sp>
        <p:nvSpPr>
          <p:cNvPr id="46"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图的基础： 用 </a:t>
            </a:r>
            <a:r>
              <a:rPr lang="en-US" altLang="zh-CN" sz="2400" b="1" dirty="0">
                <a:solidFill>
                  <a:schemeClr val="bg1">
                    <a:lumMod val="95000"/>
                  </a:schemeClr>
                </a:solidFill>
                <a:latin typeface="+mn-ea"/>
                <a:ea typeface="+mn-ea"/>
              </a:rPr>
              <a:t>Cypher </a:t>
            </a:r>
            <a:r>
              <a:rPr lang="zh-CN" altLang="en-US" sz="2400" b="1" dirty="0">
                <a:solidFill>
                  <a:schemeClr val="bg1">
                    <a:lumMod val="95000"/>
                  </a:schemeClr>
                </a:solidFill>
                <a:latin typeface="+mn-ea"/>
                <a:ea typeface="+mn-ea"/>
              </a:rPr>
              <a:t>查询</a:t>
            </a:r>
          </a:p>
        </p:txBody>
      </p:sp>
    </p:spTree>
    <p:extLst>
      <p:ext uri="{BB962C8B-B14F-4D97-AF65-F5344CB8AC3E}">
        <p14:creationId xmlns:p14="http://schemas.microsoft.com/office/powerpoint/2010/main" val="60324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什么是图数据库</a:t>
            </a:r>
            <a:endParaRPr lang="zh-CN" altLang="en-US" sz="1467" dirty="0">
              <a:solidFill>
                <a:srgbClr val="FFFFFF"/>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为何要用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0000"/>
                </a:solidFill>
                <a:cs typeface="Segoe UI" charset="0"/>
              </a:rPr>
              <a:t>为何要用图数据库</a:t>
            </a:r>
            <a:endParaRPr lang="en-US" altLang="zh-CN" sz="1467" dirty="0">
              <a:solidFill>
                <a:srgbClr val="FF0000"/>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FFFF"/>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FFFF"/>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谁在用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FFFF"/>
                </a:solidFill>
                <a:cs typeface="Segoe UI" charset="0"/>
                <a:hlinkClick r:id="rId6"/>
              </a:rPr>
              <a:t>演示 </a:t>
            </a:r>
            <a:r>
              <a:rPr lang="en-US" altLang="zh-CN" sz="1467" dirty="0" smtClean="0">
                <a:solidFill>
                  <a:srgbClr val="FFFFFF"/>
                </a:solidFill>
                <a:cs typeface="Segoe UI" charset="0"/>
                <a:hlinkClick r:id="rId6"/>
              </a:rPr>
              <a:t>Neo4j</a:t>
            </a:r>
            <a:endParaRPr lang="zh-CN" altLang="en-US" sz="1467" dirty="0">
              <a:solidFill>
                <a:srgbClr val="FFFFFF"/>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1588033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7387635" y="898688"/>
            <a:ext cx="4389448" cy="4591473"/>
          </a:xfrm>
          <a:prstGeom prst="rect">
            <a:avLst/>
          </a:prstGeom>
        </p:spPr>
      </p:pic>
      <p:sp>
        <p:nvSpPr>
          <p:cNvPr id="4" name="矩形 3"/>
          <p:cNvSpPr/>
          <p:nvPr/>
        </p:nvSpPr>
        <p:spPr>
          <a:xfrm>
            <a:off x="0" y="688505"/>
            <a:ext cx="7130473" cy="5381293"/>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500134" y="1977934"/>
            <a:ext cx="1735381" cy="2640694"/>
            <a:chOff x="1161531" y="1250138"/>
            <a:chExt cx="1735381" cy="2640694"/>
          </a:xfrm>
        </p:grpSpPr>
        <p:pic>
          <p:nvPicPr>
            <p:cNvPr id="7" name="Picture 1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231786" y="1230476"/>
            <a:ext cx="3558866" cy="8645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smtClean="0">
                <a:solidFill>
                  <a:schemeClr val="bg1"/>
                </a:solidFill>
              </a:rPr>
              <a:t>为何要用图数据库</a:t>
            </a:r>
            <a:endParaRPr lang="zh-CN" altLang="en-US" sz="2400" b="1" dirty="0">
              <a:solidFill>
                <a:schemeClr val="bg1"/>
              </a:solidFill>
            </a:endParaRPr>
          </a:p>
        </p:txBody>
      </p:sp>
      <p:sp>
        <p:nvSpPr>
          <p:cNvPr id="20" name="矩形 19"/>
          <p:cNvSpPr/>
          <p:nvPr/>
        </p:nvSpPr>
        <p:spPr>
          <a:xfrm>
            <a:off x="3324150" y="2477617"/>
            <a:ext cx="733857" cy="733857"/>
          </a:xfrm>
          <a:prstGeom prst="rect">
            <a:avLst/>
          </a:prstGeom>
          <a:blipFill rotWithShape="0">
            <a:blip r:embed="rId4"/>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矩形 20"/>
          <p:cNvSpPr/>
          <p:nvPr/>
        </p:nvSpPr>
        <p:spPr>
          <a:xfrm>
            <a:off x="3109160" y="3784073"/>
            <a:ext cx="3243196" cy="1380378"/>
          </a:xfrm>
          <a:prstGeom prst="rect">
            <a:avLst/>
          </a:prstGeom>
        </p:spPr>
        <p:txBody>
          <a:bodyPr wrap="none">
            <a:spAutoFit/>
          </a:bodyPr>
          <a:lstStyle/>
          <a:p>
            <a:pPr marL="285750" lvl="0" indent="-285750" defTabSz="1022350">
              <a:lnSpc>
                <a:spcPct val="90000"/>
              </a:lnSpc>
              <a:spcBef>
                <a:spcPct val="0"/>
              </a:spcBef>
              <a:spcAft>
                <a:spcPct val="35000"/>
              </a:spcAft>
              <a:buFont typeface="Wingdings" panose="05000000000000000000" pitchFamily="2" charset="2"/>
              <a:buChar char="l"/>
            </a:pPr>
            <a:r>
              <a:rPr lang="zh-CN" altLang="en-US" dirty="0">
                <a:solidFill>
                  <a:schemeClr val="bg1"/>
                </a:solidFill>
              </a:rPr>
              <a:t>世界本来就是由关系组成</a:t>
            </a:r>
            <a:r>
              <a:rPr lang="zh-CN" altLang="en-US" dirty="0" smtClean="0">
                <a:solidFill>
                  <a:schemeClr val="bg1"/>
                </a:solidFill>
              </a:rPr>
              <a:t>的</a:t>
            </a:r>
            <a:endParaRPr lang="en-US" altLang="zh-CN" dirty="0" smtClean="0">
              <a:solidFill>
                <a:schemeClr val="bg1"/>
              </a:solidFill>
            </a:endParaRPr>
          </a:p>
          <a:p>
            <a:pPr marL="285750" indent="-285750" defTabSz="1022350">
              <a:lnSpc>
                <a:spcPct val="90000"/>
              </a:lnSpc>
              <a:spcBef>
                <a:spcPct val="0"/>
              </a:spcBef>
              <a:spcAft>
                <a:spcPct val="35000"/>
              </a:spcAft>
              <a:buFont typeface="Wingdings" panose="05000000000000000000" pitchFamily="2" charset="2"/>
              <a:buChar char="l"/>
            </a:pPr>
            <a:r>
              <a:rPr lang="zh-CN" altLang="en-US" dirty="0">
                <a:solidFill>
                  <a:schemeClr val="bg1"/>
                </a:solidFill>
              </a:rPr>
              <a:t>关系型数据库处理不好</a:t>
            </a:r>
            <a:r>
              <a:rPr lang="zh-CN" altLang="en-US" dirty="0" smtClean="0">
                <a:solidFill>
                  <a:schemeClr val="bg1"/>
                </a:solidFill>
              </a:rPr>
              <a:t>关系</a:t>
            </a:r>
            <a:endParaRPr lang="en-US" altLang="zh-CN" dirty="0" smtClean="0">
              <a:solidFill>
                <a:schemeClr val="bg1"/>
              </a:solidFill>
            </a:endParaRPr>
          </a:p>
          <a:p>
            <a:pPr marL="285750" lvl="0" indent="-285750" defTabSz="1022350">
              <a:lnSpc>
                <a:spcPct val="90000"/>
              </a:lnSpc>
              <a:spcBef>
                <a:spcPct val="0"/>
              </a:spcBef>
              <a:spcAft>
                <a:spcPct val="35000"/>
              </a:spcAft>
              <a:buFont typeface="Wingdings" panose="05000000000000000000" pitchFamily="2" charset="2"/>
              <a:buChar char="l"/>
            </a:pPr>
            <a:r>
              <a:rPr lang="zh-CN" altLang="en-US" dirty="0">
                <a:solidFill>
                  <a:schemeClr val="bg1"/>
                </a:solidFill>
              </a:rPr>
              <a:t>图数据库最适合处理</a:t>
            </a:r>
            <a:r>
              <a:rPr lang="zh-CN" altLang="en-US" dirty="0" smtClean="0">
                <a:solidFill>
                  <a:schemeClr val="bg1"/>
                </a:solidFill>
              </a:rPr>
              <a:t>关系</a:t>
            </a:r>
            <a:endParaRPr lang="zh-CN" altLang="en-US" dirty="0">
              <a:solidFill>
                <a:schemeClr val="bg1"/>
              </a:solidFill>
            </a:endParaRPr>
          </a:p>
          <a:p>
            <a:pPr marL="285750" lvl="0" indent="-285750" defTabSz="1022350">
              <a:lnSpc>
                <a:spcPct val="90000"/>
              </a:lnSpc>
              <a:spcBef>
                <a:spcPct val="0"/>
              </a:spcBef>
              <a:spcAft>
                <a:spcPct val="35000"/>
              </a:spcAft>
              <a:buFont typeface="Wingdings" panose="05000000000000000000" pitchFamily="2" charset="2"/>
              <a:buChar char="l"/>
            </a:pPr>
            <a:endParaRPr lang="zh-CN" altLang="en-US" dirty="0">
              <a:solidFill>
                <a:schemeClr val="bg1"/>
              </a:solidFill>
            </a:endParaRPr>
          </a:p>
        </p:txBody>
      </p:sp>
      <p:sp>
        <p:nvSpPr>
          <p:cNvPr id="23" name="矩形 22"/>
          <p:cNvSpPr/>
          <p:nvPr/>
        </p:nvSpPr>
        <p:spPr>
          <a:xfrm>
            <a:off x="4363830" y="2485503"/>
            <a:ext cx="733857" cy="733857"/>
          </a:xfrm>
          <a:prstGeom prst="rect">
            <a:avLst/>
          </a:prstGeom>
          <a:blipFill rotWithShape="0">
            <a:blip r:embed="rId5"/>
            <a:stretch>
              <a:fillRect/>
            </a:stretch>
          </a:blipFill>
          <a:ln>
            <a:noFill/>
          </a:ln>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3" name="图片 12" descr="屏幕剪辑"/>
          <p:cNvPicPr preferRelativeResize="0">
            <a:picLocks/>
          </p:cNvPicPr>
          <p:nvPr/>
        </p:nvPicPr>
        <p:blipFill rotWithShape="1">
          <a:blip r:embed="rId6" cstate="print">
            <a:extLst>
              <a:ext uri="{28A0092B-C50C-407E-A947-70E740481C1C}">
                <a14:useLocalDpi xmlns:a14="http://schemas.microsoft.com/office/drawing/2010/main" val="0"/>
              </a:ext>
            </a:extLst>
          </a:blip>
          <a:srcRect t="1722" r="11203" b="1"/>
          <a:stretch/>
        </p:blipFill>
        <p:spPr>
          <a:xfrm>
            <a:off x="5468502" y="2485503"/>
            <a:ext cx="733857" cy="733857"/>
          </a:xfrm>
          <a:prstGeom prst="rect">
            <a:avLst/>
          </a:prstGeom>
        </p:spPr>
      </p:pic>
    </p:spTree>
    <p:extLst>
      <p:ext uri="{BB962C8B-B14F-4D97-AF65-F5344CB8AC3E}">
        <p14:creationId xmlns:p14="http://schemas.microsoft.com/office/powerpoint/2010/main" val="196435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764771" y="310829"/>
            <a:ext cx="5004262" cy="1325563"/>
          </a:xfrm>
        </p:spPr>
        <p:txBody>
          <a:bodyPr>
            <a:normAutofit/>
          </a:bodyPr>
          <a:lstStyle/>
          <a:p>
            <a:r>
              <a:rPr lang="zh-CN" altLang="en-US" sz="2400" b="1" dirty="0">
                <a:solidFill>
                  <a:schemeClr val="bg1"/>
                </a:solidFill>
              </a:rPr>
              <a:t>关系型数据库不能很好地处理关系</a:t>
            </a:r>
            <a:endParaRPr lang="en-US" sz="2400" b="1" dirty="0">
              <a:solidFill>
                <a:schemeClr val="bg1"/>
              </a:solidFill>
            </a:endParaRPr>
          </a:p>
        </p:txBody>
      </p:sp>
      <p:graphicFrame>
        <p:nvGraphicFramePr>
          <p:cNvPr id="26" name="Table 25"/>
          <p:cNvGraphicFramePr>
            <a:graphicFrameLocks noGrp="1"/>
          </p:cNvGraphicFramePr>
          <p:nvPr>
            <p:extLst>
              <p:ext uri="{D42A27DB-BD31-4B8C-83A1-F6EECF244321}">
                <p14:modId xmlns:p14="http://schemas.microsoft.com/office/powerpoint/2010/main" val="4070406482"/>
              </p:ext>
            </p:extLst>
          </p:nvPr>
        </p:nvGraphicFramePr>
        <p:xfrm>
          <a:off x="515950" y="1886824"/>
          <a:ext cx="11318064" cy="1691859"/>
        </p:xfrm>
        <a:graphic>
          <a:graphicData uri="http://schemas.openxmlformats.org/drawingml/2006/table">
            <a:tbl>
              <a:tblPr firstRow="1" bandRow="1">
                <a:effectLst/>
                <a:tableStyleId>{5C22544A-7EE6-4342-B048-85BDC9FD1C3A}</a:tableStyleId>
              </a:tblPr>
              <a:tblGrid>
                <a:gridCol w="2695985">
                  <a:extLst>
                    <a:ext uri="{9D8B030D-6E8A-4147-A177-3AD203B41FA5}">
                      <a16:colId xmlns:a16="http://schemas.microsoft.com/office/drawing/2014/main" val="20000"/>
                    </a:ext>
                  </a:extLst>
                </a:gridCol>
                <a:gridCol w="2857735">
                  <a:extLst>
                    <a:ext uri="{9D8B030D-6E8A-4147-A177-3AD203B41FA5}">
                      <a16:colId xmlns:a16="http://schemas.microsoft.com/office/drawing/2014/main" val="20001"/>
                    </a:ext>
                  </a:extLst>
                </a:gridCol>
                <a:gridCol w="2807193">
                  <a:extLst>
                    <a:ext uri="{9D8B030D-6E8A-4147-A177-3AD203B41FA5}">
                      <a16:colId xmlns:a16="http://schemas.microsoft.com/office/drawing/2014/main" val="20002"/>
                    </a:ext>
                  </a:extLst>
                </a:gridCol>
                <a:gridCol w="2957151">
                  <a:extLst>
                    <a:ext uri="{9D8B030D-6E8A-4147-A177-3AD203B41FA5}">
                      <a16:colId xmlns:a16="http://schemas.microsoft.com/office/drawing/2014/main" val="20003"/>
                    </a:ext>
                  </a:extLst>
                </a:gridCol>
              </a:tblGrid>
              <a:tr h="428052">
                <a:tc>
                  <a:txBody>
                    <a:bodyPr/>
                    <a:lstStyle/>
                    <a:p>
                      <a:pPr algn="ctr"/>
                      <a:r>
                        <a:rPr kumimoji="0" lang="zh-CN" altLang="en-US" sz="2800" b="1" i="0" u="none" strike="noStrike" kern="1200" cap="none" spc="0" normalizeH="0" baseline="0" noProof="0" dirty="0" smtClean="0">
                          <a:ln>
                            <a:noFill/>
                          </a:ln>
                          <a:solidFill>
                            <a:schemeClr val="bg1"/>
                          </a:solidFill>
                          <a:effectLst/>
                          <a:uLnTx/>
                          <a:uFillTx/>
                          <a:latin typeface="+mn-lt"/>
                          <a:ea typeface="+mn-ea"/>
                          <a:cs typeface="+mn-cs"/>
                        </a:rPr>
                        <a:t>建模难</a:t>
                      </a:r>
                      <a:endParaRPr lang="en-US" sz="2100" b="0" dirty="0" smtClean="0">
                        <a:solidFill>
                          <a:schemeClr val="bg1"/>
                        </a:solidFill>
                        <a:latin typeface="+mn-lt"/>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400" b="1" dirty="0" smtClean="0"/>
                        <a:t>性能低</a:t>
                      </a:r>
                      <a:endParaRPr lang="en-US" sz="2100" b="0" dirty="0" smtClean="0">
                        <a:solidFill>
                          <a:schemeClr val="tx1"/>
                        </a:solidFill>
                        <a:latin typeface="+mn-lt"/>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400" b="1" dirty="0" smtClean="0"/>
                        <a:t>查询难</a:t>
                      </a:r>
                      <a:endParaRPr lang="en-US" sz="2100" b="0" dirty="0" smtClean="0">
                        <a:solidFill>
                          <a:schemeClr val="tx1"/>
                        </a:solidFill>
                        <a:latin typeface="+mn-lt"/>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400" b="1" dirty="0" smtClean="0"/>
                        <a:t>扩展难</a:t>
                      </a:r>
                      <a:endParaRPr lang="en-US" sz="2100" b="0" dirty="0" smtClean="0">
                        <a:solidFill>
                          <a:schemeClr val="tx1"/>
                        </a:solidFill>
                        <a:latin typeface="+mn-lt"/>
                        <a:cs typeface="Futura Hv"/>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143219">
                <a:tc>
                  <a:txBody>
                    <a:bodyPr/>
                    <a:lstStyle/>
                    <a:p>
                      <a:pPr marL="114300" indent="-114300">
                        <a:lnSpc>
                          <a:spcPct val="100000"/>
                        </a:lnSpc>
                        <a:spcBef>
                          <a:spcPts val="0"/>
                        </a:spcBef>
                        <a:buClr>
                          <a:schemeClr val="tx2"/>
                        </a:buClr>
                        <a:buSzPct val="80000"/>
                        <a:buFont typeface="Arial" pitchFamily="34" charset="0"/>
                        <a:buChar char="•"/>
                        <a:defRPr/>
                      </a:pPr>
                      <a:r>
                        <a:rPr lang="zh-CN" altLang="en-US" sz="1500" dirty="0" smtClean="0">
                          <a:solidFill>
                            <a:schemeClr val="tx1"/>
                          </a:solidFill>
                          <a:latin typeface="微软雅黑" panose="020B0503020204020204" pitchFamily="34" charset="-122"/>
                          <a:ea typeface="微软雅黑" panose="020B0503020204020204" pitchFamily="34" charset="-122"/>
                        </a:rPr>
                        <a:t>不复杂就不能建模和存储数据和关系</a:t>
                      </a:r>
                      <a:endParaRPr lang="en-US" sz="1500" dirty="0" smtClean="0">
                        <a:solidFill>
                          <a:schemeClr val="tx1"/>
                        </a:solidFill>
                        <a:latin typeface="微软雅黑" panose="020B0503020204020204" pitchFamily="34" charset="-122"/>
                        <a:ea typeface="微软雅黑" panose="020B0503020204020204" pitchFamily="34" charset="-122"/>
                      </a:endParaRP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9063" indent="-119063">
                        <a:lnSpc>
                          <a:spcPct val="100000"/>
                        </a:lnSpc>
                        <a:spcBef>
                          <a:spcPts val="300"/>
                        </a:spcBef>
                        <a:buClr>
                          <a:schemeClr val="tx2"/>
                        </a:buClr>
                        <a:buSzPct val="80000"/>
                        <a:buFont typeface="Arial" pitchFamily="34" charset="0"/>
                        <a:buChar char="•"/>
                        <a:defRPr/>
                      </a:pPr>
                      <a:r>
                        <a:rPr lang="zh-CN" altLang="en-US" sz="1500" dirty="0" smtClean="0">
                          <a:solidFill>
                            <a:schemeClr val="tx1"/>
                          </a:solidFill>
                          <a:latin typeface="微软雅黑" panose="020B0503020204020204" pitchFamily="34" charset="-122"/>
                          <a:ea typeface="微软雅黑" panose="020B0503020204020204" pitchFamily="34" charset="-122"/>
                        </a:rPr>
                        <a:t>随着关系数量和层次的增加，数据库尺寸的增加</a:t>
                      </a:r>
                      <a:endParaRPr lang="en-US" altLang="zh-CN" sz="1500" dirty="0" smtClean="0">
                        <a:solidFill>
                          <a:schemeClr val="tx1"/>
                        </a:solidFill>
                        <a:latin typeface="微软雅黑" panose="020B0503020204020204" pitchFamily="34" charset="-122"/>
                        <a:ea typeface="微软雅黑" panose="020B0503020204020204" pitchFamily="34" charset="-122"/>
                      </a:endParaRPr>
                    </a:p>
                    <a:p>
                      <a:pPr marL="119063" indent="-119063">
                        <a:lnSpc>
                          <a:spcPct val="100000"/>
                        </a:lnSpc>
                        <a:spcBef>
                          <a:spcPts val="300"/>
                        </a:spcBef>
                        <a:buClr>
                          <a:schemeClr val="tx2"/>
                        </a:buClr>
                        <a:buSzPct val="80000"/>
                        <a:buFont typeface="Arial" pitchFamily="34" charset="0"/>
                        <a:buChar char="•"/>
                        <a:defRPr/>
                      </a:pPr>
                      <a:r>
                        <a:rPr lang="zh-CN" altLang="en-US" sz="1500" dirty="0" smtClean="0">
                          <a:solidFill>
                            <a:schemeClr val="tx1"/>
                          </a:solidFill>
                          <a:latin typeface="微软雅黑" panose="020B0503020204020204" pitchFamily="34" charset="-122"/>
                          <a:ea typeface="微软雅黑" panose="020B0503020204020204" pitchFamily="34" charset="-122"/>
                        </a:rPr>
                        <a:t>性能降低</a:t>
                      </a: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9063" marR="0" indent="-119063" algn="l" defTabSz="914400" rtl="0" eaLnBrk="1" fontAlgn="auto" latinLnBrk="0" hangingPunct="1">
                        <a:lnSpc>
                          <a:spcPct val="100000"/>
                        </a:lnSpc>
                        <a:spcBef>
                          <a:spcPts val="300"/>
                        </a:spcBef>
                        <a:spcAft>
                          <a:spcPts val="0"/>
                        </a:spcAft>
                        <a:buClr>
                          <a:schemeClr val="tx2"/>
                        </a:buClr>
                        <a:buSzPct val="80000"/>
                        <a:buFont typeface="Arial" pitchFamily="34" charset="0"/>
                        <a:buChar char="•"/>
                        <a:tabLst/>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需要 </a:t>
                      </a:r>
                      <a:r>
                        <a:rPr lang="en-US" sz="1500" kern="1200" dirty="0" smtClean="0">
                          <a:solidFill>
                            <a:schemeClr val="tx1"/>
                          </a:solidFill>
                          <a:latin typeface="微软雅黑" panose="020B0503020204020204" pitchFamily="34" charset="-122"/>
                          <a:ea typeface="微软雅黑" panose="020B0503020204020204" pitchFamily="34" charset="-122"/>
                          <a:cs typeface="+mn-cs"/>
                        </a:rPr>
                        <a:t>JOIN </a:t>
                      </a: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操作，查询复杂性增加</a:t>
                      </a: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9063" indent="-119063">
                        <a:lnSpc>
                          <a:spcPct val="100000"/>
                        </a:lnSpc>
                        <a:spcBef>
                          <a:spcPts val="300"/>
                        </a:spcBef>
                        <a:buClr>
                          <a:schemeClr val="tx2"/>
                        </a:buClr>
                        <a:buSzPct val="80000"/>
                        <a:buFont typeface="Arial" pitchFamily="34" charset="0"/>
                        <a:buChar char="•"/>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增加新类型的数据和关系</a:t>
                      </a:r>
                      <a:endParaRPr lang="en-US" altLang="zh-CN" sz="1500" kern="1200" dirty="0" smtClean="0">
                        <a:solidFill>
                          <a:schemeClr val="tx1"/>
                        </a:solidFill>
                        <a:latin typeface="微软雅黑" panose="020B0503020204020204" pitchFamily="34" charset="-122"/>
                        <a:ea typeface="微软雅黑" panose="020B0503020204020204" pitchFamily="34" charset="-122"/>
                        <a:cs typeface="+mn-cs"/>
                      </a:endParaRPr>
                    </a:p>
                    <a:p>
                      <a:pPr marL="119063" indent="-119063">
                        <a:lnSpc>
                          <a:spcPct val="100000"/>
                        </a:lnSpc>
                        <a:spcBef>
                          <a:spcPts val="300"/>
                        </a:spcBef>
                        <a:buClr>
                          <a:schemeClr val="tx2"/>
                        </a:buClr>
                        <a:buSzPct val="80000"/>
                        <a:buFont typeface="Arial" pitchFamily="34" charset="0"/>
                        <a:buChar char="•"/>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需要重新设计模式</a:t>
                      </a:r>
                      <a:endParaRPr lang="en-US" altLang="zh-CN" sz="1500" kern="1200" dirty="0" smtClean="0">
                        <a:solidFill>
                          <a:schemeClr val="tx1"/>
                        </a:solidFill>
                        <a:latin typeface="微软雅黑" panose="020B0503020204020204" pitchFamily="34" charset="-122"/>
                        <a:ea typeface="微软雅黑" panose="020B0503020204020204" pitchFamily="34" charset="-122"/>
                        <a:cs typeface="+mn-cs"/>
                      </a:endParaRPr>
                    </a:p>
                    <a:p>
                      <a:pPr marL="119063" indent="-119063">
                        <a:lnSpc>
                          <a:spcPct val="100000"/>
                        </a:lnSpc>
                        <a:spcBef>
                          <a:spcPts val="300"/>
                        </a:spcBef>
                        <a:buClr>
                          <a:schemeClr val="tx2"/>
                        </a:buClr>
                        <a:buSzPct val="80000"/>
                        <a:buFont typeface="Arial" pitchFamily="34" charset="0"/>
                        <a:buChar char="•"/>
                        <a:defRPr/>
                      </a:pPr>
                      <a:r>
                        <a:rPr lang="zh-CN" altLang="en-US" sz="1500" kern="1200" dirty="0" smtClean="0">
                          <a:solidFill>
                            <a:schemeClr val="tx1"/>
                          </a:solidFill>
                          <a:latin typeface="微软雅黑" panose="020B0503020204020204" pitchFamily="34" charset="-122"/>
                          <a:ea typeface="微软雅黑" panose="020B0503020204020204" pitchFamily="34" charset="-122"/>
                          <a:cs typeface="+mn-cs"/>
                        </a:rPr>
                        <a:t>增加上市时间</a:t>
                      </a:r>
                    </a:p>
                  </a:txBody>
                  <a:tcPr marL="121920" marR="121920" marT="12192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22" name="矩形 21"/>
          <p:cNvSpPr/>
          <p:nvPr/>
        </p:nvSpPr>
        <p:spPr>
          <a:xfrm>
            <a:off x="1438662" y="4494546"/>
            <a:ext cx="5570756" cy="400110"/>
          </a:xfrm>
          <a:prstGeom prst="rect">
            <a:avLst/>
          </a:prstGeom>
        </p:spPr>
        <p:txBody>
          <a:bodyPr wrap="none">
            <a:spAutoFit/>
          </a:bodyPr>
          <a:lstStyle/>
          <a:p>
            <a:pPr>
              <a:spcBef>
                <a:spcPts val="1067"/>
              </a:spcBef>
            </a:pPr>
            <a:r>
              <a:rPr lang="zh-CN" altLang="en-US" sz="2000" b="1" dirty="0" smtClean="0">
                <a:solidFill>
                  <a:schemeClr val="bg1"/>
                </a:solidFill>
                <a:latin typeface="微软雅黑" panose="020B0503020204020204" pitchFamily="34" charset="-122"/>
                <a:ea typeface="微软雅黑" panose="020B0503020204020204" pitchFamily="34" charset="-122"/>
              </a:rPr>
              <a:t>导致</a:t>
            </a:r>
            <a:r>
              <a:rPr lang="zh-CN" altLang="en-US" sz="2000" b="1" dirty="0">
                <a:solidFill>
                  <a:schemeClr val="bg1"/>
                </a:solidFill>
                <a:latin typeface="微软雅黑" panose="020B0503020204020204" pitchFamily="34" charset="-122"/>
                <a:ea typeface="微软雅黑" panose="020B0503020204020204" pitchFamily="34" charset="-122"/>
              </a:rPr>
              <a:t>传统数据库不适用于有实时价值的数据关系</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 name="右箭头 1"/>
          <p:cNvSpPr/>
          <p:nvPr/>
        </p:nvSpPr>
        <p:spPr>
          <a:xfrm>
            <a:off x="670635" y="4494546"/>
            <a:ext cx="515389" cy="41010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24" name="Group 5"/>
          <p:cNvGrpSpPr/>
          <p:nvPr/>
        </p:nvGrpSpPr>
        <p:grpSpPr>
          <a:xfrm>
            <a:off x="8779677" y="3836820"/>
            <a:ext cx="2833204" cy="1803933"/>
            <a:chOff x="4275667" y="1676400"/>
            <a:chExt cx="4428066" cy="2819400"/>
          </a:xfrm>
          <a:effectLst>
            <a:outerShdw blurRad="76200" dir="18900000" sy="23000" kx="-1200000" algn="bl" rotWithShape="0">
              <a:prstClr val="black">
                <a:alpha val="20000"/>
              </a:prstClr>
            </a:outerShdw>
          </a:effectLst>
          <a:scene3d>
            <a:camera prst="perspectiveHeroicExtremeLeftFacing"/>
            <a:lightRig rig="threePt" dir="t"/>
          </a:scene3d>
        </p:grpSpPr>
        <p:sp>
          <p:nvSpPr>
            <p:cNvPr id="25" name="Rectangle 6"/>
            <p:cNvSpPr/>
            <p:nvPr/>
          </p:nvSpPr>
          <p:spPr>
            <a:xfrm>
              <a:off x="4275667" y="1676400"/>
              <a:ext cx="4428066" cy="2819400"/>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7"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1466" y="1775880"/>
              <a:ext cx="4203158" cy="2660653"/>
            </a:xfrm>
            <a:prstGeom prst="rect">
              <a:avLst/>
            </a:prstGeom>
          </p:spPr>
        </p:pic>
      </p:grpSp>
      <p:pic>
        <p:nvPicPr>
          <p:cNvPr id="28" name="Picture 8"/>
          <p:cNvPicPr>
            <a:picLocks noChangeAspect="1"/>
          </p:cNvPicPr>
          <p:nvPr/>
        </p:nvPicPr>
        <p:blipFill>
          <a:blip r:embed="rId4" cstate="print">
            <a:alphaModFix amt="48000"/>
            <a:extLst>
              <a:ext uri="{28A0092B-C50C-407E-A947-70E740481C1C}">
                <a14:useLocalDpi xmlns:a14="http://schemas.microsoft.com/office/drawing/2010/main"/>
              </a:ext>
            </a:extLst>
          </a:blip>
          <a:stretch>
            <a:fillRect/>
          </a:stretch>
        </p:blipFill>
        <p:spPr>
          <a:xfrm>
            <a:off x="9868035" y="4152275"/>
            <a:ext cx="1053875" cy="1053875"/>
          </a:xfrm>
          <a:prstGeom prst="rect">
            <a:avLst/>
          </a:prstGeom>
          <a:scene3d>
            <a:camera prst="perspectiveHeroicExtremeLeftFacing"/>
            <a:lightRig rig="threePt" dir="t"/>
          </a:scene3d>
        </p:spPr>
      </p:pic>
      <p:pic>
        <p:nvPicPr>
          <p:cNvPr id="29" name="droppedImage.pdf"/>
          <p:cNvPicPr/>
          <p:nvPr/>
        </p:nvPicPr>
        <p:blipFill>
          <a:blip r:embed="rId5">
            <a:extLst/>
          </a:blip>
          <a:stretch>
            <a:fillRect/>
          </a:stretch>
        </p:blipFill>
        <p:spPr>
          <a:xfrm>
            <a:off x="8473709" y="5067414"/>
            <a:ext cx="2642780" cy="1302725"/>
          </a:xfrm>
          <a:prstGeom prst="rect">
            <a:avLst/>
          </a:prstGeom>
          <a:ln>
            <a:round/>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246344008"/>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928329" y="1497172"/>
            <a:ext cx="10689930" cy="2810435"/>
          </a:xfrm>
          <a:prstGeom prst="rect">
            <a:avLst/>
          </a:prstGeom>
          <a:solidFill>
            <a:srgbClr val="3397D3"/>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67"/>
              </a:spcBef>
              <a:buFont typeface="Wingdings" panose="05000000000000000000" pitchFamily="2" charset="2"/>
              <a:buChar char="l"/>
            </a:pP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8" name="Title 7"/>
          <p:cNvSpPr>
            <a:spLocks noGrp="1"/>
          </p:cNvSpPr>
          <p:nvPr>
            <p:ph type="title" idx="4294967295"/>
          </p:nvPr>
        </p:nvSpPr>
        <p:spPr>
          <a:xfrm>
            <a:off x="764771" y="310829"/>
            <a:ext cx="5004262" cy="1325563"/>
          </a:xfrm>
        </p:spPr>
        <p:txBody>
          <a:bodyPr>
            <a:normAutofit/>
          </a:bodyPr>
          <a:lstStyle/>
          <a:p>
            <a:r>
              <a:rPr lang="en-US" altLang="zh-CN" sz="2400" b="1" dirty="0">
                <a:solidFill>
                  <a:schemeClr val="bg1"/>
                </a:solidFill>
              </a:rPr>
              <a:t>NoSQL </a:t>
            </a:r>
            <a:r>
              <a:rPr lang="zh-CN" altLang="en-US" sz="2400" b="1" dirty="0">
                <a:solidFill>
                  <a:schemeClr val="bg1"/>
                </a:solidFill>
              </a:rPr>
              <a:t>数据库不处理关系</a:t>
            </a:r>
            <a:endParaRPr lang="en-US" sz="2400" b="1" dirty="0">
              <a:solidFill>
                <a:schemeClr val="bg1"/>
              </a:solidFill>
            </a:endParaRPr>
          </a:p>
        </p:txBody>
      </p:sp>
      <p:grpSp>
        <p:nvGrpSpPr>
          <p:cNvPr id="2" name="组合 1"/>
          <p:cNvGrpSpPr/>
          <p:nvPr/>
        </p:nvGrpSpPr>
        <p:grpSpPr>
          <a:xfrm>
            <a:off x="6879514" y="1718681"/>
            <a:ext cx="3332611" cy="2401987"/>
            <a:chOff x="6879514" y="1718681"/>
            <a:chExt cx="3332611" cy="2401987"/>
          </a:xfrm>
        </p:grpSpPr>
        <p:pic>
          <p:nvPicPr>
            <p:cNvPr id="12" name="Picture 10" descr="Screen Shot 2014-12-19 at 10.35.42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08711" y="2414546"/>
              <a:ext cx="3279670" cy="1706122"/>
            </a:xfrm>
            <a:prstGeom prst="rect">
              <a:avLst/>
            </a:prstGeom>
            <a:ln>
              <a:noFill/>
            </a:ln>
            <a:effectLst>
              <a:outerShdw blurRad="292100" dist="139700" dir="2700000" algn="tl" rotWithShape="0">
                <a:srgbClr val="333333">
                  <a:alpha val="65000"/>
                </a:srgbClr>
              </a:outerShdw>
            </a:effectLst>
          </p:spPr>
        </p:pic>
        <p:pic>
          <p:nvPicPr>
            <p:cNvPr id="13" name="Picture 11" descr="Screen Shot 2014-12-19 at 10.35.42 A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79514" y="1718681"/>
              <a:ext cx="3332611" cy="687757"/>
            </a:xfrm>
            <a:prstGeom prst="rect">
              <a:avLst/>
            </a:prstGeom>
            <a:ln>
              <a:noFill/>
            </a:ln>
            <a:effectLst>
              <a:outerShdw blurRad="292100" dist="139700" dir="2700000" algn="tl" rotWithShape="0">
                <a:srgbClr val="333333">
                  <a:alpha val="65000"/>
                </a:srgbClr>
              </a:outerShdw>
            </a:effectLst>
          </p:spPr>
        </p:pic>
      </p:grpSp>
      <p:sp>
        <p:nvSpPr>
          <p:cNvPr id="15" name="矩形 14"/>
          <p:cNvSpPr/>
          <p:nvPr/>
        </p:nvSpPr>
        <p:spPr>
          <a:xfrm>
            <a:off x="1438662" y="4494546"/>
            <a:ext cx="6102953" cy="400110"/>
          </a:xfrm>
          <a:prstGeom prst="rect">
            <a:avLst/>
          </a:prstGeom>
        </p:spPr>
        <p:txBody>
          <a:bodyPr wrap="none">
            <a:spAutoFit/>
          </a:bodyPr>
          <a:lstStyle/>
          <a:p>
            <a:pPr>
              <a:spcBef>
                <a:spcPts val="1067"/>
              </a:spcBef>
            </a:pPr>
            <a:r>
              <a:rPr lang="zh-CN" altLang="en-US" sz="2000" b="1" dirty="0">
                <a:solidFill>
                  <a:schemeClr val="bg1"/>
                </a:solidFill>
                <a:latin typeface="微软雅黑" panose="020B0503020204020204" pitchFamily="34" charset="-122"/>
                <a:ea typeface="微软雅黑" panose="020B0503020204020204" pitchFamily="34" charset="-122"/>
              </a:rPr>
              <a:t>导致 </a:t>
            </a:r>
            <a:r>
              <a:rPr lang="en-US" altLang="zh-CN" sz="2000" b="1" dirty="0">
                <a:solidFill>
                  <a:schemeClr val="bg1"/>
                </a:solidFill>
                <a:latin typeface="微软雅黑" panose="020B0503020204020204" pitchFamily="34" charset="-122"/>
                <a:ea typeface="微软雅黑" panose="020B0503020204020204" pitchFamily="34" charset="-122"/>
              </a:rPr>
              <a:t>NoSQL </a:t>
            </a:r>
            <a:r>
              <a:rPr lang="zh-CN" altLang="en-US" sz="2000" b="1" dirty="0">
                <a:solidFill>
                  <a:schemeClr val="bg1"/>
                </a:solidFill>
                <a:latin typeface="微软雅黑" panose="020B0503020204020204" pitchFamily="34" charset="-122"/>
                <a:ea typeface="微软雅黑" panose="020B0503020204020204" pitchFamily="34" charset="-122"/>
              </a:rPr>
              <a:t>数据库不适用于有实时价值的数据关系</a:t>
            </a:r>
          </a:p>
        </p:txBody>
      </p:sp>
      <p:sp>
        <p:nvSpPr>
          <p:cNvPr id="16" name="右箭头 15"/>
          <p:cNvSpPr/>
          <p:nvPr/>
        </p:nvSpPr>
        <p:spPr>
          <a:xfrm>
            <a:off x="670635" y="4494546"/>
            <a:ext cx="515389" cy="410103"/>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矩形 2"/>
          <p:cNvSpPr/>
          <p:nvPr/>
        </p:nvSpPr>
        <p:spPr>
          <a:xfrm>
            <a:off x="1600200" y="2010974"/>
            <a:ext cx="6096000" cy="1623521"/>
          </a:xfrm>
          <a:prstGeom prst="rect">
            <a:avLst/>
          </a:prstGeom>
        </p:spPr>
        <p:txBody>
          <a:bodyPr>
            <a:spAutoFit/>
          </a:bodyPr>
          <a:lstStyle/>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没有数据结构建模或存储数据关系</a:t>
            </a:r>
            <a:endParaRPr lang="en-US" altLang="zh-CN" b="1" dirty="0">
              <a:solidFill>
                <a:schemeClr val="bg1"/>
              </a:solidFill>
              <a:latin typeface="微软雅黑" panose="020B0503020204020204" pitchFamily="34" charset="-122"/>
              <a:ea typeface="微软雅黑" panose="020B0503020204020204" pitchFamily="34" charset="-122"/>
            </a:endParaRPr>
          </a:p>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没有查询结构支持数据关系</a:t>
            </a:r>
            <a:endParaRPr lang="en-US" altLang="zh-CN" b="1" dirty="0">
              <a:solidFill>
                <a:schemeClr val="bg1"/>
              </a:solidFill>
              <a:latin typeface="微软雅黑" panose="020B0503020204020204" pitchFamily="34" charset="-122"/>
              <a:ea typeface="微软雅黑" panose="020B0503020204020204" pitchFamily="34" charset="-122"/>
            </a:endParaRPr>
          </a:p>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在应用中连接数据需要</a:t>
            </a:r>
            <a:r>
              <a:rPr lang="en-US" altLang="zh-CN" b="1" dirty="0">
                <a:solidFill>
                  <a:schemeClr val="bg1"/>
                </a:solidFill>
                <a:latin typeface="微软雅黑" panose="020B0503020204020204" pitchFamily="34" charset="-122"/>
                <a:ea typeface="微软雅黑" panose="020B0503020204020204" pitchFamily="34" charset="-122"/>
              </a:rPr>
              <a:t> “JOIN </a:t>
            </a:r>
            <a:r>
              <a:rPr lang="zh-CN" altLang="en-US" b="1" dirty="0">
                <a:solidFill>
                  <a:schemeClr val="bg1"/>
                </a:solidFill>
                <a:latin typeface="微软雅黑" panose="020B0503020204020204" pitchFamily="34" charset="-122"/>
                <a:ea typeface="微软雅黑" panose="020B0503020204020204" pitchFamily="34" charset="-122"/>
              </a:rPr>
              <a:t>逻辑</a:t>
            </a:r>
            <a:r>
              <a:rPr lang="en-US" altLang="zh-CN" b="1" dirty="0">
                <a:solidFill>
                  <a:schemeClr val="bg1"/>
                </a:solidFill>
                <a:latin typeface="微软雅黑" panose="020B0503020204020204" pitchFamily="34" charset="-122"/>
                <a:ea typeface="微软雅黑" panose="020B0503020204020204" pitchFamily="34" charset="-122"/>
              </a:rPr>
              <a:t>” </a:t>
            </a:r>
          </a:p>
          <a:p>
            <a:pPr>
              <a:spcBef>
                <a:spcPts val="1067"/>
              </a:spcBef>
              <a:buFont typeface="Wingdings" panose="05000000000000000000" pitchFamily="2" charset="2"/>
              <a:buChar char="l"/>
            </a:pPr>
            <a:r>
              <a:rPr lang="zh-CN" altLang="en-US" b="1" dirty="0">
                <a:solidFill>
                  <a:schemeClr val="bg1"/>
                </a:solidFill>
                <a:latin typeface="微软雅黑" panose="020B0503020204020204" pitchFamily="34" charset="-122"/>
                <a:ea typeface="微软雅黑" panose="020B0503020204020204" pitchFamily="34" charset="-122"/>
              </a:rPr>
              <a:t>对事务没有</a:t>
            </a:r>
            <a:r>
              <a:rPr lang="en-US" altLang="zh-CN" b="1" dirty="0">
                <a:solidFill>
                  <a:schemeClr val="bg1"/>
                </a:solidFill>
                <a:latin typeface="微软雅黑" panose="020B0503020204020204" pitchFamily="34" charset="-122"/>
                <a:ea typeface="微软雅黑" panose="020B0503020204020204" pitchFamily="34" charset="-122"/>
              </a:rPr>
              <a:t> ACID </a:t>
            </a:r>
            <a:r>
              <a:rPr lang="zh-CN" altLang="en-US" b="1" dirty="0">
                <a:solidFill>
                  <a:schemeClr val="bg1"/>
                </a:solidFill>
                <a:latin typeface="微软雅黑" panose="020B0503020204020204" pitchFamily="34" charset="-122"/>
                <a:ea typeface="微软雅黑" panose="020B0503020204020204" pitchFamily="34" charset="-122"/>
              </a:rPr>
              <a:t>支持</a:t>
            </a:r>
            <a:endParaRPr lang="en-US" altLang="zh-CN"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5801666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5"/>
          <p:cNvSpPr/>
          <p:nvPr/>
        </p:nvSpPr>
        <p:spPr bwMode="auto">
          <a:xfrm>
            <a:off x="6214103" y="2412560"/>
            <a:ext cx="2312405" cy="2311802"/>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914160" fontAlgn="base">
              <a:spcBef>
                <a:spcPct val="0"/>
              </a:spcBef>
              <a:spcAft>
                <a:spcPct val="0"/>
              </a:spcAft>
            </a:pPr>
            <a:endParaRPr lang="en-US" sz="2267" dirty="0" err="1">
              <a:gradFill>
                <a:gsLst>
                  <a:gs pos="0">
                    <a:srgbClr val="FFFFFF"/>
                  </a:gs>
                  <a:gs pos="100000">
                    <a:srgbClr val="FFFFFF"/>
                  </a:gs>
                </a:gsLst>
                <a:lin ang="5400000" scaled="0"/>
              </a:gradFill>
            </a:endParaRPr>
          </a:p>
        </p:txBody>
      </p:sp>
      <p:sp>
        <p:nvSpPr>
          <p:cNvPr id="31" name="Shape 40"/>
          <p:cNvSpPr/>
          <p:nvPr/>
        </p:nvSpPr>
        <p:spPr>
          <a:xfrm>
            <a:off x="0" y="184538"/>
            <a:ext cx="5874922" cy="777904"/>
          </a:xfrm>
          <a:prstGeom prst="rect">
            <a:avLst/>
          </a:prstGeom>
          <a:noFill/>
          <a:ln w="12700">
            <a:miter lim="400000"/>
          </a:ln>
          <a:extLst>
            <a:ext uri="{C572A759-6A51-4108-AA02-DFA0A04FC94B}">
              <ma14:wrappingTextBoxFlag xmlns:ma14="http://schemas.microsoft.com/office/mac/drawingml/2011/main" xmlns="" val="1"/>
            </a:ext>
          </a:extLst>
        </p:spPr>
        <p:txBody>
          <a:bodyPr wrap="square" lIns="42516" tIns="243840" rIns="42516" bIns="243840" anchor="t">
            <a:noAutofit/>
          </a:bodyPr>
          <a:lstStyle/>
          <a:p>
            <a:pPr lvl="0" algn="ctr">
              <a:lnSpc>
                <a:spcPct val="90000"/>
              </a:lnSpc>
              <a:defRPr sz="1800"/>
            </a:pPr>
            <a:r>
              <a:rPr lang="zh-CN" altLang="en-US" sz="2400" b="1" dirty="0">
                <a:solidFill>
                  <a:schemeClr val="bg1"/>
                </a:solidFill>
                <a:latin typeface="微软雅黑" panose="020B0503020204020204" pitchFamily="34" charset="-122"/>
                <a:ea typeface="微软雅黑" panose="020B0503020204020204" pitchFamily="34" charset="-122"/>
                <a:cs typeface="Calibri"/>
              </a:rPr>
              <a:t>图</a:t>
            </a:r>
            <a:r>
              <a:rPr lang="zh-CN" altLang="en-US" sz="2400" b="1" dirty="0" smtClean="0">
                <a:solidFill>
                  <a:schemeClr val="bg1"/>
                </a:solidFill>
                <a:latin typeface="微软雅黑" panose="020B0503020204020204" pitchFamily="34" charset="-122"/>
                <a:ea typeface="微软雅黑" panose="020B0503020204020204" pitchFamily="34" charset="-122"/>
                <a:cs typeface="Calibri"/>
              </a:rPr>
              <a:t>数据库 </a:t>
            </a:r>
            <a:r>
              <a:rPr sz="2400" b="1" dirty="0" smtClean="0">
                <a:solidFill>
                  <a:schemeClr val="bg1"/>
                </a:solidFill>
                <a:latin typeface="微软雅黑" panose="020B0503020204020204" pitchFamily="34" charset="-122"/>
                <a:ea typeface="微软雅黑" panose="020B0503020204020204" pitchFamily="34" charset="-122"/>
                <a:cs typeface="Calibri"/>
              </a:rPr>
              <a:t>Neo4j </a:t>
            </a:r>
            <a:r>
              <a:rPr lang="zh-CN" altLang="en-US" sz="2400" b="1" dirty="0">
                <a:solidFill>
                  <a:schemeClr val="bg1"/>
                </a:solidFill>
                <a:latin typeface="微软雅黑" panose="020B0503020204020204" pitchFamily="34" charset="-122"/>
                <a:ea typeface="微软雅黑" panose="020B0503020204020204" pitchFamily="34" charset="-122"/>
                <a:cs typeface="Calibri"/>
              </a:rPr>
              <a:t>是专为数据关系而生的</a:t>
            </a:r>
            <a:endParaRPr sz="2400" b="1" dirty="0">
              <a:solidFill>
                <a:schemeClr val="bg1"/>
              </a:solidFill>
              <a:latin typeface="微软雅黑" panose="020B0503020204020204" pitchFamily="34" charset="-122"/>
              <a:ea typeface="微软雅黑" panose="020B0503020204020204" pitchFamily="34" charset="-122"/>
              <a:cs typeface="Calibri"/>
            </a:endParaRPr>
          </a:p>
        </p:txBody>
      </p:sp>
      <p:grpSp>
        <p:nvGrpSpPr>
          <p:cNvPr id="34" name="Group 50"/>
          <p:cNvGrpSpPr/>
          <p:nvPr/>
        </p:nvGrpSpPr>
        <p:grpSpPr>
          <a:xfrm>
            <a:off x="3645002" y="2412560"/>
            <a:ext cx="2415267" cy="2314889"/>
            <a:chOff x="6166103" y="2431875"/>
            <a:chExt cx="2671496" cy="2671496"/>
          </a:xfrm>
        </p:grpSpPr>
        <p:sp>
          <p:nvSpPr>
            <p:cNvPr id="35" name="Rectangle 4"/>
            <p:cNvSpPr/>
            <p:nvPr/>
          </p:nvSpPr>
          <p:spPr bwMode="auto">
            <a:xfrm>
              <a:off x="6166103" y="2431875"/>
              <a:ext cx="2671496" cy="2671496"/>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21915" tIns="60957" rIns="121915" bIns="60957" numCol="1" rtlCol="0" anchor="ctr" anchorCtr="0" compatLnSpc="1">
              <a:prstTxWarp prst="textNoShape">
                <a:avLst/>
              </a:prstTxWarp>
            </a:bodyPr>
            <a:lstStyle/>
            <a:p>
              <a:pPr algn="ctr" defTabSz="914160" fontAlgn="base">
                <a:spcBef>
                  <a:spcPct val="0"/>
                </a:spcBef>
                <a:spcAft>
                  <a:spcPct val="0"/>
                </a:spcAft>
              </a:pPr>
              <a:endParaRPr lang="en-US" sz="2267" dirty="0" err="1">
                <a:gradFill>
                  <a:gsLst>
                    <a:gs pos="0">
                      <a:srgbClr val="FFFFFF"/>
                    </a:gs>
                    <a:gs pos="100000">
                      <a:srgbClr val="FFFFFF"/>
                    </a:gs>
                  </a:gsLst>
                  <a:lin ang="5400000" scaled="0"/>
                </a:gradFill>
              </a:endParaRPr>
            </a:p>
          </p:txBody>
        </p:sp>
        <p:sp>
          <p:nvSpPr>
            <p:cNvPr id="36" name="TextBox 8"/>
            <p:cNvSpPr txBox="1"/>
            <p:nvPr/>
          </p:nvSpPr>
          <p:spPr>
            <a:xfrm>
              <a:off x="6275561" y="2607175"/>
              <a:ext cx="2452579" cy="414718"/>
            </a:xfrm>
            <a:prstGeom prst="rect">
              <a:avLst/>
            </a:prstGeom>
            <a:noFill/>
          </p:spPr>
          <p:txBody>
            <a:bodyPr wrap="square" lIns="0" tIns="0" rIns="0" bIns="0" rtlCol="0">
              <a:spAutoFit/>
            </a:bodyPr>
            <a:lstStyle/>
            <a:p>
              <a:pPr defTabSz="913960"/>
              <a:r>
                <a:rPr lang="zh-CN" altLang="en-US" sz="2000" b="1" dirty="0">
                  <a:solidFill>
                    <a:srgbClr val="1D4C7C"/>
                  </a:solidFill>
                  <a:latin typeface="Segoe UI Light" pitchFamily="34" charset="0"/>
                </a:rPr>
                <a:t>开发优势</a:t>
              </a:r>
              <a:endParaRPr lang="en-US" sz="2000" b="1" dirty="0">
                <a:solidFill>
                  <a:srgbClr val="1D4C7C"/>
                </a:solidFill>
                <a:latin typeface="Segoe UI Light" pitchFamily="34" charset="0"/>
              </a:endParaRPr>
            </a:p>
          </p:txBody>
        </p:sp>
      </p:grpSp>
      <p:sp>
        <p:nvSpPr>
          <p:cNvPr id="45" name="TextBox 15"/>
          <p:cNvSpPr txBox="1"/>
          <p:nvPr/>
        </p:nvSpPr>
        <p:spPr>
          <a:xfrm>
            <a:off x="6308848" y="2564257"/>
            <a:ext cx="2122914" cy="358880"/>
          </a:xfrm>
          <a:prstGeom prst="rect">
            <a:avLst/>
          </a:prstGeom>
          <a:noFill/>
        </p:spPr>
        <p:txBody>
          <a:bodyPr wrap="square" lIns="0" tIns="0" rIns="0" bIns="0" rtlCol="0">
            <a:spAutoFit/>
          </a:bodyPr>
          <a:lstStyle/>
          <a:p>
            <a:pPr defTabSz="913960"/>
            <a:r>
              <a:rPr lang="zh-CN" altLang="en-US" sz="2000" b="1" dirty="0">
                <a:solidFill>
                  <a:srgbClr val="1D4C7C"/>
                </a:solidFill>
                <a:latin typeface="Segoe UI Light" pitchFamily="34" charset="0"/>
              </a:rPr>
              <a:t>部署优势</a:t>
            </a:r>
            <a:endParaRPr lang="en-US" sz="2000" b="1" dirty="0">
              <a:solidFill>
                <a:srgbClr val="1D4C7C"/>
              </a:solidFill>
              <a:latin typeface="Segoe UI Light" pitchFamily="34" charset="0"/>
            </a:endParaRPr>
          </a:p>
        </p:txBody>
      </p:sp>
      <p:sp>
        <p:nvSpPr>
          <p:cNvPr id="73" name="Shape 40"/>
          <p:cNvSpPr/>
          <p:nvPr/>
        </p:nvSpPr>
        <p:spPr>
          <a:xfrm>
            <a:off x="6214104" y="2975990"/>
            <a:ext cx="2154739" cy="584460"/>
          </a:xfrm>
          <a:prstGeom prst="rect">
            <a:avLst/>
          </a:prstGeom>
          <a:ln w="12700">
            <a:miter lim="400000"/>
          </a:ln>
          <a:extLst>
            <a:ext uri="{C572A759-6A51-4108-AA02-DFA0A04FC94B}">
              <ma14:wrappingTextBoxFlag xmlns:ma14="http://schemas.microsoft.com/office/mac/drawingml/2011/main" xmlns="" val="1"/>
            </a:ext>
          </a:extLst>
        </p:spPr>
        <p:txBody>
          <a:bodyPr wrap="square" lIns="42516" tIns="42516" rIns="42516" bIns="42516" anchor="ctr">
            <a:spAutoFit/>
          </a:bodyPr>
          <a:lstStyle/>
          <a:p>
            <a:pPr marL="285750" lvl="0" indent="-285750">
              <a:lnSpc>
                <a:spcPct val="90000"/>
              </a:lnSpc>
              <a:buFont typeface="Wingdings" panose="05000000000000000000" pitchFamily="2" charset="2"/>
              <a:buChar char="l"/>
              <a:defRPr sz="1800"/>
            </a:pPr>
            <a:r>
              <a:rPr lang="zh-CN" altLang="en-US" dirty="0">
                <a:solidFill>
                  <a:srgbClr val="1D4C7C"/>
                </a:solidFill>
                <a:latin typeface="微软雅黑" panose="020B0503020204020204" pitchFamily="34" charset="-122"/>
                <a:ea typeface="微软雅黑" panose="020B0503020204020204" pitchFamily="34" charset="-122"/>
                <a:cs typeface="Calibri"/>
              </a:rPr>
              <a:t>超高性能</a:t>
            </a:r>
          </a:p>
          <a:p>
            <a:pPr marL="285750" lvl="0" indent="-285750">
              <a:lnSpc>
                <a:spcPct val="90000"/>
              </a:lnSpc>
              <a:buFont typeface="Wingdings" panose="05000000000000000000" pitchFamily="2" charset="2"/>
              <a:buChar char="l"/>
              <a:defRPr sz="1800"/>
            </a:pPr>
            <a:r>
              <a:rPr lang="zh-CN" altLang="en-US" dirty="0">
                <a:solidFill>
                  <a:srgbClr val="1D4C7C"/>
                </a:solidFill>
                <a:latin typeface="微软雅黑" panose="020B0503020204020204" pitchFamily="34" charset="-122"/>
                <a:ea typeface="微软雅黑" panose="020B0503020204020204" pitchFamily="34" charset="-122"/>
                <a:cs typeface="Calibri"/>
              </a:rPr>
              <a:t>使用最少的资源</a:t>
            </a:r>
          </a:p>
        </p:txBody>
      </p:sp>
      <p:sp>
        <p:nvSpPr>
          <p:cNvPr id="32" name="Shape 40"/>
          <p:cNvSpPr/>
          <p:nvPr/>
        </p:nvSpPr>
        <p:spPr>
          <a:xfrm>
            <a:off x="3798542" y="3007418"/>
            <a:ext cx="1982964" cy="584460"/>
          </a:xfrm>
          <a:prstGeom prst="rect">
            <a:avLst/>
          </a:prstGeom>
          <a:ln w="12700">
            <a:miter lim="400000"/>
          </a:ln>
          <a:extLst>
            <a:ext uri="{C572A759-6A51-4108-AA02-DFA0A04FC94B}">
              <ma14:wrappingTextBoxFlag xmlns:ma14="http://schemas.microsoft.com/office/mac/drawingml/2011/main" xmlns="" val="1"/>
            </a:ext>
          </a:extLst>
        </p:spPr>
        <p:txBody>
          <a:bodyPr wrap="square" lIns="42516" tIns="42516" rIns="42516" bIns="42516" anchor="ctr">
            <a:spAutoFit/>
          </a:bodyPr>
          <a:lstStyle/>
          <a:p>
            <a:pPr marL="285750" lvl="0" indent="-285750">
              <a:lnSpc>
                <a:spcPct val="90000"/>
              </a:lnSpc>
              <a:buFont typeface="Wingdings" panose="05000000000000000000" pitchFamily="2" charset="2"/>
              <a:buChar char="l"/>
              <a:defRPr sz="1800"/>
            </a:pPr>
            <a:r>
              <a:rPr lang="zh-CN" altLang="en-US" dirty="0" smtClean="0">
                <a:solidFill>
                  <a:srgbClr val="1D4C7C"/>
                </a:solidFill>
                <a:latin typeface="微软雅黑" panose="020B0503020204020204" pitchFamily="34" charset="-122"/>
                <a:ea typeface="微软雅黑" panose="020B0503020204020204" pitchFamily="34" charset="-122"/>
                <a:cs typeface="Calibri"/>
              </a:rPr>
              <a:t>模型</a:t>
            </a:r>
            <a:r>
              <a:rPr lang="zh-CN" altLang="en-US" dirty="0">
                <a:solidFill>
                  <a:srgbClr val="1D4C7C"/>
                </a:solidFill>
                <a:latin typeface="微软雅黑" panose="020B0503020204020204" pitchFamily="34" charset="-122"/>
                <a:ea typeface="微软雅黑" panose="020B0503020204020204" pitchFamily="34" charset="-122"/>
                <a:cs typeface="Calibri"/>
              </a:rPr>
              <a:t>维护</a:t>
            </a:r>
            <a:r>
              <a:rPr lang="zh-CN" altLang="en-US" dirty="0" smtClean="0">
                <a:solidFill>
                  <a:srgbClr val="1D4C7C"/>
                </a:solidFill>
                <a:latin typeface="微软雅黑" panose="020B0503020204020204" pitchFamily="34" charset="-122"/>
                <a:ea typeface="微软雅黑" panose="020B0503020204020204" pitchFamily="34" charset="-122"/>
                <a:cs typeface="Calibri"/>
              </a:rPr>
              <a:t>容易</a:t>
            </a:r>
            <a:endParaRPr lang="en-US" altLang="zh-CN" dirty="0">
              <a:solidFill>
                <a:srgbClr val="1D4C7C"/>
              </a:solidFill>
              <a:latin typeface="微软雅黑" panose="020B0503020204020204" pitchFamily="34" charset="-122"/>
              <a:ea typeface="微软雅黑" panose="020B0503020204020204" pitchFamily="34" charset="-122"/>
              <a:cs typeface="Calibri"/>
            </a:endParaRPr>
          </a:p>
          <a:p>
            <a:pPr marL="285750" lvl="0" indent="-285750">
              <a:lnSpc>
                <a:spcPct val="90000"/>
              </a:lnSpc>
              <a:buFont typeface="Wingdings" panose="05000000000000000000" pitchFamily="2" charset="2"/>
              <a:buChar char="l"/>
              <a:defRPr sz="1800"/>
            </a:pPr>
            <a:r>
              <a:rPr lang="zh-CN" altLang="en-US" dirty="0" smtClean="0">
                <a:solidFill>
                  <a:srgbClr val="1D4C7C"/>
                </a:solidFill>
                <a:latin typeface="微软雅黑" panose="020B0503020204020204" pitchFamily="34" charset="-122"/>
                <a:ea typeface="微软雅黑" panose="020B0503020204020204" pitchFamily="34" charset="-122"/>
                <a:cs typeface="Calibri"/>
              </a:rPr>
              <a:t>查询</a:t>
            </a:r>
            <a:r>
              <a:rPr lang="zh-CN" altLang="en-US" dirty="0">
                <a:solidFill>
                  <a:srgbClr val="1D4C7C"/>
                </a:solidFill>
                <a:latin typeface="微软雅黑" panose="020B0503020204020204" pitchFamily="34" charset="-122"/>
                <a:ea typeface="微软雅黑" panose="020B0503020204020204" pitchFamily="34" charset="-122"/>
                <a:cs typeface="Calibri"/>
              </a:rPr>
              <a:t>简单</a:t>
            </a:r>
            <a:endParaRPr dirty="0">
              <a:solidFill>
                <a:srgbClr val="1D4C7C"/>
              </a:solidFill>
              <a:latin typeface="微软雅黑" panose="020B0503020204020204" pitchFamily="34" charset="-122"/>
              <a:ea typeface="微软雅黑" panose="020B0503020204020204" pitchFamily="34" charset="-122"/>
              <a:cs typeface="Calibri"/>
            </a:endParaRPr>
          </a:p>
        </p:txBody>
      </p:sp>
      <p:sp>
        <p:nvSpPr>
          <p:cNvPr id="74" name="Freeform 15"/>
          <p:cNvSpPr>
            <a:spLocks noChangeAspect="1" noEditPoints="1"/>
          </p:cNvSpPr>
          <p:nvPr/>
        </p:nvSpPr>
        <p:spPr bwMode="black">
          <a:xfrm>
            <a:off x="7437132" y="3764978"/>
            <a:ext cx="879110" cy="879892"/>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bg2"/>
          </a:solidFill>
          <a:ln>
            <a:noFill/>
          </a:ln>
        </p:spPr>
        <p:txBody>
          <a:bodyPr vert="horz" wrap="square" lIns="109740" tIns="54871" rIns="109740" bIns="54871" numCol="1" anchor="t" anchorCtr="0" compatLnSpc="1">
            <a:prstTxWarp prst="textNoShape">
              <a:avLst/>
            </a:prstTxWarp>
          </a:bodyPr>
          <a:lstStyle/>
          <a:p>
            <a:pPr defTabSz="913960"/>
            <a:endParaRPr lang="en-US" sz="1600" dirty="0">
              <a:solidFill>
                <a:srgbClr val="FFFFFF"/>
              </a:solidFill>
            </a:endParaRPr>
          </a:p>
        </p:txBody>
      </p:sp>
      <p:pic>
        <p:nvPicPr>
          <p:cNvPr id="96" name="Picture 44" descr="C:\Users\mitchellg\AppData\Local\Microsoft\Windows\Temporary Internet Files\Content.Outlook\DRES7FCJ\Storage_white (2).pn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4865929" y="3667853"/>
            <a:ext cx="1143493" cy="1143195"/>
          </a:xfrm>
          <a:prstGeom prst="rect">
            <a:avLst/>
          </a:prstGeom>
          <a:ln>
            <a:noFill/>
          </a:ln>
          <a:effectLst/>
        </p:spPr>
      </p:pic>
    </p:spTree>
    <p:extLst>
      <p:ext uri="{BB962C8B-B14F-4D97-AF65-F5344CB8AC3E}">
        <p14:creationId xmlns:p14="http://schemas.microsoft.com/office/powerpoint/2010/main" val="332558566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idx="4294967295"/>
          </p:nvPr>
        </p:nvSpPr>
        <p:spPr>
          <a:xfrm>
            <a:off x="0" y="544513"/>
            <a:ext cx="3546475" cy="865187"/>
          </a:xfrm>
          <a:prstGeom prst="rect">
            <a:avLst/>
          </a:prstGeom>
          <a:solidFill>
            <a:srgbClr val="1D4C7C"/>
          </a:solidFill>
        </p:spPr>
        <p:txBody>
          <a:bodyPr>
            <a:normAutofit/>
          </a:bodyPr>
          <a:lstStyle>
            <a:lvl1pPr>
              <a:defRPr sz="5600"/>
            </a:lvl1pPr>
          </a:lstStyle>
          <a:p>
            <a:pPr lvl="0" algn="l">
              <a:defRPr sz="1800"/>
            </a:pPr>
            <a:r>
              <a:rPr lang="zh-CN" altLang="en-US" sz="2400" b="1" smtClean="0">
                <a:solidFill>
                  <a:schemeClr val="bg1"/>
                </a:solidFill>
                <a:latin typeface="微软雅黑" panose="020B0503020204020204" pitchFamily="34" charset="-122"/>
                <a:ea typeface="微软雅黑" panose="020B0503020204020204" pitchFamily="34" charset="-122"/>
              </a:rPr>
              <a:t>关系模型与图模型对比</a:t>
            </a:r>
            <a:endParaRPr sz="2400" b="1" dirty="0">
              <a:solidFill>
                <a:schemeClr val="bg1"/>
              </a:solidFill>
              <a:latin typeface="微软雅黑" panose="020B0503020204020204" pitchFamily="34" charset="-122"/>
              <a:ea typeface="微软雅黑" panose="020B0503020204020204" pitchFamily="34" charset="-122"/>
            </a:endParaRPr>
          </a:p>
        </p:txBody>
      </p:sp>
      <p:sp>
        <p:nvSpPr>
          <p:cNvPr id="10" name="Shape 123"/>
          <p:cNvSpPr/>
          <p:nvPr/>
        </p:nvSpPr>
        <p:spPr>
          <a:xfrm>
            <a:off x="2046410" y="5712703"/>
            <a:ext cx="1800000" cy="468000"/>
          </a:xfrm>
          <a:prstGeom prst="rect">
            <a:avLst/>
          </a:prstGeom>
          <a:solidFill>
            <a:srgbClr val="1D4C7C"/>
          </a:solidFill>
          <a:ln w="12700">
            <a:miter lim="400000"/>
          </a:ln>
          <a:extLst>
            <a:ext uri="{C572A759-6A51-4108-AA02-DFA0A04FC94B}">
              <ma14:wrappingTextBoxFlag xmlns:ma14="http://schemas.microsoft.com/office/mac/drawingml/2011/main" xmlns="" val="1"/>
            </a:ext>
          </a:extLst>
        </p:spPr>
        <p:txBody>
          <a:bodyPr lIns="42516" tIns="60960" rIns="42516" bIns="60960" anchor="t" anchorCtr="1"/>
          <a:lstStyle/>
          <a:p>
            <a:pPr lvl="0" algn="ctr">
              <a:lnSpc>
                <a:spcPct val="90000"/>
              </a:lnSpc>
              <a:defRPr sz="1800"/>
            </a:pPr>
            <a:r>
              <a:rPr lang="zh-CN" altLang="en-US" sz="2400" b="1" dirty="0">
                <a:solidFill>
                  <a:schemeClr val="bg1"/>
                </a:solidFill>
              </a:rPr>
              <a:t>关系模型</a:t>
            </a:r>
            <a:endParaRPr sz="2400" b="1" dirty="0">
              <a:solidFill>
                <a:schemeClr val="bg1"/>
              </a:solidFill>
            </a:endParaRPr>
          </a:p>
        </p:txBody>
      </p:sp>
      <p:sp>
        <p:nvSpPr>
          <p:cNvPr id="11" name="Shape 123"/>
          <p:cNvSpPr/>
          <p:nvPr/>
        </p:nvSpPr>
        <p:spPr>
          <a:xfrm>
            <a:off x="8231397" y="5712703"/>
            <a:ext cx="1800000" cy="468000"/>
          </a:xfrm>
          <a:prstGeom prst="rect">
            <a:avLst/>
          </a:prstGeom>
          <a:solidFill>
            <a:srgbClr val="1D4C7C"/>
          </a:solidFill>
          <a:ln w="12700">
            <a:miter lim="400000"/>
          </a:ln>
          <a:extLst>
            <a:ext uri="{C572A759-6A51-4108-AA02-DFA0A04FC94B}">
              <ma14:wrappingTextBoxFlag xmlns:ma14="http://schemas.microsoft.com/office/mac/drawingml/2011/main" xmlns="" val="1"/>
            </a:ext>
          </a:extLst>
        </p:spPr>
        <p:txBody>
          <a:bodyPr lIns="42516" tIns="60960" rIns="42516" bIns="60960" anchor="t" anchorCtr="1"/>
          <a:lstStyle/>
          <a:p>
            <a:pPr lvl="0" algn="ctr">
              <a:lnSpc>
                <a:spcPct val="90000"/>
              </a:lnSpc>
              <a:defRPr sz="1800"/>
            </a:pPr>
            <a:r>
              <a:rPr lang="zh-CN" altLang="en-US" sz="2400" b="1" dirty="0">
                <a:solidFill>
                  <a:schemeClr val="bg1"/>
                </a:solidFill>
              </a:rPr>
              <a:t>图模型</a:t>
            </a:r>
            <a:endParaRPr sz="2400" b="1" dirty="0">
              <a:solidFill>
                <a:schemeClr val="bg1"/>
              </a:solidFill>
            </a:endParaRPr>
          </a:p>
        </p:txBody>
      </p:sp>
      <p:grpSp>
        <p:nvGrpSpPr>
          <p:cNvPr id="2" name="Group 1"/>
          <p:cNvGrpSpPr/>
          <p:nvPr/>
        </p:nvGrpSpPr>
        <p:grpSpPr>
          <a:xfrm>
            <a:off x="7003622" y="1540077"/>
            <a:ext cx="4129688" cy="3703880"/>
            <a:chOff x="5040856" y="1652878"/>
            <a:chExt cx="3097266" cy="2777910"/>
          </a:xfrm>
        </p:grpSpPr>
        <p:grpSp>
          <p:nvGrpSpPr>
            <p:cNvPr id="12" name="Group 11"/>
            <p:cNvGrpSpPr/>
            <p:nvPr/>
          </p:nvGrpSpPr>
          <p:grpSpPr>
            <a:xfrm>
              <a:off x="5870527" y="2918479"/>
              <a:ext cx="1306833" cy="245173"/>
              <a:chOff x="5046210" y="1691967"/>
              <a:chExt cx="2411928" cy="270695"/>
            </a:xfrm>
          </p:grpSpPr>
          <p:sp>
            <p:nvSpPr>
              <p:cNvPr id="13" name="Shape 91"/>
              <p:cNvSpPr/>
              <p:nvPr/>
            </p:nvSpPr>
            <p:spPr>
              <a:xfrm>
                <a:off x="5046210" y="1754994"/>
                <a:ext cx="2411928" cy="142220"/>
              </a:xfrm>
              <a:prstGeom prst="rightArrow">
                <a:avLst>
                  <a:gd name="adj1" fmla="val 33333"/>
                  <a:gd name="adj2" fmla="val 122222"/>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solidFill>
                    <a:schemeClr val="accent3">
                      <a:lumMod val="75000"/>
                    </a:schemeClr>
                  </a:solidFill>
                  <a:latin typeface="Calibri"/>
                  <a:cs typeface="Calibri"/>
                </a:endParaRPr>
              </a:p>
            </p:txBody>
          </p:sp>
          <p:sp>
            <p:nvSpPr>
              <p:cNvPr id="14" name="Rounded Rectangle 13"/>
              <p:cNvSpPr/>
              <p:nvPr/>
            </p:nvSpPr>
            <p:spPr>
              <a:xfrm>
                <a:off x="5519173" y="1691967"/>
                <a:ext cx="1327333" cy="270695"/>
              </a:xfrm>
              <a:prstGeom prst="round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lIns="121920" tIns="24384" rIns="121920" bIns="24384" anchor="ctr" anchorCtr="1">
                <a:spAutoFit/>
              </a:bodyPr>
              <a:lstStyle/>
              <a:p>
                <a:r>
                  <a:rPr lang="zh-CN" altLang="en-US" sz="1600" b="1" dirty="0">
                    <a:solidFill>
                      <a:schemeClr val="bg1">
                        <a:lumMod val="50000"/>
                      </a:schemeClr>
                    </a:solidFill>
                    <a:cs typeface="Calibri"/>
                  </a:rPr>
                  <a:t>认识</a:t>
                </a:r>
                <a:endParaRPr lang="en-US" sz="1600" b="1" dirty="0">
                  <a:solidFill>
                    <a:schemeClr val="bg1">
                      <a:lumMod val="50000"/>
                    </a:schemeClr>
                  </a:solidFill>
                </a:endParaRPr>
              </a:p>
            </p:txBody>
          </p:sp>
        </p:grpSp>
        <p:grpSp>
          <p:nvGrpSpPr>
            <p:cNvPr id="51" name="Group 50"/>
            <p:cNvGrpSpPr/>
            <p:nvPr/>
          </p:nvGrpSpPr>
          <p:grpSpPr>
            <a:xfrm rot="20171662">
              <a:off x="5841515" y="2399930"/>
              <a:ext cx="1383966" cy="245173"/>
              <a:chOff x="4877859" y="1717545"/>
              <a:chExt cx="2554287" cy="270690"/>
            </a:xfrm>
          </p:grpSpPr>
          <p:sp>
            <p:nvSpPr>
              <p:cNvPr id="52" name="Shape 91"/>
              <p:cNvSpPr/>
              <p:nvPr/>
            </p:nvSpPr>
            <p:spPr>
              <a:xfrm>
                <a:off x="4877859" y="1748136"/>
                <a:ext cx="2554287" cy="193037"/>
              </a:xfrm>
              <a:prstGeom prst="rightArrow">
                <a:avLst>
                  <a:gd name="adj1" fmla="val 33333"/>
                  <a:gd name="adj2" fmla="val 122222"/>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53" name="Rounded Rectangle 52"/>
              <p:cNvSpPr/>
              <p:nvPr/>
            </p:nvSpPr>
            <p:spPr>
              <a:xfrm>
                <a:off x="5289551" y="1717545"/>
                <a:ext cx="1327334" cy="270690"/>
              </a:xfrm>
              <a:prstGeom prst="round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lIns="121920" tIns="24384" rIns="121920" bIns="24384" anchor="ctr" anchorCtr="1">
                <a:spAutoFit/>
              </a:bodyPr>
              <a:lstStyle/>
              <a:p>
                <a:r>
                  <a:rPr lang="zh-CN" altLang="en-US" sz="1600" b="1" dirty="0">
                    <a:solidFill>
                      <a:schemeClr val="bg1">
                        <a:lumMod val="50000"/>
                      </a:schemeClr>
                    </a:solidFill>
                    <a:cs typeface="Calibri"/>
                  </a:rPr>
                  <a:t>认识</a:t>
                </a:r>
                <a:endParaRPr lang="en-US" sz="1600" b="1" dirty="0">
                  <a:solidFill>
                    <a:schemeClr val="bg1">
                      <a:lumMod val="50000"/>
                    </a:schemeClr>
                  </a:solidFill>
                </a:endParaRPr>
              </a:p>
            </p:txBody>
          </p:sp>
        </p:grpSp>
        <p:grpSp>
          <p:nvGrpSpPr>
            <p:cNvPr id="54" name="Group 53"/>
            <p:cNvGrpSpPr/>
            <p:nvPr/>
          </p:nvGrpSpPr>
          <p:grpSpPr>
            <a:xfrm rot="1214381">
              <a:off x="5783490" y="3416059"/>
              <a:ext cx="1469973" cy="245173"/>
              <a:chOff x="4719121" y="1701560"/>
              <a:chExt cx="2713024" cy="270695"/>
            </a:xfrm>
          </p:grpSpPr>
          <p:sp>
            <p:nvSpPr>
              <p:cNvPr id="55" name="Shape 91"/>
              <p:cNvSpPr/>
              <p:nvPr/>
            </p:nvSpPr>
            <p:spPr>
              <a:xfrm>
                <a:off x="4719121" y="1748135"/>
                <a:ext cx="2713024" cy="186989"/>
              </a:xfrm>
              <a:prstGeom prst="rightArrow">
                <a:avLst>
                  <a:gd name="adj1" fmla="val 33333"/>
                  <a:gd name="adj2" fmla="val 122222"/>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56" name="Rounded Rectangle 55"/>
              <p:cNvSpPr/>
              <p:nvPr/>
            </p:nvSpPr>
            <p:spPr>
              <a:xfrm>
                <a:off x="5301332" y="1701560"/>
                <a:ext cx="1327334" cy="270695"/>
              </a:xfrm>
              <a:prstGeom prst="roundRect">
                <a:avLst/>
              </a:prstGeom>
              <a:solidFill>
                <a:schemeClr val="bg1">
                  <a:lumMod val="75000"/>
                </a:schemeClr>
              </a:solidFill>
              <a:ln>
                <a:noFill/>
              </a:ln>
            </p:spPr>
            <p:style>
              <a:lnRef idx="1">
                <a:schemeClr val="dk1"/>
              </a:lnRef>
              <a:fillRef idx="2">
                <a:schemeClr val="dk1"/>
              </a:fillRef>
              <a:effectRef idx="1">
                <a:schemeClr val="dk1"/>
              </a:effectRef>
              <a:fontRef idx="minor">
                <a:schemeClr val="dk1"/>
              </a:fontRef>
            </p:style>
            <p:txBody>
              <a:bodyPr wrap="square" lIns="121920" tIns="24384" rIns="121920" bIns="24384" anchor="ctr" anchorCtr="1">
                <a:spAutoFit/>
              </a:bodyPr>
              <a:lstStyle/>
              <a:p>
                <a:r>
                  <a:rPr lang="zh-CN" altLang="en-US" sz="1600" b="1" dirty="0">
                    <a:solidFill>
                      <a:schemeClr val="bg1">
                        <a:lumMod val="50000"/>
                      </a:schemeClr>
                    </a:solidFill>
                    <a:cs typeface="Calibri"/>
                  </a:rPr>
                  <a:t>认识</a:t>
                </a:r>
                <a:endParaRPr lang="en-US" sz="1600" b="1" dirty="0">
                  <a:solidFill>
                    <a:schemeClr val="bg1">
                      <a:lumMod val="50000"/>
                    </a:schemeClr>
                  </a:solidFill>
                </a:endParaRPr>
              </a:p>
            </p:txBody>
          </p:sp>
        </p:grpSp>
        <p:grpSp>
          <p:nvGrpSpPr>
            <p:cNvPr id="21" name="Group 20"/>
            <p:cNvGrpSpPr/>
            <p:nvPr/>
          </p:nvGrpSpPr>
          <p:grpSpPr>
            <a:xfrm>
              <a:off x="5040856" y="2591595"/>
              <a:ext cx="898944" cy="898943"/>
              <a:chOff x="1874056" y="1259853"/>
              <a:chExt cx="1772767" cy="1772767"/>
            </a:xfrm>
          </p:grpSpPr>
          <p:sp>
            <p:nvSpPr>
              <p:cNvPr id="22" name="Oval 21"/>
              <p:cNvSpPr/>
              <p:nvPr/>
            </p:nvSpPr>
            <p:spPr>
              <a:xfrm>
                <a:off x="1874056" y="1259853"/>
                <a:ext cx="1772767" cy="1772767"/>
              </a:xfrm>
              <a:prstGeom prst="ellipse">
                <a:avLst/>
              </a:prstGeom>
              <a:solidFill>
                <a:srgbClr val="B01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3" name="Group 22"/>
              <p:cNvGrpSpPr/>
              <p:nvPr/>
            </p:nvGrpSpPr>
            <p:grpSpPr>
              <a:xfrm>
                <a:off x="1977559" y="1435215"/>
                <a:ext cx="1608548" cy="1308970"/>
                <a:chOff x="3723876" y="1043841"/>
                <a:chExt cx="1608548" cy="1308970"/>
              </a:xfrm>
            </p:grpSpPr>
            <p:pic>
              <p:nvPicPr>
                <p:cNvPr id="24" name="Picture 23"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25" name="TextBox 24"/>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B01522"/>
                      </a:solidFill>
                    </a:rPr>
                    <a:t>周迅</a:t>
                  </a:r>
                  <a:endParaRPr lang="en-US" sz="1333" dirty="0">
                    <a:solidFill>
                      <a:srgbClr val="B01522"/>
                    </a:solidFill>
                  </a:endParaRPr>
                </a:p>
              </p:txBody>
            </p:sp>
          </p:grpSp>
        </p:grpSp>
        <p:grpSp>
          <p:nvGrpSpPr>
            <p:cNvPr id="31" name="Group 30"/>
            <p:cNvGrpSpPr/>
            <p:nvPr/>
          </p:nvGrpSpPr>
          <p:grpSpPr>
            <a:xfrm>
              <a:off x="7215845" y="1652878"/>
              <a:ext cx="898944" cy="898943"/>
              <a:chOff x="1874056" y="1259853"/>
              <a:chExt cx="1772767" cy="1772767"/>
            </a:xfrm>
          </p:grpSpPr>
          <p:sp>
            <p:nvSpPr>
              <p:cNvPr id="32" name="Oval 31"/>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33" name="Group 32"/>
              <p:cNvGrpSpPr/>
              <p:nvPr/>
            </p:nvGrpSpPr>
            <p:grpSpPr>
              <a:xfrm>
                <a:off x="1977559" y="1435215"/>
                <a:ext cx="1608548" cy="1308970"/>
                <a:chOff x="3723876" y="1043841"/>
                <a:chExt cx="1608548" cy="1308970"/>
              </a:xfrm>
            </p:grpSpPr>
            <p:pic>
              <p:nvPicPr>
                <p:cNvPr id="34" name="Picture 33"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35" name="TextBox 34"/>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008DC1"/>
                      </a:solidFill>
                    </a:rPr>
                    <a:t>李亚鹏</a:t>
                  </a:r>
                  <a:endParaRPr lang="en-US" sz="1333" dirty="0">
                    <a:solidFill>
                      <a:srgbClr val="008DC1"/>
                    </a:solidFill>
                  </a:endParaRPr>
                </a:p>
              </p:txBody>
            </p:sp>
          </p:grpSp>
        </p:grpSp>
        <p:grpSp>
          <p:nvGrpSpPr>
            <p:cNvPr id="36" name="Group 35"/>
            <p:cNvGrpSpPr/>
            <p:nvPr/>
          </p:nvGrpSpPr>
          <p:grpSpPr>
            <a:xfrm>
              <a:off x="7239178" y="2591595"/>
              <a:ext cx="898944" cy="898943"/>
              <a:chOff x="1874056" y="1259853"/>
              <a:chExt cx="1772767" cy="1772767"/>
            </a:xfrm>
          </p:grpSpPr>
          <p:sp>
            <p:nvSpPr>
              <p:cNvPr id="37" name="Oval 36"/>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38" name="Group 37"/>
              <p:cNvGrpSpPr/>
              <p:nvPr/>
            </p:nvGrpSpPr>
            <p:grpSpPr>
              <a:xfrm>
                <a:off x="1977559" y="1435215"/>
                <a:ext cx="1608548" cy="1308970"/>
                <a:chOff x="3723876" y="1043841"/>
                <a:chExt cx="1608548" cy="1308970"/>
              </a:xfrm>
            </p:grpSpPr>
            <p:pic>
              <p:nvPicPr>
                <p:cNvPr id="39" name="Picture 38"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40" name="TextBox 39"/>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008DC1"/>
                      </a:solidFill>
                    </a:rPr>
                    <a:t>谢霆锋</a:t>
                  </a:r>
                  <a:endParaRPr lang="en-US" sz="1333" dirty="0">
                    <a:solidFill>
                      <a:srgbClr val="008DC1"/>
                    </a:solidFill>
                  </a:endParaRPr>
                </a:p>
              </p:txBody>
            </p:sp>
          </p:grpSp>
        </p:grpSp>
        <p:grpSp>
          <p:nvGrpSpPr>
            <p:cNvPr id="41" name="Group 40"/>
            <p:cNvGrpSpPr/>
            <p:nvPr/>
          </p:nvGrpSpPr>
          <p:grpSpPr>
            <a:xfrm>
              <a:off x="7228482" y="3531845"/>
              <a:ext cx="898944" cy="898943"/>
              <a:chOff x="1874056" y="1259853"/>
              <a:chExt cx="1772767" cy="1772767"/>
            </a:xfrm>
          </p:grpSpPr>
          <p:sp>
            <p:nvSpPr>
              <p:cNvPr id="42" name="Oval 41"/>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43" name="Group 42"/>
              <p:cNvGrpSpPr/>
              <p:nvPr/>
            </p:nvGrpSpPr>
            <p:grpSpPr>
              <a:xfrm>
                <a:off x="1977559" y="1435215"/>
                <a:ext cx="1608548" cy="1308970"/>
                <a:chOff x="3723876" y="1043841"/>
                <a:chExt cx="1608548" cy="1308970"/>
              </a:xfrm>
            </p:grpSpPr>
            <p:pic>
              <p:nvPicPr>
                <p:cNvPr id="44" name="Picture 43"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45" name="TextBox 44"/>
                <p:cNvSpPr txBox="1"/>
                <p:nvPr/>
              </p:nvSpPr>
              <p:spPr>
                <a:xfrm>
                  <a:off x="3723876" y="1876687"/>
                  <a:ext cx="1608548" cy="439947"/>
                </a:xfrm>
                <a:prstGeom prst="rect">
                  <a:avLst/>
                </a:prstGeom>
                <a:noFill/>
              </p:spPr>
              <p:txBody>
                <a:bodyPr wrap="square" rtlCol="0">
                  <a:spAutoFit/>
                </a:bodyPr>
                <a:lstStyle/>
                <a:p>
                  <a:pPr algn="ctr"/>
                  <a:r>
                    <a:rPr lang="zh-CN" altLang="en-US" sz="1333" dirty="0">
                      <a:solidFill>
                        <a:srgbClr val="008DC1"/>
                      </a:solidFill>
                    </a:rPr>
                    <a:t>李大齐</a:t>
                  </a:r>
                  <a:endParaRPr lang="en-US" sz="1333" dirty="0">
                    <a:solidFill>
                      <a:srgbClr val="008DC1"/>
                    </a:solidFill>
                  </a:endParaRPr>
                </a:p>
              </p:txBody>
            </p:sp>
          </p:grpSp>
        </p:grpSp>
      </p:grpSp>
      <p:grpSp>
        <p:nvGrpSpPr>
          <p:cNvPr id="3" name="Group 2"/>
          <p:cNvGrpSpPr/>
          <p:nvPr/>
        </p:nvGrpSpPr>
        <p:grpSpPr>
          <a:xfrm>
            <a:off x="300348" y="2273352"/>
            <a:ext cx="6391224" cy="2526114"/>
            <a:chOff x="-13752" y="1890261"/>
            <a:chExt cx="4793418" cy="1894585"/>
          </a:xfrm>
        </p:grpSpPr>
        <p:sp>
          <p:nvSpPr>
            <p:cNvPr id="124" name="Shape 124"/>
            <p:cNvSpPr/>
            <p:nvPr/>
          </p:nvSpPr>
          <p:spPr>
            <a:xfrm>
              <a:off x="799001" y="3584031"/>
              <a:ext cx="349134" cy="18096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2434" marR="52434" algn="l">
                <a:lnSpc>
                  <a:spcPct val="112000"/>
                </a:lnSpc>
                <a:defRPr sz="2400">
                  <a:uFill>
                    <a:solidFill/>
                  </a:uFill>
                  <a:latin typeface="Courier"/>
                  <a:ea typeface="Courier"/>
                  <a:cs typeface="Courier"/>
                  <a:sym typeface="Courier"/>
                </a:defRPr>
              </a:lvl1pPr>
            </a:lstStyle>
            <a:p>
              <a:pPr lvl="0">
                <a:defRPr sz="1800">
                  <a:uFillTx/>
                </a:defRPr>
              </a:pPr>
              <a:r>
                <a:rPr lang="zh-CN" altLang="en-US" sz="1400" dirty="0">
                  <a:latin typeface="+mn-ea"/>
                  <a:ea typeface="+mn-ea"/>
                  <a:cs typeface="Calibri"/>
                </a:rPr>
                <a:t>个人</a:t>
              </a:r>
              <a:endParaRPr sz="1400" dirty="0">
                <a:latin typeface="+mn-ea"/>
                <a:ea typeface="+mn-ea"/>
                <a:cs typeface="Calibri"/>
              </a:endParaRPr>
            </a:p>
          </p:txBody>
        </p:sp>
        <p:sp>
          <p:nvSpPr>
            <p:cNvPr id="125" name="Shape 125"/>
            <p:cNvSpPr/>
            <p:nvPr/>
          </p:nvSpPr>
          <p:spPr>
            <a:xfrm>
              <a:off x="3293818" y="3603882"/>
              <a:ext cx="349134" cy="18096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2434" marR="52434" algn="l">
                <a:lnSpc>
                  <a:spcPct val="112000"/>
                </a:lnSpc>
                <a:defRPr sz="2400">
                  <a:uFill>
                    <a:solidFill/>
                  </a:uFill>
                  <a:latin typeface="Courier"/>
                  <a:ea typeface="Courier"/>
                  <a:cs typeface="Courier"/>
                  <a:sym typeface="Courier"/>
                </a:defRPr>
              </a:lvl1pPr>
            </a:lstStyle>
            <a:p>
              <a:pPr lvl="0">
                <a:defRPr sz="1800">
                  <a:uFillTx/>
                </a:defRPr>
              </a:pPr>
              <a:r>
                <a:rPr lang="zh-CN" altLang="en-US" sz="1400" dirty="0">
                  <a:latin typeface="+mn-ea"/>
                  <a:ea typeface="+mn-ea"/>
                  <a:cs typeface="Calibri"/>
                </a:rPr>
                <a:t>朋友</a:t>
              </a:r>
              <a:endParaRPr sz="1400" dirty="0">
                <a:latin typeface="+mn-ea"/>
                <a:ea typeface="+mn-ea"/>
                <a:cs typeface="Calibri"/>
              </a:endParaRPr>
            </a:p>
          </p:txBody>
        </p:sp>
        <p:sp>
          <p:nvSpPr>
            <p:cNvPr id="126" name="Shape 126"/>
            <p:cNvSpPr/>
            <p:nvPr/>
          </p:nvSpPr>
          <p:spPr>
            <a:xfrm>
              <a:off x="1744181" y="3602423"/>
              <a:ext cx="676147" cy="18096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marL="52434" marR="52434" algn="l">
                <a:lnSpc>
                  <a:spcPct val="112000"/>
                </a:lnSpc>
                <a:defRPr sz="2400">
                  <a:uFill>
                    <a:solidFill/>
                  </a:uFill>
                  <a:latin typeface="Courier"/>
                  <a:ea typeface="Courier"/>
                  <a:cs typeface="Courier"/>
                  <a:sym typeface="Courier"/>
                </a:defRPr>
              </a:lvl1pPr>
            </a:lstStyle>
            <a:p>
              <a:pPr lvl="0">
                <a:defRPr sz="1800">
                  <a:uFillTx/>
                </a:defRPr>
              </a:pPr>
              <a:r>
                <a:rPr lang="zh-CN" altLang="en-US" sz="1400" dirty="0">
                  <a:latin typeface="+mn-ea"/>
                  <a:ea typeface="+mn-ea"/>
                  <a:cs typeface="Calibri"/>
                </a:rPr>
                <a:t>个人</a:t>
              </a:r>
              <a:r>
                <a:rPr sz="1400" dirty="0">
                  <a:latin typeface="+mn-ea"/>
                  <a:ea typeface="+mn-ea"/>
                  <a:cs typeface="Calibri"/>
                </a:rPr>
                <a:t>-</a:t>
              </a:r>
              <a:r>
                <a:rPr lang="zh-CN" altLang="en-US" sz="1400" dirty="0">
                  <a:latin typeface="+mn-ea"/>
                  <a:ea typeface="+mn-ea"/>
                  <a:cs typeface="Calibri"/>
                </a:rPr>
                <a:t>朋友</a:t>
              </a:r>
              <a:endParaRPr sz="1400" dirty="0">
                <a:latin typeface="+mn-ea"/>
                <a:ea typeface="+mn-ea"/>
                <a:cs typeface="Calibri"/>
              </a:endParaRPr>
            </a:p>
          </p:txBody>
        </p:sp>
        <p:pic>
          <p:nvPicPr>
            <p:cNvPr id="127" name="droppedImage.pdf"/>
            <p:cNvPicPr/>
            <p:nvPr/>
          </p:nvPicPr>
          <p:blipFill>
            <a:blip r:embed="rId3">
              <a:extLst/>
            </a:blip>
            <a:stretch>
              <a:fillRect/>
            </a:stretch>
          </p:blipFill>
          <p:spPr>
            <a:xfrm>
              <a:off x="617297" y="1890261"/>
              <a:ext cx="3429000" cy="1690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8" name="TextBox 57"/>
            <p:cNvSpPr txBox="1"/>
            <p:nvPr/>
          </p:nvSpPr>
          <p:spPr>
            <a:xfrm>
              <a:off x="-13752" y="2078514"/>
              <a:ext cx="815671" cy="230833"/>
            </a:xfrm>
            <a:prstGeom prst="rect">
              <a:avLst/>
            </a:prstGeom>
            <a:noFill/>
          </p:spPr>
          <p:txBody>
            <a:bodyPr wrap="square" rtlCol="0">
              <a:spAutoFit/>
            </a:bodyPr>
            <a:lstStyle/>
            <a:p>
              <a:pPr algn="ctr"/>
              <a:r>
                <a:rPr lang="zh-CN" altLang="en-US" sz="1400" dirty="0">
                  <a:solidFill>
                    <a:srgbClr val="FF0000"/>
                  </a:solidFill>
                  <a:latin typeface="+mn-ea"/>
                </a:rPr>
                <a:t>周迅</a:t>
              </a:r>
              <a:endParaRPr lang="en-US" sz="1400" dirty="0">
                <a:solidFill>
                  <a:srgbClr val="FF0000"/>
                </a:solidFill>
                <a:latin typeface="+mn-ea"/>
              </a:endParaRPr>
            </a:p>
          </p:txBody>
        </p:sp>
        <p:sp>
          <p:nvSpPr>
            <p:cNvPr id="59" name="TextBox 58"/>
            <p:cNvSpPr txBox="1"/>
            <p:nvPr/>
          </p:nvSpPr>
          <p:spPr>
            <a:xfrm>
              <a:off x="3963995" y="2170836"/>
              <a:ext cx="815671" cy="230833"/>
            </a:xfrm>
            <a:prstGeom prst="rect">
              <a:avLst/>
            </a:prstGeom>
            <a:noFill/>
          </p:spPr>
          <p:txBody>
            <a:bodyPr wrap="square" rtlCol="0">
              <a:spAutoFit/>
            </a:bodyPr>
            <a:lstStyle/>
            <a:p>
              <a:r>
                <a:rPr lang="zh-CN" altLang="en-US" sz="1400" dirty="0">
                  <a:solidFill>
                    <a:srgbClr val="008DC1"/>
                  </a:solidFill>
                  <a:latin typeface="+mn-ea"/>
                </a:rPr>
                <a:t>李大齐</a:t>
              </a:r>
              <a:endParaRPr lang="en-US" sz="1400" dirty="0">
                <a:solidFill>
                  <a:srgbClr val="008DC1"/>
                </a:solidFill>
                <a:latin typeface="+mn-ea"/>
              </a:endParaRPr>
            </a:p>
          </p:txBody>
        </p:sp>
        <p:sp>
          <p:nvSpPr>
            <p:cNvPr id="60" name="TextBox 59"/>
            <p:cNvSpPr txBox="1"/>
            <p:nvPr/>
          </p:nvSpPr>
          <p:spPr>
            <a:xfrm>
              <a:off x="3963995" y="3074965"/>
              <a:ext cx="815671" cy="230833"/>
            </a:xfrm>
            <a:prstGeom prst="rect">
              <a:avLst/>
            </a:prstGeom>
            <a:noFill/>
          </p:spPr>
          <p:txBody>
            <a:bodyPr wrap="square" rtlCol="0">
              <a:spAutoFit/>
            </a:bodyPr>
            <a:lstStyle/>
            <a:p>
              <a:r>
                <a:rPr lang="zh-CN" altLang="en-US" sz="1400" dirty="0">
                  <a:solidFill>
                    <a:srgbClr val="008DC1"/>
                  </a:solidFill>
                  <a:latin typeface="+mn-ea"/>
                </a:rPr>
                <a:t>李亚鹏</a:t>
              </a:r>
              <a:endParaRPr lang="en-US" sz="1400" dirty="0">
                <a:solidFill>
                  <a:srgbClr val="008DC1"/>
                </a:solidFill>
                <a:latin typeface="+mn-ea"/>
              </a:endParaRPr>
            </a:p>
          </p:txBody>
        </p:sp>
        <p:sp>
          <p:nvSpPr>
            <p:cNvPr id="61" name="TextBox 60"/>
            <p:cNvSpPr txBox="1"/>
            <p:nvPr/>
          </p:nvSpPr>
          <p:spPr>
            <a:xfrm>
              <a:off x="3956298" y="2511052"/>
              <a:ext cx="815671" cy="230833"/>
            </a:xfrm>
            <a:prstGeom prst="rect">
              <a:avLst/>
            </a:prstGeom>
            <a:noFill/>
          </p:spPr>
          <p:txBody>
            <a:bodyPr wrap="square" rtlCol="0">
              <a:spAutoFit/>
            </a:bodyPr>
            <a:lstStyle/>
            <a:p>
              <a:r>
                <a:rPr lang="zh-CN" altLang="en-US" sz="1400" dirty="0">
                  <a:solidFill>
                    <a:srgbClr val="008DC1"/>
                  </a:solidFill>
                  <a:latin typeface="+mn-ea"/>
                </a:rPr>
                <a:t>谢霆锋</a:t>
              </a:r>
              <a:endParaRPr lang="en-US" sz="1400" dirty="0">
                <a:solidFill>
                  <a:srgbClr val="008DC1"/>
                </a:solidFill>
                <a:latin typeface="+mn-ea"/>
              </a:endParaRPr>
            </a:p>
          </p:txBody>
        </p:sp>
      </p:grpSp>
    </p:spTree>
    <p:extLst>
      <p:ext uri="{BB962C8B-B14F-4D97-AF65-F5344CB8AC3E}">
        <p14:creationId xmlns:p14="http://schemas.microsoft.com/office/powerpoint/2010/main" val="3902030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B_graph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777" y="921606"/>
            <a:ext cx="7157161" cy="5742101"/>
          </a:xfrm>
          <a:prstGeom prst="rect">
            <a:avLst/>
          </a:prstGeom>
        </p:spPr>
      </p:pic>
      <p:sp>
        <p:nvSpPr>
          <p:cNvPr id="6" name="Rectangle 5"/>
          <p:cNvSpPr/>
          <p:nvPr/>
        </p:nvSpPr>
        <p:spPr>
          <a:xfrm>
            <a:off x="-180622" y="6858000"/>
            <a:ext cx="13287023" cy="897467"/>
          </a:xfrm>
          <a:prstGeom prst="rect">
            <a:avLst/>
          </a:prstGeom>
          <a:solidFill>
            <a:srgbClr val="8992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180896455 Med.jpg"/>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a:ext>
            </a:extLst>
          </a:blip>
          <a:srcRect/>
          <a:stretch/>
        </p:blipFill>
        <p:spPr>
          <a:xfrm rot="16200000">
            <a:off x="5862117" y="516819"/>
            <a:ext cx="490359" cy="12214584"/>
          </a:xfrm>
          <a:prstGeom prst="rect">
            <a:avLst/>
          </a:prstGeom>
        </p:spPr>
      </p:pic>
      <p:pic>
        <p:nvPicPr>
          <p:cNvPr id="2" name="Picture 1" descr="WB_Man_wSketch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02587"/>
            <a:ext cx="9247813" cy="5255412"/>
          </a:xfrm>
          <a:prstGeom prst="rect">
            <a:avLst/>
          </a:prstGeom>
        </p:spPr>
      </p:pic>
      <p:pic>
        <p:nvPicPr>
          <p:cNvPr id="7" name="Picture 6" descr="Drawing_wTex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5577" y="2054473"/>
            <a:ext cx="3490351" cy="3498089"/>
          </a:xfrm>
          <a:prstGeom prst="rect">
            <a:avLst/>
          </a:prstGeom>
        </p:spPr>
      </p:pic>
      <p:sp>
        <p:nvSpPr>
          <p:cNvPr id="3" name="标题 2"/>
          <p:cNvSpPr>
            <a:spLocks noGrp="1"/>
          </p:cNvSpPr>
          <p:nvPr>
            <p:ph type="title"/>
          </p:nvPr>
        </p:nvSpPr>
        <p:spPr/>
        <p:txBody>
          <a:bodyPr/>
          <a:lstStyle/>
          <a:p>
            <a:endParaRPr lang="zh-CN" altLang="en-US"/>
          </a:p>
        </p:txBody>
      </p:sp>
      <p:sp>
        <p:nvSpPr>
          <p:cNvPr id="9" name="Shape 121"/>
          <p:cNvSpPr txBox="1">
            <a:spLocks/>
          </p:cNvSpPr>
          <p:nvPr/>
        </p:nvSpPr>
        <p:spPr>
          <a:xfrm>
            <a:off x="0" y="123671"/>
            <a:ext cx="4625784" cy="864585"/>
          </a:xfrm>
          <a:prstGeom prst="rect">
            <a:avLst/>
          </a:prstGeom>
          <a:solidFill>
            <a:srgbClr val="1D4C7C"/>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zh-CN" altLang="en-US" sz="2400" b="1" dirty="0">
                <a:solidFill>
                  <a:schemeClr val="bg1"/>
                </a:solidFill>
                <a:latin typeface="微软雅黑" panose="020B0503020204020204" pitchFamily="34" charset="-122"/>
                <a:ea typeface="微软雅黑" panose="020B0503020204020204" pitchFamily="34" charset="-122"/>
              </a:rPr>
              <a:t>建模简易</a:t>
            </a: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白板模型即物理模型</a:t>
            </a:r>
          </a:p>
        </p:txBody>
      </p:sp>
    </p:spTree>
    <p:extLst>
      <p:ext uri="{BB962C8B-B14F-4D97-AF65-F5344CB8AC3E}">
        <p14:creationId xmlns:p14="http://schemas.microsoft.com/office/powerpoint/2010/main" val="107194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2000" fill="hold"/>
                                        <p:tgtEl>
                                          <p:spTgt spid="7"/>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346245" y="933746"/>
            <a:ext cx="4713112" cy="461665"/>
          </a:xfrm>
          <a:prstGeom prst="rect">
            <a:avLst/>
          </a:prstGeom>
        </p:spPr>
        <p:txBody>
          <a:bodyPr wrap="square">
            <a:spAutoFit/>
          </a:bodyPr>
          <a:lstStyle/>
          <a:p>
            <a:pPr algn="ctr"/>
            <a:r>
              <a:rPr lang="en-US" altLang="zh-CN" sz="2400" dirty="0" smtClean="0"/>
              <a:t>2016</a:t>
            </a:r>
            <a:r>
              <a:rPr lang="zh-CN" altLang="en-US" sz="2400" dirty="0" smtClean="0"/>
              <a:t>年</a:t>
            </a:r>
            <a:r>
              <a:rPr lang="en-US" altLang="zh-CN" sz="2400" dirty="0"/>
              <a:t>6</a:t>
            </a:r>
            <a:r>
              <a:rPr lang="zh-CN" altLang="en-US" sz="2400" dirty="0" smtClean="0"/>
              <a:t>月</a:t>
            </a:r>
            <a:endParaRPr lang="zh-CN" altLang="en-US" sz="2400" dirty="0"/>
          </a:p>
        </p:txBody>
      </p:sp>
      <p:pic>
        <p:nvPicPr>
          <p:cNvPr id="4" name="图片 3"/>
          <p:cNvPicPr>
            <a:picLocks noChangeAspect="1"/>
          </p:cNvPicPr>
          <p:nvPr/>
        </p:nvPicPr>
        <p:blipFill>
          <a:blip r:embed="rId2"/>
          <a:stretch>
            <a:fillRect/>
          </a:stretch>
        </p:blipFill>
        <p:spPr>
          <a:xfrm>
            <a:off x="593019" y="1577450"/>
            <a:ext cx="10618772" cy="5085122"/>
          </a:xfrm>
          <a:prstGeom prst="rect">
            <a:avLst/>
          </a:prstGeom>
        </p:spPr>
      </p:pic>
      <p:sp>
        <p:nvSpPr>
          <p:cNvPr id="5" name="Shape 121"/>
          <p:cNvSpPr txBox="1">
            <a:spLocks/>
          </p:cNvSpPr>
          <p:nvPr/>
        </p:nvSpPr>
        <p:spPr>
          <a:xfrm>
            <a:off x="4" y="509973"/>
            <a:ext cx="3563467" cy="864585"/>
          </a:xfrm>
          <a:prstGeom prst="rect">
            <a:avLst/>
          </a:prstGeom>
          <a:solidFill>
            <a:srgbClr val="1D4C7C"/>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zh-CN" altLang="en-US" sz="2400" b="1" dirty="0">
                <a:solidFill>
                  <a:schemeClr val="bg1"/>
                </a:solidFill>
                <a:latin typeface="微软雅黑" panose="020B0503020204020204" pitchFamily="34" charset="-122"/>
                <a:ea typeface="微软雅黑" panose="020B0503020204020204" pitchFamily="34" charset="-122"/>
              </a:rPr>
              <a:t>数据库按类别人气趋势</a:t>
            </a:r>
          </a:p>
        </p:txBody>
      </p:sp>
    </p:spTree>
    <p:extLst>
      <p:ext uri="{BB962C8B-B14F-4D97-AF65-F5344CB8AC3E}">
        <p14:creationId xmlns:p14="http://schemas.microsoft.com/office/powerpoint/2010/main" val="297172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什么是图数据库</a:t>
            </a:r>
            <a:endParaRPr lang="zh-CN" altLang="en-US" sz="1467" dirty="0">
              <a:solidFill>
                <a:srgbClr val="FFFFFF"/>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a:solidFill>
                  <a:srgbClr val="FF0000"/>
                </a:solidFill>
                <a:cs typeface="Segoe UI" charset="0"/>
              </a:rPr>
              <a:t>为何要用 </a:t>
            </a:r>
            <a:r>
              <a:rPr lang="en-US" altLang="zh-CN" sz="1467" dirty="0">
                <a:solidFill>
                  <a:srgbClr val="FF0000"/>
                </a:solidFill>
                <a:cs typeface="Segoe UI" charset="0"/>
              </a:rPr>
              <a:t>Neo4j</a:t>
            </a: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为何要用图数据库</a:t>
            </a:r>
            <a:endParaRPr lang="en-US" altLang="zh-CN" sz="1467" dirty="0">
              <a:solidFill>
                <a:srgbClr val="FFFFFF"/>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FFFF"/>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FFFF"/>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谁在用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FFFF"/>
                </a:solidFill>
                <a:cs typeface="Segoe UI" charset="0"/>
                <a:hlinkClick r:id="rId6"/>
              </a:rPr>
              <a:t>演示 </a:t>
            </a:r>
            <a:r>
              <a:rPr lang="en-US" altLang="zh-CN" sz="1467" dirty="0" smtClean="0">
                <a:solidFill>
                  <a:srgbClr val="FFFFFF"/>
                </a:solidFill>
                <a:cs typeface="Segoe UI" charset="0"/>
                <a:hlinkClick r:id="rId6"/>
              </a:rPr>
              <a:t>Neo4j</a:t>
            </a:r>
            <a:endParaRPr lang="zh-CN" altLang="en-US" sz="1467" dirty="0">
              <a:solidFill>
                <a:srgbClr val="FFFFFF"/>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876985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什么是图数据库</a:t>
            </a:r>
            <a:endParaRPr lang="zh-CN" altLang="en-US" sz="1467" dirty="0">
              <a:solidFill>
                <a:srgbClr val="FFFFFF"/>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为何要用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为何要用图数据库</a:t>
            </a:r>
            <a:endParaRPr lang="en-US" altLang="zh-CN" sz="1467" dirty="0">
              <a:solidFill>
                <a:srgbClr val="FFFFFF"/>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FFFF"/>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FFFF"/>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谁在用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FFFF"/>
                </a:solidFill>
                <a:cs typeface="Segoe UI" charset="0"/>
                <a:hlinkClick r:id="rId6"/>
              </a:rPr>
              <a:t>演示 </a:t>
            </a:r>
            <a:r>
              <a:rPr lang="en-US" altLang="zh-CN" sz="1467" dirty="0" smtClean="0">
                <a:solidFill>
                  <a:srgbClr val="FFFFFF"/>
                </a:solidFill>
                <a:cs typeface="Segoe UI" charset="0"/>
                <a:hlinkClick r:id="rId6"/>
              </a:rPr>
              <a:t>Neo4j</a:t>
            </a:r>
            <a:endParaRPr lang="zh-CN" altLang="en-US" sz="1467" dirty="0">
              <a:solidFill>
                <a:srgbClr val="FFFFFF"/>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2600738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7975"/>
            <a:ext cx="3065463" cy="887413"/>
          </a:xfrm>
          <a:solidFill>
            <a:srgbClr val="1D4C7C"/>
          </a:solidFill>
        </p:spPr>
        <p:txBody>
          <a:bodyPr>
            <a:noAutofit/>
          </a:bodyPr>
          <a:lstStyle/>
          <a:p>
            <a:r>
              <a:rPr lang="zh-CN" altLang="en-US" sz="2400" dirty="0">
                <a:solidFill>
                  <a:schemeClr val="bg1"/>
                </a:solidFill>
                <a:latin typeface="+mn-ea"/>
                <a:ea typeface="+mn-ea"/>
              </a:rPr>
              <a:t>为何要用 </a:t>
            </a:r>
            <a:r>
              <a:rPr lang="en-US" sz="2400" dirty="0">
                <a:solidFill>
                  <a:schemeClr val="bg1"/>
                </a:solidFill>
                <a:latin typeface="+mn-ea"/>
                <a:ea typeface="+mn-ea"/>
              </a:rPr>
              <a:t>Neo4j</a:t>
            </a:r>
          </a:p>
        </p:txBody>
      </p:sp>
      <p:sp>
        <p:nvSpPr>
          <p:cNvPr id="10" name="Rectangle 9"/>
          <p:cNvSpPr/>
          <p:nvPr>
            <p:custDataLst>
              <p:tags r:id="rId1"/>
            </p:custDataLst>
          </p:nvPr>
        </p:nvSpPr>
        <p:spPr bwMode="auto">
          <a:xfrm>
            <a:off x="2563584" y="4028556"/>
            <a:ext cx="2259674" cy="1463736"/>
          </a:xfrm>
          <a:prstGeom prst="rect">
            <a:avLst/>
          </a:prstGeom>
          <a:solidFill>
            <a:schemeClr val="tx2"/>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899" tIns="182888" rIns="121899" bIns="60949" numCol="1" rtlCol="0" anchor="t" anchorCtr="0" compatLnSpc="1">
            <a:prstTxWarp prst="textNoShape">
              <a:avLst/>
            </a:prstTxWarp>
            <a:noAutofit/>
          </a:bodyPr>
          <a:lstStyle/>
          <a:p>
            <a:pPr defTabSz="1218646" fontAlgn="base">
              <a:lnSpc>
                <a:spcPct val="90000"/>
              </a:lnSpc>
              <a:spcBef>
                <a:spcPts val="840"/>
              </a:spcBef>
              <a:spcAft>
                <a:spcPct val="0"/>
              </a:spcAft>
              <a:buClr>
                <a:srgbClr val="C2C2C2">
                  <a:lumMod val="75000"/>
                </a:srgbClr>
              </a:buClr>
              <a:buSzPct val="100000"/>
            </a:pPr>
            <a:r>
              <a:rPr lang="zh-CN" altLang="en-US" sz="1400" dirty="0">
                <a:ln>
                  <a:solidFill>
                    <a:srgbClr val="FFFFFF">
                      <a:alpha val="0"/>
                    </a:srgbClr>
                  </a:solidFill>
                </a:ln>
                <a:solidFill>
                  <a:srgbClr val="FFFFFF">
                    <a:alpha val="99000"/>
                  </a:srgbClr>
                </a:solidFill>
                <a:latin typeface="+mn-ea"/>
                <a:cs typeface="Segoe UI" pitchFamily="34" charset="0"/>
              </a:rPr>
              <a:t>地球上最大的和最活跃的图形社区。</a:t>
            </a:r>
            <a:r>
              <a:rPr lang="en-US" altLang="zh-CN" sz="1400" dirty="0">
                <a:ln>
                  <a:solidFill>
                    <a:srgbClr val="FFFFFF">
                      <a:alpha val="0"/>
                    </a:srgbClr>
                  </a:solidFill>
                </a:ln>
                <a:solidFill>
                  <a:srgbClr val="FFFFFF">
                    <a:alpha val="99000"/>
                  </a:srgbClr>
                </a:solidFill>
                <a:latin typeface="+mn-ea"/>
                <a:cs typeface="Segoe UI" pitchFamily="34" charset="0"/>
              </a:rPr>
              <a:t>Neo4j </a:t>
            </a:r>
            <a:r>
              <a:rPr lang="zh-CN" altLang="en-US" sz="1400" dirty="0">
                <a:ln>
                  <a:solidFill>
                    <a:srgbClr val="FFFFFF">
                      <a:alpha val="0"/>
                    </a:srgbClr>
                  </a:solidFill>
                </a:ln>
                <a:solidFill>
                  <a:srgbClr val="FFFFFF">
                    <a:alpha val="99000"/>
                  </a:srgbClr>
                </a:solidFill>
                <a:latin typeface="+mn-ea"/>
                <a:cs typeface="Segoe UI" pitchFamily="34" charset="0"/>
              </a:rPr>
              <a:t>拥有最大的和最活跃的图数据库爱好者社区，这些爱好者撑起了一个稳健、活跃的生态系统。</a:t>
            </a:r>
          </a:p>
        </p:txBody>
      </p:sp>
      <p:sp>
        <p:nvSpPr>
          <p:cNvPr id="11" name="Rectangle 10"/>
          <p:cNvSpPr/>
          <p:nvPr>
            <p:custDataLst>
              <p:tags r:id="rId2"/>
            </p:custDataLst>
          </p:nvPr>
        </p:nvSpPr>
        <p:spPr bwMode="auto">
          <a:xfrm>
            <a:off x="4967459" y="4028556"/>
            <a:ext cx="2262663" cy="1463736"/>
          </a:xfrm>
          <a:prstGeom prst="rect">
            <a:avLst/>
          </a:prstGeom>
          <a:solidFill>
            <a:schemeClr val="accent5"/>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899" tIns="182888" rIns="121899" bIns="60949" numCol="1" rtlCol="0" anchor="t" anchorCtr="0" compatLnSpc="1">
            <a:prstTxWarp prst="textNoShape">
              <a:avLst/>
            </a:prstTxWarp>
            <a:noAutofit/>
          </a:bodyPr>
          <a:lstStyle/>
          <a:p>
            <a:pPr defTabSz="1218646" fontAlgn="base">
              <a:lnSpc>
                <a:spcPct val="90000"/>
              </a:lnSpc>
              <a:spcBef>
                <a:spcPts val="840"/>
              </a:spcBef>
              <a:spcAft>
                <a:spcPct val="0"/>
              </a:spcAft>
              <a:buClr>
                <a:srgbClr val="C2C2C2">
                  <a:lumMod val="75000"/>
                </a:srgbClr>
              </a:buClr>
              <a:buSzPct val="100000"/>
            </a:pPr>
            <a:r>
              <a:rPr lang="zh-CN" altLang="en-US" sz="1400" dirty="0">
                <a:ln>
                  <a:solidFill>
                    <a:srgbClr val="FFFFFF">
                      <a:alpha val="0"/>
                    </a:srgbClr>
                  </a:solidFill>
                </a:ln>
                <a:solidFill>
                  <a:srgbClr val="FFFFFF">
                    <a:alpha val="99000"/>
                  </a:srgbClr>
                </a:solidFill>
                <a:latin typeface="+mn-ea"/>
                <a:cs typeface="Segoe UI" pitchFamily="34" charset="0"/>
              </a:rPr>
              <a:t>不折不扣的高性能读写伸缩性。</a:t>
            </a:r>
            <a:r>
              <a:rPr lang="en-US" altLang="zh-CN" sz="1400" dirty="0">
                <a:ln>
                  <a:solidFill>
                    <a:srgbClr val="FFFFFF">
                      <a:alpha val="0"/>
                    </a:srgbClr>
                  </a:solidFill>
                </a:ln>
                <a:solidFill>
                  <a:srgbClr val="FFFFFF">
                    <a:alpha val="99000"/>
                  </a:srgbClr>
                </a:solidFill>
                <a:latin typeface="+mn-ea"/>
                <a:cs typeface="Segoe UI" pitchFamily="34" charset="0"/>
              </a:rPr>
              <a:t>Neo4j </a:t>
            </a:r>
            <a:r>
              <a:rPr lang="zh-CN" altLang="en-US" sz="1400" dirty="0">
                <a:ln>
                  <a:solidFill>
                    <a:srgbClr val="FFFFFF">
                      <a:alpha val="0"/>
                    </a:srgbClr>
                  </a:solidFill>
                </a:ln>
                <a:solidFill>
                  <a:srgbClr val="FFFFFF">
                    <a:alpha val="99000"/>
                  </a:srgbClr>
                </a:solidFill>
                <a:latin typeface="+mn-ea"/>
                <a:cs typeface="Segoe UI" pitchFamily="34" charset="0"/>
              </a:rPr>
              <a:t>在提供超高速读写性能的同时，还能保证数据的完整性</a:t>
            </a:r>
          </a:p>
        </p:txBody>
      </p:sp>
      <p:sp>
        <p:nvSpPr>
          <p:cNvPr id="12" name="Rectangle 11"/>
          <p:cNvSpPr/>
          <p:nvPr>
            <p:custDataLst>
              <p:tags r:id="rId3"/>
            </p:custDataLst>
          </p:nvPr>
        </p:nvSpPr>
        <p:spPr bwMode="auto">
          <a:xfrm>
            <a:off x="7371336" y="4028556"/>
            <a:ext cx="2259674" cy="1463736"/>
          </a:xfrm>
          <a:prstGeom prst="rect">
            <a:avLst/>
          </a:prstGeom>
          <a:solidFill>
            <a:schemeClr val="tx2"/>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899" tIns="182888" rIns="121899" bIns="60949" numCol="1" rtlCol="0" anchor="t" anchorCtr="0" compatLnSpc="1">
            <a:prstTxWarp prst="textNoShape">
              <a:avLst/>
            </a:prstTxWarp>
            <a:noAutofit/>
          </a:bodyPr>
          <a:lstStyle/>
          <a:p>
            <a:pPr defTabSz="1218646" fontAlgn="base">
              <a:lnSpc>
                <a:spcPct val="90000"/>
              </a:lnSpc>
              <a:spcBef>
                <a:spcPts val="840"/>
              </a:spcBef>
              <a:spcAft>
                <a:spcPct val="0"/>
              </a:spcAft>
              <a:buClr>
                <a:srgbClr val="C2C2C2">
                  <a:lumMod val="75000"/>
                </a:srgbClr>
              </a:buClr>
              <a:buSzPct val="100000"/>
            </a:pPr>
            <a:r>
              <a:rPr lang="zh-CN" altLang="en-US" sz="1400" dirty="0">
                <a:ln>
                  <a:solidFill>
                    <a:srgbClr val="FFFFFF">
                      <a:alpha val="0"/>
                    </a:srgbClr>
                  </a:solidFill>
                </a:ln>
                <a:solidFill>
                  <a:srgbClr val="FFFFFF">
                    <a:alpha val="99000"/>
                  </a:srgbClr>
                </a:solidFill>
                <a:cs typeface="Segoe UI" pitchFamily="34" charset="0"/>
              </a:rPr>
              <a:t>依靠完全本地存储和处理达到高性能。索引自由邻接，大大缩短了读取时间，即使数据不断增长，也能提供超并行吞吐量。</a:t>
            </a:r>
          </a:p>
        </p:txBody>
      </p:sp>
      <p:sp>
        <p:nvSpPr>
          <p:cNvPr id="13" name="Rectangle 12"/>
          <p:cNvSpPr/>
          <p:nvPr>
            <p:custDataLst>
              <p:tags r:id="rId4"/>
            </p:custDataLst>
          </p:nvPr>
        </p:nvSpPr>
        <p:spPr bwMode="auto">
          <a:xfrm>
            <a:off x="9775215" y="4028548"/>
            <a:ext cx="2259674" cy="1474181"/>
          </a:xfrm>
          <a:prstGeom prst="rect">
            <a:avLst/>
          </a:prstGeom>
          <a:solidFill>
            <a:schemeClr val="accent5"/>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899" tIns="182888" rIns="121899" bIns="60949" numCol="1" rtlCol="0" anchor="t" anchorCtr="0" compatLnSpc="1">
            <a:prstTxWarp prst="textNoShape">
              <a:avLst/>
            </a:prstTxWarp>
            <a:noAutofit/>
          </a:bodyPr>
          <a:lstStyle/>
          <a:p>
            <a:pPr defTabSz="1218646" fontAlgn="base">
              <a:lnSpc>
                <a:spcPct val="90000"/>
              </a:lnSpc>
              <a:spcBef>
                <a:spcPts val="840"/>
              </a:spcBef>
              <a:spcAft>
                <a:spcPct val="0"/>
              </a:spcAft>
              <a:buClr>
                <a:srgbClr val="C2C2C2">
                  <a:lumMod val="75000"/>
                </a:srgbClr>
              </a:buClr>
              <a:buSzPct val="100000"/>
            </a:pPr>
            <a:r>
              <a:rPr lang="zh-CN" altLang="en-US" sz="1400" dirty="0">
                <a:ln>
                  <a:solidFill>
                    <a:srgbClr val="FFFFFF">
                      <a:alpha val="0"/>
                    </a:srgbClr>
                  </a:solidFill>
                </a:ln>
                <a:solidFill>
                  <a:srgbClr val="FFFFFF">
                    <a:alpha val="99000"/>
                  </a:srgbClr>
                </a:solidFill>
                <a:cs typeface="Segoe UI" pitchFamily="34" charset="0"/>
              </a:rPr>
              <a:t>成熟的用户界面，内置丰富的学习和教育资源，使你能轻松愉快地学习和掌握 </a:t>
            </a:r>
            <a:r>
              <a:rPr lang="en-US" altLang="zh-CN" sz="1400" dirty="0">
                <a:ln>
                  <a:solidFill>
                    <a:srgbClr val="FFFFFF">
                      <a:alpha val="0"/>
                    </a:srgbClr>
                  </a:solidFill>
                </a:ln>
                <a:solidFill>
                  <a:srgbClr val="FFFFFF">
                    <a:alpha val="99000"/>
                  </a:srgbClr>
                </a:solidFill>
                <a:cs typeface="Segoe UI" pitchFamily="34" charset="0"/>
              </a:rPr>
              <a:t>Neo4j</a:t>
            </a:r>
          </a:p>
        </p:txBody>
      </p:sp>
      <p:sp>
        <p:nvSpPr>
          <p:cNvPr id="6" name="Rectangle 5"/>
          <p:cNvSpPr/>
          <p:nvPr>
            <p:custDataLst>
              <p:tags r:id="rId5"/>
            </p:custDataLst>
          </p:nvPr>
        </p:nvSpPr>
        <p:spPr bwMode="auto">
          <a:xfrm>
            <a:off x="2563584" y="1387929"/>
            <a:ext cx="2259674" cy="2532474"/>
          </a:xfrm>
          <a:prstGeom prst="rect">
            <a:avLst/>
          </a:prstGeom>
          <a:solidFill>
            <a:schemeClr val="accent5"/>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1828800" rIns="121920" bIns="60960" numCol="1" rtlCol="0" anchor="ctr" anchorCtr="0" compatLnSpc="1">
            <a:prstTxWarp prst="textNoShape">
              <a:avLst/>
            </a:prstTxWarp>
            <a:noAutofit/>
          </a:bodyPr>
          <a:lstStyle/>
          <a:p>
            <a:pPr algn="ctr" defTabSz="1218646" fontAlgn="base">
              <a:lnSpc>
                <a:spcPct val="90000"/>
              </a:lnSpc>
              <a:spcBef>
                <a:spcPts val="840"/>
              </a:spcBef>
              <a:spcAft>
                <a:spcPct val="0"/>
              </a:spcAft>
              <a:buClr>
                <a:srgbClr val="FFFF99"/>
              </a:buClr>
              <a:buSzPct val="120000"/>
              <a:defRPr/>
            </a:pPr>
            <a:r>
              <a:rPr lang="zh-CN" altLang="en-US" dirty="0">
                <a:ln>
                  <a:solidFill>
                    <a:srgbClr val="FFFFFF">
                      <a:alpha val="0"/>
                    </a:srgbClr>
                  </a:solidFill>
                </a:ln>
                <a:solidFill>
                  <a:srgbClr val="FFFFFF">
                    <a:alpha val="99000"/>
                  </a:srgbClr>
                </a:solidFill>
                <a:cs typeface="Segoe UI" pitchFamily="34" charset="0"/>
              </a:rPr>
              <a:t>社区活跃</a:t>
            </a:r>
          </a:p>
        </p:txBody>
      </p:sp>
      <p:sp>
        <p:nvSpPr>
          <p:cNvPr id="7" name="Rectangle 6"/>
          <p:cNvSpPr/>
          <p:nvPr>
            <p:custDataLst>
              <p:tags r:id="rId6"/>
            </p:custDataLst>
          </p:nvPr>
        </p:nvSpPr>
        <p:spPr bwMode="auto">
          <a:xfrm>
            <a:off x="4967459" y="1387929"/>
            <a:ext cx="2259674" cy="2532474"/>
          </a:xfrm>
          <a:prstGeom prst="rect">
            <a:avLst/>
          </a:prstGeom>
          <a:solidFill>
            <a:schemeClr val="accent1"/>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1828800" rIns="121920" bIns="60960" numCol="1" rtlCol="0" anchor="ctr" anchorCtr="0" compatLnSpc="1">
            <a:prstTxWarp prst="textNoShape">
              <a:avLst/>
            </a:prstTxWarp>
            <a:noAutofit/>
          </a:bodyPr>
          <a:lstStyle/>
          <a:p>
            <a:pPr algn="ctr" defTabSz="1218646" fontAlgn="base">
              <a:lnSpc>
                <a:spcPct val="90000"/>
              </a:lnSpc>
              <a:spcBef>
                <a:spcPts val="840"/>
              </a:spcBef>
              <a:spcAft>
                <a:spcPct val="0"/>
              </a:spcAft>
              <a:buClr>
                <a:srgbClr val="FFFF99"/>
              </a:buClr>
              <a:buSzPct val="120000"/>
            </a:pPr>
            <a:r>
              <a:rPr lang="zh-CN" altLang="en-US" dirty="0">
                <a:ln>
                  <a:solidFill>
                    <a:srgbClr val="FFFFFF">
                      <a:alpha val="0"/>
                    </a:srgbClr>
                  </a:solidFill>
                </a:ln>
                <a:solidFill>
                  <a:srgbClr val="FFFFFF">
                    <a:alpha val="99000"/>
                  </a:srgbClr>
                </a:solidFill>
                <a:cs typeface="Segoe UI" pitchFamily="34" charset="0"/>
              </a:rPr>
              <a:t>可伸缩性</a:t>
            </a:r>
          </a:p>
        </p:txBody>
      </p:sp>
      <p:sp>
        <p:nvSpPr>
          <p:cNvPr id="8" name="Rectangle 7"/>
          <p:cNvSpPr/>
          <p:nvPr>
            <p:custDataLst>
              <p:tags r:id="rId7"/>
            </p:custDataLst>
          </p:nvPr>
        </p:nvSpPr>
        <p:spPr bwMode="auto">
          <a:xfrm>
            <a:off x="7371336" y="1387929"/>
            <a:ext cx="2259674" cy="2532474"/>
          </a:xfrm>
          <a:prstGeom prst="rect">
            <a:avLst/>
          </a:prstGeom>
          <a:solidFill>
            <a:schemeClr val="accent5"/>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1828800" rIns="121920" bIns="60960" numCol="1" rtlCol="0" anchor="ctr" anchorCtr="0" compatLnSpc="1">
            <a:prstTxWarp prst="textNoShape">
              <a:avLst/>
            </a:prstTxWarp>
            <a:noAutofit/>
          </a:bodyPr>
          <a:lstStyle/>
          <a:p>
            <a:pPr algn="ctr" defTabSz="1218646" fontAlgn="base">
              <a:lnSpc>
                <a:spcPct val="90000"/>
              </a:lnSpc>
              <a:spcBef>
                <a:spcPts val="840"/>
              </a:spcBef>
              <a:spcAft>
                <a:spcPct val="0"/>
              </a:spcAft>
              <a:buClr>
                <a:srgbClr val="FFFF99"/>
              </a:buClr>
              <a:buSzPct val="120000"/>
            </a:pPr>
            <a:r>
              <a:rPr lang="zh-CN" altLang="en-US" dirty="0">
                <a:ln>
                  <a:solidFill>
                    <a:srgbClr val="FFFFFF">
                      <a:alpha val="0"/>
                    </a:srgbClr>
                  </a:solidFill>
                </a:ln>
                <a:solidFill>
                  <a:srgbClr val="FFFFFF">
                    <a:alpha val="99000"/>
                  </a:srgbClr>
                </a:solidFill>
                <a:cs typeface="Segoe UI" pitchFamily="34" charset="0"/>
              </a:rPr>
              <a:t>超高性能</a:t>
            </a:r>
          </a:p>
        </p:txBody>
      </p:sp>
      <p:sp>
        <p:nvSpPr>
          <p:cNvPr id="9" name="Rectangle 8"/>
          <p:cNvSpPr/>
          <p:nvPr>
            <p:custDataLst>
              <p:tags r:id="rId8"/>
            </p:custDataLst>
          </p:nvPr>
        </p:nvSpPr>
        <p:spPr bwMode="auto">
          <a:xfrm>
            <a:off x="9775215" y="1387929"/>
            <a:ext cx="2259674" cy="2532474"/>
          </a:xfrm>
          <a:prstGeom prst="rect">
            <a:avLst/>
          </a:prstGeom>
          <a:solidFill>
            <a:schemeClr val="accent1"/>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1828800" rIns="121920" bIns="60960" numCol="1" rtlCol="0" anchor="ctr" anchorCtr="0" compatLnSpc="1">
            <a:prstTxWarp prst="textNoShape">
              <a:avLst/>
            </a:prstTxWarp>
            <a:noAutofit/>
          </a:bodyPr>
          <a:lstStyle/>
          <a:p>
            <a:pPr algn="ctr" defTabSz="1218646" fontAlgn="base">
              <a:lnSpc>
                <a:spcPct val="90000"/>
              </a:lnSpc>
              <a:spcBef>
                <a:spcPts val="840"/>
              </a:spcBef>
              <a:spcAft>
                <a:spcPct val="0"/>
              </a:spcAft>
              <a:buClr>
                <a:srgbClr val="FFFF99"/>
              </a:buClr>
              <a:buSzPct val="120000"/>
            </a:pPr>
            <a:r>
              <a:rPr lang="zh-CN" altLang="en-US" dirty="0">
                <a:ln>
                  <a:solidFill>
                    <a:srgbClr val="FFFFFF">
                      <a:alpha val="0"/>
                    </a:srgbClr>
                  </a:solidFill>
                </a:ln>
                <a:solidFill>
                  <a:srgbClr val="FFFFFF">
                    <a:alpha val="99000"/>
                  </a:srgbClr>
                </a:solidFill>
                <a:cs typeface="Segoe UI" pitchFamily="34" charset="0"/>
              </a:rPr>
              <a:t>最易学习</a:t>
            </a:r>
          </a:p>
        </p:txBody>
      </p:sp>
      <p:sp>
        <p:nvSpPr>
          <p:cNvPr id="26" name="Rectangle 10"/>
          <p:cNvSpPr/>
          <p:nvPr>
            <p:custDataLst>
              <p:tags r:id="rId9"/>
            </p:custDataLst>
          </p:nvPr>
        </p:nvSpPr>
        <p:spPr bwMode="auto">
          <a:xfrm>
            <a:off x="118481" y="4028556"/>
            <a:ext cx="2262663" cy="1463736"/>
          </a:xfrm>
          <a:prstGeom prst="rect">
            <a:avLst/>
          </a:prstGeom>
          <a:solidFill>
            <a:schemeClr val="accent5"/>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899" tIns="182888" rIns="121899" bIns="60949" numCol="1" rtlCol="0" anchor="t" anchorCtr="0" compatLnSpc="1">
            <a:prstTxWarp prst="textNoShape">
              <a:avLst/>
            </a:prstTxWarp>
            <a:noAutofit/>
          </a:bodyPr>
          <a:lstStyle/>
          <a:p>
            <a:pPr defTabSz="1218646" fontAlgn="base">
              <a:lnSpc>
                <a:spcPct val="90000"/>
              </a:lnSpc>
              <a:spcBef>
                <a:spcPts val="840"/>
              </a:spcBef>
              <a:spcAft>
                <a:spcPct val="0"/>
              </a:spcAft>
              <a:buClr>
                <a:srgbClr val="C2C2C2">
                  <a:lumMod val="75000"/>
                </a:srgbClr>
              </a:buClr>
              <a:buSzPct val="100000"/>
            </a:pPr>
            <a:r>
              <a:rPr lang="zh-CN" altLang="en-US" sz="1400" dirty="0">
                <a:ln>
                  <a:solidFill>
                    <a:srgbClr val="FFFFFF">
                      <a:alpha val="0"/>
                    </a:srgbClr>
                  </a:solidFill>
                </a:ln>
                <a:solidFill>
                  <a:srgbClr val="FFFFFF">
                    <a:alpha val="99000"/>
                  </a:srgbClr>
                </a:solidFill>
                <a:latin typeface="+mn-ea"/>
                <a:cs typeface="Segoe UI" pitchFamily="34" charset="0"/>
              </a:rPr>
              <a:t>世界领先的、最好的图数据库。</a:t>
            </a:r>
            <a:r>
              <a:rPr lang="en-US" altLang="zh-CN" sz="1400" dirty="0">
                <a:ln>
                  <a:solidFill>
                    <a:srgbClr val="FFFFFF">
                      <a:alpha val="0"/>
                    </a:srgbClr>
                  </a:solidFill>
                </a:ln>
                <a:solidFill>
                  <a:srgbClr val="FFFFFF">
                    <a:alpha val="99000"/>
                  </a:srgbClr>
                </a:solidFill>
                <a:latin typeface="+mn-ea"/>
                <a:cs typeface="Segoe UI" pitchFamily="34" charset="0"/>
              </a:rPr>
              <a:t>Neo4j </a:t>
            </a:r>
            <a:r>
              <a:rPr lang="zh-CN" altLang="en-US" sz="1400" dirty="0">
                <a:ln>
                  <a:solidFill>
                    <a:srgbClr val="FFFFFF">
                      <a:alpha val="0"/>
                    </a:srgbClr>
                  </a:solidFill>
                </a:ln>
                <a:solidFill>
                  <a:srgbClr val="FFFFFF">
                    <a:alpha val="99000"/>
                  </a:srgbClr>
                </a:solidFill>
                <a:latin typeface="+mn-ea"/>
                <a:cs typeface="Segoe UI" pitchFamily="34" charset="0"/>
              </a:rPr>
              <a:t>已被数千家机构用于关键产品生产应用中，其中包括全球</a:t>
            </a:r>
            <a:r>
              <a:rPr lang="en-US" altLang="zh-CN" sz="1400" dirty="0">
                <a:ln>
                  <a:solidFill>
                    <a:srgbClr val="FFFFFF">
                      <a:alpha val="0"/>
                    </a:srgbClr>
                  </a:solidFill>
                </a:ln>
                <a:solidFill>
                  <a:srgbClr val="FFFFFF">
                    <a:alpha val="99000"/>
                  </a:srgbClr>
                </a:solidFill>
                <a:latin typeface="+mn-ea"/>
                <a:cs typeface="Segoe UI" pitchFamily="34" charset="0"/>
              </a:rPr>
              <a:t>2000</a:t>
            </a:r>
            <a:r>
              <a:rPr lang="zh-CN" altLang="en-US" sz="1400" dirty="0">
                <a:ln>
                  <a:solidFill>
                    <a:srgbClr val="FFFFFF">
                      <a:alpha val="0"/>
                    </a:srgbClr>
                  </a:solidFill>
                </a:ln>
                <a:solidFill>
                  <a:srgbClr val="FFFFFF">
                    <a:alpha val="99000"/>
                  </a:srgbClr>
                </a:solidFill>
                <a:latin typeface="+mn-ea"/>
                <a:cs typeface="Segoe UI" pitchFamily="34" charset="0"/>
              </a:rPr>
              <a:t>强中的</a:t>
            </a:r>
            <a:r>
              <a:rPr lang="en-US" altLang="zh-CN" sz="1400" dirty="0">
                <a:ln>
                  <a:solidFill>
                    <a:srgbClr val="FFFFFF">
                      <a:alpha val="0"/>
                    </a:srgbClr>
                  </a:solidFill>
                </a:ln>
                <a:solidFill>
                  <a:srgbClr val="FFFFFF">
                    <a:alpha val="99000"/>
                  </a:srgbClr>
                </a:solidFill>
                <a:latin typeface="+mn-ea"/>
                <a:cs typeface="Segoe UI" pitchFamily="34" charset="0"/>
              </a:rPr>
              <a:t>50</a:t>
            </a:r>
            <a:r>
              <a:rPr lang="zh-CN" altLang="en-US" sz="1400" dirty="0">
                <a:ln>
                  <a:solidFill>
                    <a:srgbClr val="FFFFFF">
                      <a:alpha val="0"/>
                    </a:srgbClr>
                  </a:solidFill>
                </a:ln>
                <a:solidFill>
                  <a:srgbClr val="FFFFFF">
                    <a:alpha val="99000"/>
                  </a:srgbClr>
                </a:solidFill>
                <a:latin typeface="+mn-ea"/>
                <a:cs typeface="Segoe UI" pitchFamily="34" charset="0"/>
              </a:rPr>
              <a:t>多家机构。</a:t>
            </a:r>
          </a:p>
        </p:txBody>
      </p:sp>
      <p:sp>
        <p:nvSpPr>
          <p:cNvPr id="30" name="Rectangle 6"/>
          <p:cNvSpPr/>
          <p:nvPr>
            <p:custDataLst>
              <p:tags r:id="rId10"/>
            </p:custDataLst>
          </p:nvPr>
        </p:nvSpPr>
        <p:spPr bwMode="auto">
          <a:xfrm>
            <a:off x="118481" y="1387929"/>
            <a:ext cx="2259674" cy="2532474"/>
          </a:xfrm>
          <a:prstGeom prst="rect">
            <a:avLst/>
          </a:prstGeom>
          <a:solidFill>
            <a:schemeClr val="accent1"/>
          </a:solidFill>
          <a:ln w="9525">
            <a:no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1828800" rIns="121920" bIns="60960" numCol="1" rtlCol="0" anchor="ctr" anchorCtr="0" compatLnSpc="1">
            <a:prstTxWarp prst="textNoShape">
              <a:avLst/>
            </a:prstTxWarp>
            <a:noAutofit/>
          </a:bodyPr>
          <a:lstStyle/>
          <a:p>
            <a:pPr algn="ctr" defTabSz="1218646" fontAlgn="base">
              <a:lnSpc>
                <a:spcPct val="90000"/>
              </a:lnSpc>
              <a:spcBef>
                <a:spcPts val="840"/>
              </a:spcBef>
              <a:spcAft>
                <a:spcPct val="0"/>
              </a:spcAft>
              <a:buClr>
                <a:srgbClr val="FFFF99"/>
              </a:buClr>
              <a:buSzPct val="120000"/>
            </a:pPr>
            <a:r>
              <a:rPr lang="zh-CN" altLang="en-US" dirty="0">
                <a:ln>
                  <a:solidFill>
                    <a:srgbClr val="FFFFFF">
                      <a:alpha val="0"/>
                    </a:srgbClr>
                  </a:solidFill>
                </a:ln>
                <a:solidFill>
                  <a:srgbClr val="FFFFFF">
                    <a:alpha val="99000"/>
                  </a:srgbClr>
                </a:solidFill>
                <a:cs typeface="Segoe UI" pitchFamily="34" charset="0"/>
              </a:rPr>
              <a:t>世界领先</a:t>
            </a:r>
          </a:p>
        </p:txBody>
      </p:sp>
      <p:pic>
        <p:nvPicPr>
          <p:cNvPr id="2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75040" y="2035741"/>
            <a:ext cx="878160" cy="534740"/>
          </a:xfrm>
          <a:prstGeom prst="rect">
            <a:avLst/>
          </a:prstGeom>
        </p:spPr>
      </p:pic>
      <p:pic>
        <p:nvPicPr>
          <p:cNvPr id="28" name="Picture 4" descr="\\MAGNUM\Projects\Microsoft\Cloud Power FY12\Design\ICONS_PNG\Open_Web_Platform.png"/>
          <p:cNvPicPr>
            <a:picLocks noChangeAspect="1" noChangeArrowheads="1"/>
          </p:cNvPicPr>
          <p:nvPr/>
        </p:nvPicPr>
        <p:blipFill>
          <a:blip r:embed="rId14" cstate="print">
            <a:lum bright="100000"/>
          </a:blip>
          <a:srcRect/>
          <a:stretch>
            <a:fillRect/>
          </a:stretch>
        </p:blipFill>
        <p:spPr bwMode="auto">
          <a:xfrm>
            <a:off x="572231" y="1698797"/>
            <a:ext cx="1208943" cy="1208629"/>
          </a:xfrm>
          <a:prstGeom prst="rect">
            <a:avLst/>
          </a:prstGeom>
          <a:noFill/>
        </p:spPr>
      </p:pic>
      <p:pic>
        <p:nvPicPr>
          <p:cNvPr id="35" name="Picture 35" descr="C:\Users\HOWARDY.REDMOND\AppData\Local\Microsoft\Windows\Temporary Internet Files\Content.IE5\MNDNOLUZ\MC900059703[1].wmf"/>
          <p:cNvPicPr>
            <a:picLocks noChangeAspect="1" noChangeArrowheads="1"/>
          </p:cNvPicPr>
          <p:nvPr/>
        </p:nvPicPr>
        <p:blipFill>
          <a:blip r:embed="rId15" cstate="print">
            <a:lum bright="100000"/>
            <a:extLst>
              <a:ext uri="{28A0092B-C50C-407E-A947-70E740481C1C}">
                <a14:useLocalDpi xmlns:a14="http://schemas.microsoft.com/office/drawing/2010/main" val="0"/>
              </a:ext>
            </a:extLst>
          </a:blip>
          <a:srcRect/>
          <a:stretch>
            <a:fillRect/>
          </a:stretch>
        </p:blipFill>
        <p:spPr bwMode="auto">
          <a:xfrm>
            <a:off x="2985618" y="1845951"/>
            <a:ext cx="1510427" cy="914320"/>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18"/>
          <p:cNvSpPr>
            <a:spLocks noEditPoints="1"/>
          </p:cNvSpPr>
          <p:nvPr/>
        </p:nvSpPr>
        <p:spPr bwMode="black">
          <a:xfrm>
            <a:off x="8170241" y="1887315"/>
            <a:ext cx="907084" cy="831593"/>
          </a:xfrm>
          <a:custGeom>
            <a:avLst/>
            <a:gdLst>
              <a:gd name="T0" fmla="*/ 1304 w 1423"/>
              <a:gd name="T1" fmla="*/ 301 h 1114"/>
              <a:gd name="T2" fmla="*/ 1302 w 1423"/>
              <a:gd name="T3" fmla="*/ 297 h 1114"/>
              <a:gd name="T4" fmla="*/ 719 w 1423"/>
              <a:gd name="T5" fmla="*/ 113 h 1114"/>
              <a:gd name="T6" fmla="*/ 496 w 1423"/>
              <a:gd name="T7" fmla="*/ 416 h 1114"/>
              <a:gd name="T8" fmla="*/ 441 w 1423"/>
              <a:gd name="T9" fmla="*/ 482 h 1114"/>
              <a:gd name="T10" fmla="*/ 375 w 1423"/>
              <a:gd name="T11" fmla="*/ 536 h 1114"/>
              <a:gd name="T12" fmla="*/ 290 w 1423"/>
              <a:gd name="T13" fmla="*/ 648 h 1114"/>
              <a:gd name="T14" fmla="*/ 470 w 1423"/>
              <a:gd name="T15" fmla="*/ 973 h 1114"/>
              <a:gd name="T16" fmla="*/ 610 w 1423"/>
              <a:gd name="T17" fmla="*/ 960 h 1114"/>
              <a:gd name="T18" fmla="*/ 775 w 1423"/>
              <a:gd name="T19" fmla="*/ 921 h 1114"/>
              <a:gd name="T20" fmla="*/ 932 w 1423"/>
              <a:gd name="T21" fmla="*/ 927 h 1114"/>
              <a:gd name="T22" fmla="*/ 1151 w 1423"/>
              <a:gd name="T23" fmla="*/ 893 h 1114"/>
              <a:gd name="T24" fmla="*/ 1304 w 1423"/>
              <a:gd name="T25" fmla="*/ 301 h 1114"/>
              <a:gd name="T26" fmla="*/ 1024 w 1423"/>
              <a:gd name="T27" fmla="*/ 311 h 1114"/>
              <a:gd name="T28" fmla="*/ 1024 w 1423"/>
              <a:gd name="T29" fmla="*/ 311 h 1114"/>
              <a:gd name="T30" fmla="*/ 873 w 1423"/>
              <a:gd name="T31" fmla="*/ 299 h 1114"/>
              <a:gd name="T32" fmla="*/ 873 w 1423"/>
              <a:gd name="T33" fmla="*/ 299 h 1114"/>
              <a:gd name="T34" fmla="*/ 799 w 1423"/>
              <a:gd name="T35" fmla="*/ 278 h 1114"/>
              <a:gd name="T36" fmla="*/ 821 w 1423"/>
              <a:gd name="T37" fmla="*/ 203 h 1114"/>
              <a:gd name="T38" fmla="*/ 828 w 1423"/>
              <a:gd name="T39" fmla="*/ 200 h 1114"/>
              <a:gd name="T40" fmla="*/ 1101 w 1423"/>
              <a:gd name="T41" fmla="*/ 234 h 1114"/>
              <a:gd name="T42" fmla="*/ 1108 w 1423"/>
              <a:gd name="T43" fmla="*/ 244 h 1114"/>
              <a:gd name="T44" fmla="*/ 1087 w 1423"/>
              <a:gd name="T45" fmla="*/ 318 h 1114"/>
              <a:gd name="T46" fmla="*/ 1024 w 1423"/>
              <a:gd name="T47" fmla="*/ 311 h 1114"/>
              <a:gd name="T48" fmla="*/ 14 w 1423"/>
              <a:gd name="T49" fmla="*/ 967 h 1114"/>
              <a:gd name="T50" fmla="*/ 53 w 1423"/>
              <a:gd name="T51" fmla="*/ 1037 h 1114"/>
              <a:gd name="T52" fmla="*/ 115 w 1423"/>
              <a:gd name="T53" fmla="*/ 1064 h 1114"/>
              <a:gd name="T54" fmla="*/ 24 w 1423"/>
              <a:gd name="T55" fmla="*/ 900 h 1114"/>
              <a:gd name="T56" fmla="*/ 14 w 1423"/>
              <a:gd name="T57" fmla="*/ 967 h 1114"/>
              <a:gd name="T58" fmla="*/ 400 w 1423"/>
              <a:gd name="T59" fmla="*/ 959 h 1114"/>
              <a:gd name="T60" fmla="*/ 265 w 1423"/>
              <a:gd name="T61" fmla="*/ 714 h 1114"/>
              <a:gd name="T62" fmla="*/ 190 w 1423"/>
              <a:gd name="T63" fmla="*/ 686 h 1114"/>
              <a:gd name="T64" fmla="*/ 175 w 1423"/>
              <a:gd name="T65" fmla="*/ 764 h 1114"/>
              <a:gd name="T66" fmla="*/ 310 w 1423"/>
              <a:gd name="T67" fmla="*/ 1008 h 1114"/>
              <a:gd name="T68" fmla="*/ 385 w 1423"/>
              <a:gd name="T69" fmla="*/ 1037 h 1114"/>
              <a:gd name="T70" fmla="*/ 400 w 1423"/>
              <a:gd name="T71" fmla="*/ 959 h 1114"/>
              <a:gd name="T72" fmla="*/ 266 w 1423"/>
              <a:gd name="T73" fmla="*/ 1026 h 1114"/>
              <a:gd name="T74" fmla="*/ 136 w 1423"/>
              <a:gd name="T75" fmla="*/ 792 h 1114"/>
              <a:gd name="T76" fmla="*/ 65 w 1423"/>
              <a:gd name="T77" fmla="*/ 764 h 1114"/>
              <a:gd name="T78" fmla="*/ 50 w 1423"/>
              <a:gd name="T79" fmla="*/ 840 h 1114"/>
              <a:gd name="T80" fmla="*/ 180 w 1423"/>
              <a:gd name="T81" fmla="*/ 1074 h 1114"/>
              <a:gd name="T82" fmla="*/ 251 w 1423"/>
              <a:gd name="T83" fmla="*/ 1101 h 1114"/>
              <a:gd name="T84" fmla="*/ 266 w 1423"/>
              <a:gd name="T85" fmla="*/ 1026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3" h="1114">
                <a:moveTo>
                  <a:pt x="1304" y="301"/>
                </a:moveTo>
                <a:cubicBezTo>
                  <a:pt x="1303" y="298"/>
                  <a:pt x="1304" y="300"/>
                  <a:pt x="1302" y="297"/>
                </a:cubicBezTo>
                <a:cubicBezTo>
                  <a:pt x="1184" y="83"/>
                  <a:pt x="922" y="0"/>
                  <a:pt x="719" y="113"/>
                </a:cubicBezTo>
                <a:cubicBezTo>
                  <a:pt x="602" y="177"/>
                  <a:pt x="570" y="311"/>
                  <a:pt x="496" y="416"/>
                </a:cubicBezTo>
                <a:cubicBezTo>
                  <a:pt x="476" y="444"/>
                  <a:pt x="458" y="465"/>
                  <a:pt x="441" y="482"/>
                </a:cubicBezTo>
                <a:cubicBezTo>
                  <a:pt x="418" y="504"/>
                  <a:pt x="397" y="520"/>
                  <a:pt x="375" y="536"/>
                </a:cubicBezTo>
                <a:cubicBezTo>
                  <a:pt x="334" y="566"/>
                  <a:pt x="296" y="593"/>
                  <a:pt x="290" y="648"/>
                </a:cubicBezTo>
                <a:cubicBezTo>
                  <a:pt x="470" y="973"/>
                  <a:pt x="470" y="973"/>
                  <a:pt x="470" y="973"/>
                </a:cubicBezTo>
                <a:cubicBezTo>
                  <a:pt x="519" y="997"/>
                  <a:pt x="563" y="978"/>
                  <a:pt x="610" y="960"/>
                </a:cubicBezTo>
                <a:cubicBezTo>
                  <a:pt x="654" y="943"/>
                  <a:pt x="697" y="925"/>
                  <a:pt x="775" y="921"/>
                </a:cubicBezTo>
                <a:cubicBezTo>
                  <a:pt x="827" y="918"/>
                  <a:pt x="880" y="924"/>
                  <a:pt x="932" y="927"/>
                </a:cubicBezTo>
                <a:cubicBezTo>
                  <a:pt x="1008" y="932"/>
                  <a:pt x="1082" y="931"/>
                  <a:pt x="1151" y="893"/>
                </a:cubicBezTo>
                <a:cubicBezTo>
                  <a:pt x="1354" y="780"/>
                  <a:pt x="1423" y="515"/>
                  <a:pt x="1304" y="301"/>
                </a:cubicBezTo>
                <a:close/>
                <a:moveTo>
                  <a:pt x="1024" y="311"/>
                </a:moveTo>
                <a:cubicBezTo>
                  <a:pt x="1024" y="311"/>
                  <a:pt x="1024" y="311"/>
                  <a:pt x="1024" y="311"/>
                </a:cubicBezTo>
                <a:cubicBezTo>
                  <a:pt x="983" y="270"/>
                  <a:pt x="917" y="279"/>
                  <a:pt x="873" y="299"/>
                </a:cubicBezTo>
                <a:cubicBezTo>
                  <a:pt x="873" y="299"/>
                  <a:pt x="873" y="299"/>
                  <a:pt x="873" y="299"/>
                </a:cubicBezTo>
                <a:cubicBezTo>
                  <a:pt x="847" y="313"/>
                  <a:pt x="814" y="304"/>
                  <a:pt x="799" y="278"/>
                </a:cubicBezTo>
                <a:cubicBezTo>
                  <a:pt x="785" y="251"/>
                  <a:pt x="794" y="218"/>
                  <a:pt x="821" y="203"/>
                </a:cubicBezTo>
                <a:cubicBezTo>
                  <a:pt x="823" y="202"/>
                  <a:pt x="828" y="200"/>
                  <a:pt x="828" y="200"/>
                </a:cubicBezTo>
                <a:cubicBezTo>
                  <a:pt x="927" y="155"/>
                  <a:pt x="1035" y="168"/>
                  <a:pt x="1101" y="234"/>
                </a:cubicBezTo>
                <a:cubicBezTo>
                  <a:pt x="1101" y="234"/>
                  <a:pt x="1106" y="240"/>
                  <a:pt x="1108" y="244"/>
                </a:cubicBezTo>
                <a:cubicBezTo>
                  <a:pt x="1122" y="270"/>
                  <a:pt x="1113" y="303"/>
                  <a:pt x="1087" y="318"/>
                </a:cubicBezTo>
                <a:cubicBezTo>
                  <a:pt x="1066" y="329"/>
                  <a:pt x="1041" y="326"/>
                  <a:pt x="1024" y="311"/>
                </a:cubicBezTo>
                <a:close/>
                <a:moveTo>
                  <a:pt x="14" y="967"/>
                </a:moveTo>
                <a:cubicBezTo>
                  <a:pt x="53" y="1037"/>
                  <a:pt x="53" y="1037"/>
                  <a:pt x="53" y="1037"/>
                </a:cubicBezTo>
                <a:cubicBezTo>
                  <a:pt x="67" y="1062"/>
                  <a:pt x="94" y="1074"/>
                  <a:pt x="115" y="1064"/>
                </a:cubicBezTo>
                <a:cubicBezTo>
                  <a:pt x="24" y="900"/>
                  <a:pt x="24" y="900"/>
                  <a:pt x="24" y="900"/>
                </a:cubicBezTo>
                <a:cubicBezTo>
                  <a:pt x="5" y="912"/>
                  <a:pt x="0" y="941"/>
                  <a:pt x="14" y="967"/>
                </a:cubicBezTo>
                <a:close/>
                <a:moveTo>
                  <a:pt x="400" y="959"/>
                </a:moveTo>
                <a:cubicBezTo>
                  <a:pt x="265" y="714"/>
                  <a:pt x="265" y="714"/>
                  <a:pt x="265" y="714"/>
                </a:cubicBezTo>
                <a:cubicBezTo>
                  <a:pt x="248" y="685"/>
                  <a:pt x="215" y="672"/>
                  <a:pt x="190" y="686"/>
                </a:cubicBezTo>
                <a:cubicBezTo>
                  <a:pt x="166" y="699"/>
                  <a:pt x="159" y="734"/>
                  <a:pt x="175" y="764"/>
                </a:cubicBezTo>
                <a:cubicBezTo>
                  <a:pt x="310" y="1008"/>
                  <a:pt x="310" y="1008"/>
                  <a:pt x="310" y="1008"/>
                </a:cubicBezTo>
                <a:cubicBezTo>
                  <a:pt x="327" y="1038"/>
                  <a:pt x="360" y="1051"/>
                  <a:pt x="385" y="1037"/>
                </a:cubicBezTo>
                <a:cubicBezTo>
                  <a:pt x="410" y="1023"/>
                  <a:pt x="416" y="988"/>
                  <a:pt x="400" y="959"/>
                </a:cubicBezTo>
                <a:close/>
                <a:moveTo>
                  <a:pt x="266" y="1026"/>
                </a:moveTo>
                <a:cubicBezTo>
                  <a:pt x="136" y="792"/>
                  <a:pt x="136" y="792"/>
                  <a:pt x="136" y="792"/>
                </a:cubicBezTo>
                <a:cubicBezTo>
                  <a:pt x="121" y="764"/>
                  <a:pt x="89" y="751"/>
                  <a:pt x="65" y="764"/>
                </a:cubicBezTo>
                <a:cubicBezTo>
                  <a:pt x="41" y="778"/>
                  <a:pt x="35" y="811"/>
                  <a:pt x="50" y="840"/>
                </a:cubicBezTo>
                <a:cubicBezTo>
                  <a:pt x="180" y="1074"/>
                  <a:pt x="180" y="1074"/>
                  <a:pt x="180" y="1074"/>
                </a:cubicBezTo>
                <a:cubicBezTo>
                  <a:pt x="196" y="1102"/>
                  <a:pt x="228" y="1114"/>
                  <a:pt x="251" y="1101"/>
                </a:cubicBezTo>
                <a:cubicBezTo>
                  <a:pt x="275" y="1088"/>
                  <a:pt x="282" y="1055"/>
                  <a:pt x="266" y="10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52" tIns="45727" rIns="91452" bIns="45727" numCol="1" anchor="t" anchorCtr="0" compatLnSpc="1">
            <a:prstTxWarp prst="textNoShape">
              <a:avLst/>
            </a:prstTxWarp>
          </a:bodyPr>
          <a:lstStyle/>
          <a:p>
            <a:pPr defTabSz="913960"/>
            <a:endParaRPr lang="en-US" sz="1600">
              <a:solidFill>
                <a:srgbClr val="FFFFFF"/>
              </a:solidFill>
            </a:endParaRPr>
          </a:p>
        </p:txBody>
      </p:sp>
      <p:sp>
        <p:nvSpPr>
          <p:cNvPr id="37" name="Freeform 6"/>
          <p:cNvSpPr>
            <a:spLocks noChangeAspect="1"/>
          </p:cNvSpPr>
          <p:nvPr/>
        </p:nvSpPr>
        <p:spPr bwMode="auto">
          <a:xfrm>
            <a:off x="10636439" y="1963880"/>
            <a:ext cx="768750" cy="678462"/>
          </a:xfrm>
          <a:custGeom>
            <a:avLst/>
            <a:gdLst>
              <a:gd name="T0" fmla="*/ 983 w 1123"/>
              <a:gd name="T1" fmla="*/ 48 h 972"/>
              <a:gd name="T2" fmla="*/ 884 w 1123"/>
              <a:gd name="T3" fmla="*/ 36 h 972"/>
              <a:gd name="T4" fmla="*/ 409 w 1123"/>
              <a:gd name="T5" fmla="*/ 515 h 972"/>
              <a:gd name="T6" fmla="*/ 251 w 1123"/>
              <a:gd name="T7" fmla="*/ 357 h 972"/>
              <a:gd name="T8" fmla="*/ 107 w 1123"/>
              <a:gd name="T9" fmla="*/ 369 h 972"/>
              <a:gd name="T10" fmla="*/ 42 w 1123"/>
              <a:gd name="T11" fmla="*/ 446 h 972"/>
              <a:gd name="T12" fmla="*/ 41 w 1123"/>
              <a:gd name="T13" fmla="*/ 534 h 972"/>
              <a:gd name="T14" fmla="*/ 356 w 1123"/>
              <a:gd name="T15" fmla="*/ 871 h 972"/>
              <a:gd name="T16" fmla="*/ 500 w 1123"/>
              <a:gd name="T17" fmla="*/ 872 h 972"/>
              <a:gd name="T18" fmla="*/ 1058 w 1123"/>
              <a:gd name="T19" fmla="*/ 267 h 972"/>
              <a:gd name="T20" fmla="*/ 1065 w 1123"/>
              <a:gd name="T21" fmla="*/ 154 h 972"/>
              <a:gd name="T22" fmla="*/ 983 w 1123"/>
              <a:gd name="T23" fmla="*/ 4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3" h="972">
                <a:moveTo>
                  <a:pt x="983" y="48"/>
                </a:moveTo>
                <a:cubicBezTo>
                  <a:pt x="983" y="48"/>
                  <a:pt x="952" y="0"/>
                  <a:pt x="884" y="36"/>
                </a:cubicBezTo>
                <a:cubicBezTo>
                  <a:pt x="774" y="95"/>
                  <a:pt x="533" y="321"/>
                  <a:pt x="409" y="515"/>
                </a:cubicBezTo>
                <a:cubicBezTo>
                  <a:pt x="409" y="515"/>
                  <a:pt x="320" y="412"/>
                  <a:pt x="251" y="357"/>
                </a:cubicBezTo>
                <a:cubicBezTo>
                  <a:pt x="183" y="302"/>
                  <a:pt x="170" y="309"/>
                  <a:pt x="107" y="369"/>
                </a:cubicBezTo>
                <a:cubicBezTo>
                  <a:pt x="66" y="408"/>
                  <a:pt x="42" y="446"/>
                  <a:pt x="42" y="446"/>
                </a:cubicBezTo>
                <a:cubicBezTo>
                  <a:pt x="42" y="446"/>
                  <a:pt x="0" y="490"/>
                  <a:pt x="41" y="534"/>
                </a:cubicBezTo>
                <a:cubicBezTo>
                  <a:pt x="93" y="589"/>
                  <a:pt x="283" y="776"/>
                  <a:pt x="356" y="871"/>
                </a:cubicBezTo>
                <a:cubicBezTo>
                  <a:pt x="432" y="972"/>
                  <a:pt x="500" y="872"/>
                  <a:pt x="500" y="872"/>
                </a:cubicBezTo>
                <a:cubicBezTo>
                  <a:pt x="500" y="872"/>
                  <a:pt x="734" y="489"/>
                  <a:pt x="1058" y="267"/>
                </a:cubicBezTo>
                <a:cubicBezTo>
                  <a:pt x="1058" y="267"/>
                  <a:pt x="1123" y="229"/>
                  <a:pt x="1065" y="154"/>
                </a:cubicBezTo>
                <a:cubicBezTo>
                  <a:pt x="1007" y="79"/>
                  <a:pt x="983" y="48"/>
                  <a:pt x="983" y="48"/>
                </a:cubicBezTo>
                <a:close/>
              </a:path>
            </a:pathLst>
          </a:custGeom>
          <a:solidFill>
            <a:sysClr val="window" lastClr="FFFFFF"/>
          </a:solidFill>
          <a:ln>
            <a:noFill/>
          </a:ln>
        </p:spPr>
        <p:txBody>
          <a:bodyPr vert="horz" wrap="square" lIns="162524" tIns="81263" rIns="162524" bIns="81263" numCol="1" anchor="t" anchorCtr="0" compatLnSpc="1">
            <a:prstTxWarp prst="textNoShape">
              <a:avLst/>
            </a:prstTxWarp>
          </a:bodyPr>
          <a:lstStyle/>
          <a:p>
            <a:pPr defTabSz="913960">
              <a:defRPr/>
            </a:pPr>
            <a:endParaRPr lang="en-US" sz="2133" kern="0">
              <a:solidFill>
                <a:sysClr val="windowText" lastClr="000000"/>
              </a:solidFill>
            </a:endParaRPr>
          </a:p>
        </p:txBody>
      </p:sp>
    </p:spTree>
    <p:extLst>
      <p:ext uri="{BB962C8B-B14F-4D97-AF65-F5344CB8AC3E}">
        <p14:creationId xmlns:p14="http://schemas.microsoft.com/office/powerpoint/2010/main" val="203694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382" y="1745275"/>
            <a:ext cx="5715774" cy="450020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887658" y="6477258"/>
            <a:ext cx="4106221" cy="307777"/>
          </a:xfrm>
          <a:prstGeom prst="rect">
            <a:avLst/>
          </a:prstGeom>
          <a:noFill/>
        </p:spPr>
        <p:txBody>
          <a:bodyPr wrap="square" rtlCol="0">
            <a:spAutoFit/>
          </a:bodyPr>
          <a:lstStyle/>
          <a:p>
            <a:r>
              <a:rPr lang="en-US" sz="1400" dirty="0"/>
              <a:t>© http://</a:t>
            </a:r>
            <a:r>
              <a:rPr lang="en-US" sz="1400" dirty="0" err="1"/>
              <a:t>db-engines.com</a:t>
            </a:r>
            <a:r>
              <a:rPr lang="en-US" sz="1400" dirty="0"/>
              <a:t>/en/ranking/</a:t>
            </a:r>
            <a:r>
              <a:rPr lang="en-US" sz="1400" dirty="0" err="1"/>
              <a:t>graph+dbms</a:t>
            </a:r>
            <a:endParaRPr lang="en-US" sz="1400" dirty="0"/>
          </a:p>
        </p:txBody>
      </p:sp>
      <p:sp>
        <p:nvSpPr>
          <p:cNvPr id="4" name="矩形 3"/>
          <p:cNvSpPr/>
          <p:nvPr/>
        </p:nvSpPr>
        <p:spPr>
          <a:xfrm>
            <a:off x="1056903" y="1375944"/>
            <a:ext cx="3830755" cy="369332"/>
          </a:xfrm>
          <a:prstGeom prst="rect">
            <a:avLst/>
          </a:prstGeom>
        </p:spPr>
        <p:txBody>
          <a:bodyPr wrap="square">
            <a:spAutoFit/>
          </a:bodyPr>
          <a:lstStyle/>
          <a:p>
            <a:pPr algn="ctr"/>
            <a:r>
              <a:rPr lang="en-US" altLang="zh-CN" dirty="0" smtClean="0">
                <a:latin typeface="+mn-ea"/>
              </a:rPr>
              <a:t>2015</a:t>
            </a:r>
            <a:r>
              <a:rPr lang="zh-CN" altLang="en-US" dirty="0">
                <a:latin typeface="+mn-ea"/>
              </a:rPr>
              <a:t>年</a:t>
            </a:r>
            <a:r>
              <a:rPr lang="en-US" altLang="zh-CN" dirty="0">
                <a:latin typeface="+mn-ea"/>
              </a:rPr>
              <a:t>2</a:t>
            </a:r>
            <a:r>
              <a:rPr lang="zh-CN" altLang="en-US" dirty="0" smtClean="0">
                <a:latin typeface="+mn-ea"/>
              </a:rPr>
              <a:t>月 </a:t>
            </a:r>
            <a:r>
              <a:rPr lang="en-US" altLang="zh-CN" dirty="0" smtClean="0">
                <a:latin typeface="+mn-ea"/>
              </a:rPr>
              <a:t>26.80</a:t>
            </a:r>
            <a:r>
              <a:rPr lang="zh-CN" altLang="en-US" dirty="0" smtClean="0">
                <a:latin typeface="+mn-ea"/>
              </a:rPr>
              <a:t>分</a:t>
            </a:r>
            <a:endParaRPr lang="zh-CN" altLang="en-US" dirty="0">
              <a:latin typeface="+mn-ea"/>
            </a:endParaRPr>
          </a:p>
        </p:txBody>
      </p:sp>
      <p:pic>
        <p:nvPicPr>
          <p:cNvPr id="6" name="图片 5"/>
          <p:cNvPicPr>
            <a:picLocks noChangeAspect="1"/>
          </p:cNvPicPr>
          <p:nvPr/>
        </p:nvPicPr>
        <p:blipFill rotWithShape="1">
          <a:blip r:embed="rId4"/>
          <a:srcRect t="2411" b="3606"/>
          <a:stretch/>
        </p:blipFill>
        <p:spPr>
          <a:xfrm>
            <a:off x="6576538" y="1745276"/>
            <a:ext cx="5185079" cy="4500207"/>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6516127" y="1354175"/>
            <a:ext cx="3830755" cy="369332"/>
          </a:xfrm>
          <a:prstGeom prst="rect">
            <a:avLst/>
          </a:prstGeom>
        </p:spPr>
        <p:txBody>
          <a:bodyPr wrap="square">
            <a:spAutoFit/>
          </a:bodyPr>
          <a:lstStyle/>
          <a:p>
            <a:pPr algn="ctr"/>
            <a:r>
              <a:rPr lang="en-US" altLang="zh-CN" dirty="0" smtClean="0">
                <a:latin typeface="+mn-ea"/>
              </a:rPr>
              <a:t>2016</a:t>
            </a:r>
            <a:r>
              <a:rPr lang="zh-CN" altLang="en-US" dirty="0" smtClean="0">
                <a:latin typeface="+mn-ea"/>
              </a:rPr>
              <a:t>年</a:t>
            </a:r>
            <a:r>
              <a:rPr lang="en-US" altLang="zh-CN" dirty="0">
                <a:latin typeface="+mn-ea"/>
              </a:rPr>
              <a:t>9</a:t>
            </a:r>
            <a:r>
              <a:rPr lang="zh-CN" altLang="en-US" dirty="0" smtClean="0">
                <a:latin typeface="+mn-ea"/>
              </a:rPr>
              <a:t>月 </a:t>
            </a:r>
            <a:r>
              <a:rPr lang="en-US" altLang="zh-CN" dirty="0" smtClean="0">
                <a:latin typeface="+mn-ea"/>
              </a:rPr>
              <a:t>36.37</a:t>
            </a:r>
            <a:r>
              <a:rPr lang="zh-CN" altLang="en-US" dirty="0" smtClean="0">
                <a:latin typeface="+mn-ea"/>
              </a:rPr>
              <a:t>分</a:t>
            </a:r>
            <a:r>
              <a:rPr lang="en-US" altLang="zh-CN" dirty="0" smtClean="0">
                <a:latin typeface="+mn-ea"/>
              </a:rPr>
              <a:t> </a:t>
            </a:r>
            <a:endParaRPr lang="zh-CN" altLang="en-US" dirty="0">
              <a:latin typeface="+mn-ea"/>
            </a:endParaRPr>
          </a:p>
        </p:txBody>
      </p:sp>
      <p:sp>
        <p:nvSpPr>
          <p:cNvPr id="9" name="Shape 121"/>
          <p:cNvSpPr txBox="1">
            <a:spLocks/>
          </p:cNvSpPr>
          <p:nvPr/>
        </p:nvSpPr>
        <p:spPr>
          <a:xfrm>
            <a:off x="1" y="365243"/>
            <a:ext cx="3380014" cy="864585"/>
          </a:xfrm>
          <a:prstGeom prst="rect">
            <a:avLst/>
          </a:prstGeom>
          <a:solidFill>
            <a:srgbClr val="1D4C7C"/>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zh-CN" altLang="en-US" sz="2400" b="1" dirty="0">
                <a:solidFill>
                  <a:schemeClr val="bg1"/>
                </a:solidFill>
                <a:latin typeface="微软雅黑" panose="020B0503020204020204" pitchFamily="34" charset="-122"/>
                <a:ea typeface="微软雅黑" panose="020B0503020204020204" pitchFamily="34" charset="-122"/>
              </a:rPr>
              <a:t>图数据库人气排名</a:t>
            </a:r>
          </a:p>
        </p:txBody>
      </p:sp>
    </p:spTree>
    <p:extLst>
      <p:ext uri="{BB962C8B-B14F-4D97-AF65-F5344CB8AC3E}">
        <p14:creationId xmlns:p14="http://schemas.microsoft.com/office/powerpoint/2010/main" val="790428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057275" y="1085257"/>
            <a:ext cx="9931854" cy="5411908"/>
          </a:xfrm>
          <a:prstGeom prst="rect">
            <a:avLst/>
          </a:prstGeom>
        </p:spPr>
      </p:pic>
      <p:sp>
        <p:nvSpPr>
          <p:cNvPr id="5" name="TextBox 4"/>
          <p:cNvSpPr txBox="1"/>
          <p:nvPr/>
        </p:nvSpPr>
        <p:spPr>
          <a:xfrm>
            <a:off x="3878449" y="6495688"/>
            <a:ext cx="5779901" cy="307777"/>
          </a:xfrm>
          <a:prstGeom prst="rect">
            <a:avLst/>
          </a:prstGeom>
          <a:noFill/>
        </p:spPr>
        <p:txBody>
          <a:bodyPr wrap="square" rtlCol="0">
            <a:spAutoFit/>
          </a:bodyPr>
          <a:lstStyle/>
          <a:p>
            <a:r>
              <a:rPr lang="en-US" sz="1400" dirty="0"/>
              <a:t>© http://db-engines.com/en/ranking_trend/graph+dbms</a:t>
            </a:r>
          </a:p>
        </p:txBody>
      </p:sp>
      <p:sp>
        <p:nvSpPr>
          <p:cNvPr id="6" name="Shape 121"/>
          <p:cNvSpPr txBox="1">
            <a:spLocks/>
          </p:cNvSpPr>
          <p:nvPr/>
        </p:nvSpPr>
        <p:spPr>
          <a:xfrm>
            <a:off x="1" y="365243"/>
            <a:ext cx="2944905" cy="864585"/>
          </a:xfrm>
          <a:prstGeom prst="rect">
            <a:avLst/>
          </a:prstGeom>
          <a:solidFill>
            <a:srgbClr val="1D4C7C"/>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zh-CN" altLang="en-US" sz="2400" b="1" dirty="0">
                <a:solidFill>
                  <a:schemeClr val="bg1"/>
                </a:solidFill>
                <a:latin typeface="微软雅黑" panose="020B0503020204020204" pitchFamily="34" charset="-122"/>
                <a:ea typeface="微软雅黑" panose="020B0503020204020204" pitchFamily="34" charset="-122"/>
              </a:rPr>
              <a:t>图数据库人气趋势</a:t>
            </a:r>
          </a:p>
        </p:txBody>
      </p:sp>
    </p:spTree>
    <p:extLst>
      <p:ext uri="{BB962C8B-B14F-4D97-AF65-F5344CB8AC3E}">
        <p14:creationId xmlns:p14="http://schemas.microsoft.com/office/powerpoint/2010/main" val="2423458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424000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37954" y="1301942"/>
            <a:ext cx="4879308" cy="4836711"/>
          </a:xfrm>
          <a:prstGeom prst="rect">
            <a:avLst/>
          </a:prstGeom>
        </p:spPr>
      </p:pic>
      <p:sp>
        <p:nvSpPr>
          <p:cNvPr id="5" name="Shape 121"/>
          <p:cNvSpPr txBox="1">
            <a:spLocks/>
          </p:cNvSpPr>
          <p:nvPr/>
        </p:nvSpPr>
        <p:spPr>
          <a:xfrm>
            <a:off x="1" y="365243"/>
            <a:ext cx="5513294" cy="864585"/>
          </a:xfrm>
          <a:prstGeom prst="rect">
            <a:avLst/>
          </a:prstGeom>
          <a:solidFill>
            <a:srgbClr val="1D4C7C"/>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zh-CN" altLang="en-US" sz="2400" b="1" dirty="0">
                <a:solidFill>
                  <a:schemeClr val="bg1"/>
                </a:solidFill>
                <a:latin typeface="微软雅黑" panose="020B0503020204020204" pitchFamily="34" charset="-122"/>
                <a:ea typeface="微软雅黑" panose="020B0503020204020204" pitchFamily="34" charset="-122"/>
              </a:rPr>
              <a:t>拥有众多图爱好者的最大生态系统</a:t>
            </a:r>
          </a:p>
        </p:txBody>
      </p:sp>
      <p:grpSp>
        <p:nvGrpSpPr>
          <p:cNvPr id="9" name="组合 8"/>
          <p:cNvGrpSpPr/>
          <p:nvPr/>
        </p:nvGrpSpPr>
        <p:grpSpPr>
          <a:xfrm>
            <a:off x="850583" y="1400730"/>
            <a:ext cx="4670649" cy="857086"/>
            <a:chOff x="850583" y="1400730"/>
            <a:chExt cx="4670649" cy="857086"/>
          </a:xfrm>
        </p:grpSpPr>
        <p:sp>
          <p:nvSpPr>
            <p:cNvPr id="17" name="Rectangle 23"/>
            <p:cNvSpPr/>
            <p:nvPr/>
          </p:nvSpPr>
          <p:spPr bwMode="auto">
            <a:xfrm>
              <a:off x="1816825" y="1400730"/>
              <a:ext cx="3704407" cy="857086"/>
            </a:xfrm>
            <a:prstGeom prst="rect">
              <a:avLst/>
            </a:prstGeom>
            <a:solidFill>
              <a:schemeClr val="accent1"/>
            </a:solidFill>
            <a:ln>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defTabSz="914160"/>
              <a:r>
                <a:rPr lang="zh-CN" altLang="en-US" dirty="0">
                  <a:solidFill>
                    <a:srgbClr val="FFFFFF">
                      <a:alpha val="98824"/>
                    </a:srgbClr>
                  </a:solidFill>
                  <a:latin typeface="+mn-ea"/>
                  <a:cs typeface="Segoe UI" pitchFamily="34" charset="0"/>
                </a:rPr>
                <a:t>超过</a:t>
              </a:r>
              <a:r>
                <a:rPr lang="en-US" altLang="zh-CN" dirty="0">
                  <a:solidFill>
                    <a:srgbClr val="FFFFFF">
                      <a:alpha val="98824"/>
                    </a:srgbClr>
                  </a:solidFill>
                  <a:latin typeface="+mn-ea"/>
                  <a:cs typeface="Segoe UI" pitchFamily="34" charset="0"/>
                </a:rPr>
                <a:t>1</a:t>
              </a:r>
              <a:r>
                <a:rPr lang="zh-CN" altLang="en-US" dirty="0">
                  <a:solidFill>
                    <a:srgbClr val="FFFFFF">
                      <a:alpha val="98824"/>
                    </a:srgbClr>
                  </a:solidFill>
                  <a:latin typeface="+mn-ea"/>
                  <a:cs typeface="Segoe UI" pitchFamily="34" charset="0"/>
                </a:rPr>
                <a:t>百万的下载量</a:t>
              </a:r>
            </a:p>
          </p:txBody>
        </p:sp>
        <p:sp>
          <p:nvSpPr>
            <p:cNvPr id="18" name="Rectangle 24"/>
            <p:cNvSpPr/>
            <p:nvPr/>
          </p:nvSpPr>
          <p:spPr bwMode="auto">
            <a:xfrm>
              <a:off x="850583" y="1400730"/>
              <a:ext cx="966367" cy="857086"/>
            </a:xfrm>
            <a:prstGeom prst="rect">
              <a:avLst/>
            </a:prstGeom>
            <a:solidFill>
              <a:schemeClr val="bg1"/>
            </a:solidFill>
            <a:ln w="38100">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algn="ctr" defTabSz="914160"/>
              <a:endParaRPr lang="en-US" b="1" dirty="0">
                <a:solidFill>
                  <a:srgbClr val="FFFFFF">
                    <a:alpha val="98824"/>
                  </a:srgbClr>
                </a:solidFill>
                <a:latin typeface="+mn-ea"/>
                <a:cs typeface="Segoe UI" pitchFamily="34" charset="0"/>
              </a:endParaRPr>
            </a:p>
          </p:txBody>
        </p:sp>
        <p:sp>
          <p:nvSpPr>
            <p:cNvPr id="8" name="Freeform 74"/>
            <p:cNvSpPr>
              <a:spLocks noEditPoints="1"/>
            </p:cNvSpPr>
            <p:nvPr/>
          </p:nvSpPr>
          <p:spPr bwMode="black">
            <a:xfrm>
              <a:off x="1039561" y="1542036"/>
              <a:ext cx="645222" cy="572514"/>
            </a:xfrm>
            <a:custGeom>
              <a:avLst/>
              <a:gdLst>
                <a:gd name="T0" fmla="*/ 2004 w 2444"/>
                <a:gd name="T1" fmla="*/ 326 h 2090"/>
                <a:gd name="T2" fmla="*/ 1774 w 2444"/>
                <a:gd name="T3" fmla="*/ 391 h 2090"/>
                <a:gd name="T4" fmla="*/ 1156 w 2444"/>
                <a:gd name="T5" fmla="*/ 0 h 2090"/>
                <a:gd name="T6" fmla="*/ 489 w 2444"/>
                <a:gd name="T7" fmla="*/ 535 h 2090"/>
                <a:gd name="T8" fmla="*/ 350 w 2444"/>
                <a:gd name="T9" fmla="*/ 506 h 2090"/>
                <a:gd name="T10" fmla="*/ 0 w 2444"/>
                <a:gd name="T11" fmla="*/ 856 h 2090"/>
                <a:gd name="T12" fmla="*/ 350 w 2444"/>
                <a:gd name="T13" fmla="*/ 1206 h 2090"/>
                <a:gd name="T14" fmla="*/ 2004 w 2444"/>
                <a:gd name="T15" fmla="*/ 1206 h 2090"/>
                <a:gd name="T16" fmla="*/ 2444 w 2444"/>
                <a:gd name="T17" fmla="*/ 766 h 2090"/>
                <a:gd name="T18" fmla="*/ 2004 w 2444"/>
                <a:gd name="T19" fmla="*/ 326 h 2090"/>
                <a:gd name="T20" fmla="*/ 1590 w 2444"/>
                <a:gd name="T21" fmla="*/ 1326 h 2090"/>
                <a:gd name="T22" fmla="*/ 1465 w 2444"/>
                <a:gd name="T23" fmla="*/ 1326 h 2090"/>
                <a:gd name="T24" fmla="*/ 1465 w 2444"/>
                <a:gd name="T25" fmla="*/ 1743 h 2090"/>
                <a:gd name="T26" fmla="*/ 1222 w 2444"/>
                <a:gd name="T27" fmla="*/ 1934 h 2090"/>
                <a:gd name="T28" fmla="*/ 980 w 2444"/>
                <a:gd name="T29" fmla="*/ 1743 h 2090"/>
                <a:gd name="T30" fmla="*/ 980 w 2444"/>
                <a:gd name="T31" fmla="*/ 1326 h 2090"/>
                <a:gd name="T32" fmla="*/ 854 w 2444"/>
                <a:gd name="T33" fmla="*/ 1326 h 2090"/>
                <a:gd name="T34" fmla="*/ 854 w 2444"/>
                <a:gd name="T35" fmla="*/ 1656 h 2090"/>
                <a:gd name="T36" fmla="*/ 666 w 2444"/>
                <a:gd name="T37" fmla="*/ 1656 h 2090"/>
                <a:gd name="T38" fmla="*/ 1222 w 2444"/>
                <a:gd name="T39" fmla="*/ 2090 h 2090"/>
                <a:gd name="T40" fmla="*/ 1779 w 2444"/>
                <a:gd name="T41" fmla="*/ 1656 h 2090"/>
                <a:gd name="T42" fmla="*/ 1590 w 2444"/>
                <a:gd name="T43" fmla="*/ 1656 h 2090"/>
                <a:gd name="T44" fmla="*/ 1590 w 2444"/>
                <a:gd name="T45" fmla="*/ 1326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44" h="2090">
                  <a:moveTo>
                    <a:pt x="2004" y="326"/>
                  </a:moveTo>
                  <a:cubicBezTo>
                    <a:pt x="1920" y="326"/>
                    <a:pt x="1841" y="350"/>
                    <a:pt x="1774" y="391"/>
                  </a:cubicBezTo>
                  <a:cubicBezTo>
                    <a:pt x="1665" y="160"/>
                    <a:pt x="1429" y="0"/>
                    <a:pt x="1156" y="0"/>
                  </a:cubicBezTo>
                  <a:cubicBezTo>
                    <a:pt x="830" y="0"/>
                    <a:pt x="557" y="229"/>
                    <a:pt x="489" y="535"/>
                  </a:cubicBezTo>
                  <a:cubicBezTo>
                    <a:pt x="446" y="516"/>
                    <a:pt x="399" y="506"/>
                    <a:pt x="350" y="506"/>
                  </a:cubicBezTo>
                  <a:cubicBezTo>
                    <a:pt x="157" y="506"/>
                    <a:pt x="0" y="663"/>
                    <a:pt x="0" y="856"/>
                  </a:cubicBezTo>
                  <a:cubicBezTo>
                    <a:pt x="0" y="1049"/>
                    <a:pt x="157" y="1206"/>
                    <a:pt x="350" y="1206"/>
                  </a:cubicBezTo>
                  <a:cubicBezTo>
                    <a:pt x="2004" y="1206"/>
                    <a:pt x="2004" y="1206"/>
                    <a:pt x="2004" y="1206"/>
                  </a:cubicBezTo>
                  <a:cubicBezTo>
                    <a:pt x="2247" y="1206"/>
                    <a:pt x="2444" y="1009"/>
                    <a:pt x="2444" y="766"/>
                  </a:cubicBezTo>
                  <a:cubicBezTo>
                    <a:pt x="2444" y="523"/>
                    <a:pt x="2247" y="326"/>
                    <a:pt x="2004" y="326"/>
                  </a:cubicBezTo>
                  <a:close/>
                  <a:moveTo>
                    <a:pt x="1590" y="1326"/>
                  </a:moveTo>
                  <a:cubicBezTo>
                    <a:pt x="1465" y="1326"/>
                    <a:pt x="1465" y="1326"/>
                    <a:pt x="1465" y="1326"/>
                  </a:cubicBezTo>
                  <a:cubicBezTo>
                    <a:pt x="1465" y="1743"/>
                    <a:pt x="1465" y="1743"/>
                    <a:pt x="1465" y="1743"/>
                  </a:cubicBezTo>
                  <a:cubicBezTo>
                    <a:pt x="1222" y="1934"/>
                    <a:pt x="1222" y="1934"/>
                    <a:pt x="1222" y="1934"/>
                  </a:cubicBezTo>
                  <a:cubicBezTo>
                    <a:pt x="980" y="1743"/>
                    <a:pt x="980" y="1743"/>
                    <a:pt x="980" y="1743"/>
                  </a:cubicBezTo>
                  <a:cubicBezTo>
                    <a:pt x="980" y="1326"/>
                    <a:pt x="980" y="1326"/>
                    <a:pt x="980" y="1326"/>
                  </a:cubicBezTo>
                  <a:cubicBezTo>
                    <a:pt x="854" y="1326"/>
                    <a:pt x="854" y="1326"/>
                    <a:pt x="854" y="1326"/>
                  </a:cubicBezTo>
                  <a:cubicBezTo>
                    <a:pt x="854" y="1656"/>
                    <a:pt x="854" y="1656"/>
                    <a:pt x="854" y="1656"/>
                  </a:cubicBezTo>
                  <a:cubicBezTo>
                    <a:pt x="666" y="1656"/>
                    <a:pt x="666" y="1656"/>
                    <a:pt x="666" y="1656"/>
                  </a:cubicBezTo>
                  <a:cubicBezTo>
                    <a:pt x="1222" y="2090"/>
                    <a:pt x="1222" y="2090"/>
                    <a:pt x="1222" y="2090"/>
                  </a:cubicBezTo>
                  <a:cubicBezTo>
                    <a:pt x="1779" y="1656"/>
                    <a:pt x="1779" y="1656"/>
                    <a:pt x="1779" y="1656"/>
                  </a:cubicBezTo>
                  <a:cubicBezTo>
                    <a:pt x="1590" y="1656"/>
                    <a:pt x="1590" y="1656"/>
                    <a:pt x="1590" y="1656"/>
                  </a:cubicBezTo>
                  <a:lnTo>
                    <a:pt x="1590" y="1326"/>
                  </a:lnTo>
                  <a:close/>
                </a:path>
              </a:pathLst>
            </a:custGeom>
            <a:solidFill>
              <a:srgbClr val="1D4C7C"/>
            </a:solidFill>
            <a:ln>
              <a:noFill/>
            </a:ln>
          </p:spPr>
          <p:txBody>
            <a:bodyPr vert="horz" wrap="square" lIns="82313" tIns="41156" rIns="82313" bIns="41156" numCol="1" anchor="t" anchorCtr="0" compatLnSpc="1">
              <a:prstTxWarp prst="textNoShape">
                <a:avLst/>
              </a:prstTxWarp>
            </a:bodyPr>
            <a:lstStyle/>
            <a:p>
              <a:pPr defTabSz="913960"/>
              <a:endParaRPr lang="en-US">
                <a:solidFill>
                  <a:srgbClr val="FFFFFF"/>
                </a:solidFill>
                <a:latin typeface="+mn-ea"/>
              </a:endParaRPr>
            </a:p>
          </p:txBody>
        </p:sp>
      </p:grpSp>
      <p:grpSp>
        <p:nvGrpSpPr>
          <p:cNvPr id="39" name="组合 38"/>
          <p:cNvGrpSpPr/>
          <p:nvPr/>
        </p:nvGrpSpPr>
        <p:grpSpPr>
          <a:xfrm>
            <a:off x="839267" y="5292614"/>
            <a:ext cx="4674028" cy="860031"/>
            <a:chOff x="1010354" y="5871416"/>
            <a:chExt cx="5351018" cy="860031"/>
          </a:xfrm>
        </p:grpSpPr>
        <p:sp>
          <p:nvSpPr>
            <p:cNvPr id="30" name="Rectangle 24"/>
            <p:cNvSpPr/>
            <p:nvPr/>
          </p:nvSpPr>
          <p:spPr bwMode="auto">
            <a:xfrm>
              <a:off x="1010354" y="5871416"/>
              <a:ext cx="1106337" cy="857086"/>
            </a:xfrm>
            <a:prstGeom prst="rect">
              <a:avLst/>
            </a:prstGeom>
            <a:solidFill>
              <a:schemeClr val="bg1"/>
            </a:solidFill>
            <a:ln w="38100">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algn="ctr" defTabSz="914160"/>
              <a:endParaRPr lang="en-US" b="1" dirty="0">
                <a:solidFill>
                  <a:srgbClr val="FFFFFF">
                    <a:alpha val="98824"/>
                  </a:srgbClr>
                </a:solidFill>
                <a:latin typeface="+mn-ea"/>
                <a:cs typeface="Segoe UI" pitchFamily="34" charset="0"/>
              </a:endParaRPr>
            </a:p>
          </p:txBody>
        </p:sp>
        <p:sp>
          <p:nvSpPr>
            <p:cNvPr id="31" name="Rectangle 23"/>
            <p:cNvSpPr/>
            <p:nvPr/>
          </p:nvSpPr>
          <p:spPr bwMode="auto">
            <a:xfrm>
              <a:off x="2120415" y="5874361"/>
              <a:ext cx="4240957" cy="857086"/>
            </a:xfrm>
            <a:prstGeom prst="rect">
              <a:avLst/>
            </a:prstGeom>
            <a:solidFill>
              <a:schemeClr val="accent1"/>
            </a:solidFill>
            <a:ln>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defTabSz="914160"/>
              <a:r>
                <a:rPr lang="zh-CN" altLang="en-US" dirty="0">
                  <a:solidFill>
                    <a:srgbClr val="FFFFFF">
                      <a:alpha val="98824"/>
                    </a:srgbClr>
                  </a:solidFill>
                  <a:latin typeface="+mn-ea"/>
                  <a:cs typeface="Segoe UI" pitchFamily="34" charset="0"/>
                </a:rPr>
                <a:t>超过</a:t>
              </a:r>
              <a:r>
                <a:rPr lang="en-US" altLang="zh-CN" dirty="0">
                  <a:solidFill>
                    <a:srgbClr val="FFFFFF">
                      <a:alpha val="98824"/>
                    </a:srgbClr>
                  </a:solidFill>
                  <a:latin typeface="+mn-ea"/>
                  <a:cs typeface="Segoe UI" pitchFamily="34" charset="0"/>
                </a:rPr>
                <a:t>150</a:t>
              </a:r>
              <a:r>
                <a:rPr lang="zh-CN" altLang="en-US" dirty="0">
                  <a:solidFill>
                    <a:srgbClr val="FFFFFF">
                      <a:alpha val="98824"/>
                    </a:srgbClr>
                  </a:solidFill>
                  <a:latin typeface="+mn-ea"/>
                  <a:cs typeface="Segoe UI" pitchFamily="34" charset="0"/>
                </a:rPr>
                <a:t>个企业版订购客户</a:t>
              </a:r>
              <a:br>
                <a:rPr lang="zh-CN" altLang="en-US" dirty="0">
                  <a:solidFill>
                    <a:srgbClr val="FFFFFF">
                      <a:alpha val="98824"/>
                    </a:srgbClr>
                  </a:solidFill>
                  <a:latin typeface="+mn-ea"/>
                  <a:cs typeface="Segoe UI" pitchFamily="34" charset="0"/>
                </a:rPr>
              </a:br>
              <a:r>
                <a:rPr lang="zh-CN" altLang="en-US" dirty="0">
                  <a:solidFill>
                    <a:srgbClr val="FFFFFF">
                      <a:alpha val="98824"/>
                    </a:srgbClr>
                  </a:solidFill>
                  <a:latin typeface="+mn-ea"/>
                  <a:cs typeface="Segoe UI" pitchFamily="34" charset="0"/>
                </a:rPr>
                <a:t>其中全球</a:t>
              </a:r>
              <a:r>
                <a:rPr lang="en-US" altLang="zh-CN" dirty="0">
                  <a:solidFill>
                    <a:srgbClr val="FFFFFF">
                      <a:alpha val="98824"/>
                    </a:srgbClr>
                  </a:solidFill>
                  <a:latin typeface="+mn-ea"/>
                  <a:cs typeface="Segoe UI" pitchFamily="34" charset="0"/>
                </a:rPr>
                <a:t>2000</a:t>
              </a:r>
              <a:r>
                <a:rPr lang="zh-CN" altLang="en-US" dirty="0">
                  <a:solidFill>
                    <a:srgbClr val="FFFFFF">
                      <a:alpha val="98824"/>
                    </a:srgbClr>
                  </a:solidFill>
                  <a:latin typeface="+mn-ea"/>
                  <a:cs typeface="Segoe UI" pitchFamily="34" charset="0"/>
                </a:rPr>
                <a:t>中超过 </a:t>
              </a:r>
              <a:r>
                <a:rPr lang="en-US" altLang="zh-CN" dirty="0">
                  <a:solidFill>
                    <a:srgbClr val="FFFFFF">
                      <a:alpha val="98824"/>
                    </a:srgbClr>
                  </a:solidFill>
                  <a:latin typeface="+mn-ea"/>
                  <a:cs typeface="Segoe UI" pitchFamily="34" charset="0"/>
                </a:rPr>
                <a:t>50 </a:t>
              </a:r>
              <a:r>
                <a:rPr lang="zh-CN" altLang="en-US" dirty="0">
                  <a:solidFill>
                    <a:srgbClr val="FFFFFF">
                      <a:alpha val="98824"/>
                    </a:srgbClr>
                  </a:solidFill>
                  <a:latin typeface="+mn-ea"/>
                  <a:cs typeface="Segoe UI" pitchFamily="34" charset="0"/>
                </a:rPr>
                <a:t>家</a:t>
              </a:r>
            </a:p>
          </p:txBody>
        </p:sp>
        <p:sp>
          <p:nvSpPr>
            <p:cNvPr id="6" name="Freeform 14"/>
            <p:cNvSpPr>
              <a:spLocks noEditPoints="1"/>
            </p:cNvSpPr>
            <p:nvPr/>
          </p:nvSpPr>
          <p:spPr bwMode="black">
            <a:xfrm>
              <a:off x="1337758" y="6012517"/>
              <a:ext cx="546647" cy="574884"/>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1D4C7C"/>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9" tIns="41155" rIns="82309" bIns="41155" numCol="1" rtlCol="0" anchor="ctr" anchorCtr="0" compatLnSpc="1">
              <a:prstTxWarp prst="textNoShape">
                <a:avLst/>
              </a:prstTxWarp>
            </a:bodyPr>
            <a:lstStyle/>
            <a:p>
              <a:pPr defTabSz="740789"/>
              <a:endParaRPr lang="en-US" spc="-123">
                <a:solidFill>
                  <a:srgbClr val="FFFFFF">
                    <a:lumMod val="50000"/>
                  </a:srgbClr>
                </a:solidFill>
                <a:latin typeface="+mn-ea"/>
              </a:endParaRPr>
            </a:p>
          </p:txBody>
        </p:sp>
      </p:grpSp>
      <p:grpSp>
        <p:nvGrpSpPr>
          <p:cNvPr id="34" name="组合 33"/>
          <p:cNvGrpSpPr/>
          <p:nvPr/>
        </p:nvGrpSpPr>
        <p:grpSpPr>
          <a:xfrm>
            <a:off x="842991" y="3345199"/>
            <a:ext cx="4674028" cy="860031"/>
            <a:chOff x="1017802" y="3740639"/>
            <a:chExt cx="5351018" cy="860031"/>
          </a:xfrm>
        </p:grpSpPr>
        <p:sp>
          <p:nvSpPr>
            <p:cNvPr id="26" name="Rectangle 24"/>
            <p:cNvSpPr/>
            <p:nvPr/>
          </p:nvSpPr>
          <p:spPr bwMode="auto">
            <a:xfrm>
              <a:off x="1017802" y="3740639"/>
              <a:ext cx="1106337" cy="857086"/>
            </a:xfrm>
            <a:prstGeom prst="rect">
              <a:avLst/>
            </a:prstGeom>
            <a:solidFill>
              <a:schemeClr val="bg1"/>
            </a:solidFill>
            <a:ln w="38100">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algn="ctr" defTabSz="914160"/>
              <a:endParaRPr lang="en-US" b="1" dirty="0">
                <a:solidFill>
                  <a:srgbClr val="FFFFFF">
                    <a:alpha val="98824"/>
                  </a:srgbClr>
                </a:solidFill>
                <a:latin typeface="+mn-ea"/>
                <a:cs typeface="Segoe UI" pitchFamily="34" charset="0"/>
              </a:endParaRPr>
            </a:p>
          </p:txBody>
        </p:sp>
        <p:sp>
          <p:nvSpPr>
            <p:cNvPr id="27" name="Rectangle 23"/>
            <p:cNvSpPr/>
            <p:nvPr/>
          </p:nvSpPr>
          <p:spPr bwMode="auto">
            <a:xfrm>
              <a:off x="2127863" y="3743584"/>
              <a:ext cx="4240957" cy="857086"/>
            </a:xfrm>
            <a:prstGeom prst="rect">
              <a:avLst/>
            </a:prstGeom>
            <a:solidFill>
              <a:schemeClr val="accent1"/>
            </a:solidFill>
            <a:ln>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defTabSz="914160"/>
              <a:r>
                <a:rPr lang="zh-CN" altLang="en-US" dirty="0">
                  <a:solidFill>
                    <a:srgbClr val="FFFFFF">
                      <a:alpha val="98824"/>
                    </a:srgbClr>
                  </a:solidFill>
                  <a:latin typeface="+mn-ea"/>
                  <a:cs typeface="Segoe UI" pitchFamily="34" charset="0"/>
                </a:rPr>
                <a:t>超过</a:t>
              </a:r>
              <a:r>
                <a:rPr lang="en-US" altLang="zh-CN" dirty="0">
                  <a:solidFill>
                    <a:srgbClr val="FFFFFF">
                      <a:alpha val="98824"/>
                    </a:srgbClr>
                  </a:solidFill>
                  <a:latin typeface="+mn-ea"/>
                  <a:cs typeface="Segoe UI" pitchFamily="34" charset="0"/>
                </a:rPr>
                <a:t>1.8</a:t>
              </a:r>
              <a:r>
                <a:rPr lang="zh-CN" altLang="en-US" dirty="0">
                  <a:solidFill>
                    <a:srgbClr val="FFFFFF">
                      <a:alpha val="98824"/>
                    </a:srgbClr>
                  </a:solidFill>
                  <a:latin typeface="+mn-ea"/>
                  <a:cs typeface="Segoe UI" pitchFamily="34" charset="0"/>
                </a:rPr>
                <a:t>万聚会成员</a:t>
              </a:r>
            </a:p>
          </p:txBody>
        </p:sp>
      </p:grpSp>
      <p:grpSp>
        <p:nvGrpSpPr>
          <p:cNvPr id="33" name="组合 32"/>
          <p:cNvGrpSpPr/>
          <p:nvPr/>
        </p:nvGrpSpPr>
        <p:grpSpPr>
          <a:xfrm>
            <a:off x="842991" y="2371492"/>
            <a:ext cx="4674028" cy="860031"/>
            <a:chOff x="1021526" y="2701291"/>
            <a:chExt cx="5351018" cy="860031"/>
          </a:xfrm>
        </p:grpSpPr>
        <p:sp>
          <p:nvSpPr>
            <p:cNvPr id="25" name="Rectangle 24"/>
            <p:cNvSpPr/>
            <p:nvPr/>
          </p:nvSpPr>
          <p:spPr bwMode="auto">
            <a:xfrm>
              <a:off x="1021526" y="2701291"/>
              <a:ext cx="1106337" cy="857086"/>
            </a:xfrm>
            <a:prstGeom prst="rect">
              <a:avLst/>
            </a:prstGeom>
            <a:solidFill>
              <a:schemeClr val="bg1"/>
            </a:solidFill>
            <a:ln w="38100">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algn="ctr" defTabSz="914160"/>
              <a:endParaRPr lang="en-US" b="1" dirty="0">
                <a:solidFill>
                  <a:srgbClr val="FFFFFF">
                    <a:alpha val="98824"/>
                  </a:srgbClr>
                </a:solidFill>
                <a:latin typeface="+mn-ea"/>
                <a:cs typeface="Segoe UI" pitchFamily="34" charset="0"/>
              </a:endParaRPr>
            </a:p>
          </p:txBody>
        </p:sp>
        <p:sp>
          <p:nvSpPr>
            <p:cNvPr id="24" name="Rectangle 23"/>
            <p:cNvSpPr/>
            <p:nvPr/>
          </p:nvSpPr>
          <p:spPr bwMode="auto">
            <a:xfrm>
              <a:off x="2131587" y="2704236"/>
              <a:ext cx="4240957" cy="857086"/>
            </a:xfrm>
            <a:prstGeom prst="rect">
              <a:avLst/>
            </a:prstGeom>
            <a:solidFill>
              <a:schemeClr val="accent1"/>
            </a:solidFill>
            <a:ln>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defTabSz="914160"/>
              <a:r>
                <a:rPr lang="zh-CN" altLang="en-US" dirty="0">
                  <a:solidFill>
                    <a:srgbClr val="FFFFFF">
                      <a:alpha val="98824"/>
                    </a:srgbClr>
                  </a:solidFill>
                  <a:latin typeface="+mn-ea"/>
                  <a:cs typeface="Segoe UI" pitchFamily="34" charset="0"/>
                </a:rPr>
                <a:t>超过</a:t>
              </a:r>
              <a:r>
                <a:rPr lang="en-US" altLang="zh-CN" dirty="0">
                  <a:solidFill>
                    <a:srgbClr val="FFFFFF">
                      <a:alpha val="98824"/>
                    </a:srgbClr>
                  </a:solidFill>
                  <a:latin typeface="+mn-ea"/>
                  <a:cs typeface="Segoe UI" pitchFamily="34" charset="0"/>
                </a:rPr>
                <a:t>2</a:t>
              </a:r>
              <a:r>
                <a:rPr lang="zh-CN" altLang="en-US" dirty="0">
                  <a:solidFill>
                    <a:srgbClr val="FFFFFF">
                      <a:alpha val="98824"/>
                    </a:srgbClr>
                  </a:solidFill>
                  <a:latin typeface="+mn-ea"/>
                  <a:cs typeface="Segoe UI" pitchFamily="34" charset="0"/>
                </a:rPr>
                <a:t>万培训师</a:t>
              </a:r>
            </a:p>
          </p:txBody>
        </p:sp>
        <p:sp>
          <p:nvSpPr>
            <p:cNvPr id="7" name="Freeform 154"/>
            <p:cNvSpPr>
              <a:spLocks noEditPoints="1"/>
            </p:cNvSpPr>
            <p:nvPr/>
          </p:nvSpPr>
          <p:spPr bwMode="black">
            <a:xfrm>
              <a:off x="1266323" y="2818772"/>
              <a:ext cx="681989" cy="681634"/>
            </a:xfrm>
            <a:custGeom>
              <a:avLst/>
              <a:gdLst>
                <a:gd name="T0" fmla="*/ 235 w 433"/>
                <a:gd name="T1" fmla="*/ 433 h 433"/>
                <a:gd name="T2" fmla="*/ 0 w 433"/>
                <a:gd name="T3" fmla="*/ 198 h 433"/>
                <a:gd name="T4" fmla="*/ 0 w 433"/>
                <a:gd name="T5" fmla="*/ 101 h 433"/>
                <a:gd name="T6" fmla="*/ 99 w 433"/>
                <a:gd name="T7" fmla="*/ 2 h 433"/>
                <a:gd name="T8" fmla="*/ 198 w 433"/>
                <a:gd name="T9" fmla="*/ 0 h 433"/>
                <a:gd name="T10" fmla="*/ 433 w 433"/>
                <a:gd name="T11" fmla="*/ 235 h 433"/>
                <a:gd name="T12" fmla="*/ 235 w 433"/>
                <a:gd name="T13" fmla="*/ 433 h 433"/>
                <a:gd name="T14" fmla="*/ 96 w 433"/>
                <a:gd name="T15" fmla="*/ 72 h 433"/>
                <a:gd name="T16" fmla="*/ 71 w 433"/>
                <a:gd name="T17" fmla="*/ 72 h 433"/>
                <a:gd name="T18" fmla="*/ 71 w 433"/>
                <a:gd name="T19" fmla="*/ 97 h 433"/>
                <a:gd name="T20" fmla="*/ 96 w 433"/>
                <a:gd name="T21" fmla="*/ 97 h 433"/>
                <a:gd name="T22" fmla="*/ 96 w 433"/>
                <a:gd name="T23" fmla="*/ 72 h 433"/>
                <a:gd name="T24" fmla="*/ 250 w 433"/>
                <a:gd name="T25" fmla="*/ 138 h 433"/>
                <a:gd name="T26" fmla="*/ 231 w 433"/>
                <a:gd name="T27" fmla="*/ 138 h 433"/>
                <a:gd name="T28" fmla="*/ 231 w 433"/>
                <a:gd name="T29" fmla="*/ 158 h 433"/>
                <a:gd name="T30" fmla="*/ 264 w 433"/>
                <a:gd name="T31" fmla="*/ 191 h 433"/>
                <a:gd name="T32" fmla="*/ 254 w 433"/>
                <a:gd name="T33" fmla="*/ 193 h 433"/>
                <a:gd name="T34" fmla="*/ 176 w 433"/>
                <a:gd name="T35" fmla="*/ 115 h 433"/>
                <a:gd name="T36" fmla="*/ 158 w 433"/>
                <a:gd name="T37" fmla="*/ 115 h 433"/>
                <a:gd name="T38" fmla="*/ 159 w 433"/>
                <a:gd name="T39" fmla="*/ 133 h 433"/>
                <a:gd name="T40" fmla="*/ 212 w 433"/>
                <a:gd name="T41" fmla="*/ 186 h 433"/>
                <a:gd name="T42" fmla="*/ 208 w 433"/>
                <a:gd name="T43" fmla="*/ 192 h 433"/>
                <a:gd name="T44" fmla="*/ 145 w 433"/>
                <a:gd name="T45" fmla="*/ 130 h 433"/>
                <a:gd name="T46" fmla="*/ 128 w 433"/>
                <a:gd name="T47" fmla="*/ 130 h 433"/>
                <a:gd name="T48" fmla="*/ 128 w 433"/>
                <a:gd name="T49" fmla="*/ 147 h 433"/>
                <a:gd name="T50" fmla="*/ 194 w 433"/>
                <a:gd name="T51" fmla="*/ 214 h 433"/>
                <a:gd name="T52" fmla="*/ 191 w 433"/>
                <a:gd name="T53" fmla="*/ 220 h 433"/>
                <a:gd name="T54" fmla="*/ 134 w 433"/>
                <a:gd name="T55" fmla="*/ 163 h 433"/>
                <a:gd name="T56" fmla="*/ 116 w 433"/>
                <a:gd name="T57" fmla="*/ 164 h 433"/>
                <a:gd name="T58" fmla="*/ 116 w 433"/>
                <a:gd name="T59" fmla="*/ 181 h 433"/>
                <a:gd name="T60" fmla="*/ 177 w 433"/>
                <a:gd name="T61" fmla="*/ 242 h 433"/>
                <a:gd name="T62" fmla="*/ 173 w 433"/>
                <a:gd name="T63" fmla="*/ 248 h 433"/>
                <a:gd name="T64" fmla="*/ 122 w 433"/>
                <a:gd name="T65" fmla="*/ 197 h 433"/>
                <a:gd name="T66" fmla="*/ 104 w 433"/>
                <a:gd name="T67" fmla="*/ 197 h 433"/>
                <a:gd name="T68" fmla="*/ 105 w 433"/>
                <a:gd name="T69" fmla="*/ 215 h 433"/>
                <a:gd name="T70" fmla="*/ 195 w 433"/>
                <a:gd name="T71" fmla="*/ 305 h 433"/>
                <a:gd name="T72" fmla="*/ 286 w 433"/>
                <a:gd name="T73" fmla="*/ 314 h 433"/>
                <a:gd name="T74" fmla="*/ 309 w 433"/>
                <a:gd name="T75" fmla="*/ 290 h 433"/>
                <a:gd name="T76" fmla="*/ 306 w 433"/>
                <a:gd name="T77" fmla="*/ 194 h 433"/>
                <a:gd name="T78" fmla="*/ 250 w 433"/>
                <a:gd name="T79" fmla="*/ 13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3" h="433">
                  <a:moveTo>
                    <a:pt x="235" y="433"/>
                  </a:moveTo>
                  <a:cubicBezTo>
                    <a:pt x="0" y="198"/>
                    <a:pt x="0" y="198"/>
                    <a:pt x="0" y="198"/>
                  </a:cubicBezTo>
                  <a:cubicBezTo>
                    <a:pt x="0" y="101"/>
                    <a:pt x="0" y="101"/>
                    <a:pt x="0" y="101"/>
                  </a:cubicBezTo>
                  <a:cubicBezTo>
                    <a:pt x="99" y="2"/>
                    <a:pt x="99" y="2"/>
                    <a:pt x="99" y="2"/>
                  </a:cubicBezTo>
                  <a:cubicBezTo>
                    <a:pt x="198" y="0"/>
                    <a:pt x="198" y="0"/>
                    <a:pt x="198" y="0"/>
                  </a:cubicBezTo>
                  <a:cubicBezTo>
                    <a:pt x="433" y="235"/>
                    <a:pt x="433" y="235"/>
                    <a:pt x="433" y="235"/>
                  </a:cubicBezTo>
                  <a:lnTo>
                    <a:pt x="235" y="433"/>
                  </a:lnTo>
                  <a:close/>
                  <a:moveTo>
                    <a:pt x="96" y="72"/>
                  </a:moveTo>
                  <a:cubicBezTo>
                    <a:pt x="89" y="65"/>
                    <a:pt x="78" y="65"/>
                    <a:pt x="71" y="72"/>
                  </a:cubicBezTo>
                  <a:cubicBezTo>
                    <a:pt x="64" y="79"/>
                    <a:pt x="64" y="90"/>
                    <a:pt x="71" y="97"/>
                  </a:cubicBezTo>
                  <a:cubicBezTo>
                    <a:pt x="78" y="104"/>
                    <a:pt x="89" y="104"/>
                    <a:pt x="96" y="97"/>
                  </a:cubicBezTo>
                  <a:cubicBezTo>
                    <a:pt x="103" y="90"/>
                    <a:pt x="103" y="79"/>
                    <a:pt x="96" y="72"/>
                  </a:cubicBezTo>
                  <a:close/>
                  <a:moveTo>
                    <a:pt x="250" y="138"/>
                  </a:moveTo>
                  <a:cubicBezTo>
                    <a:pt x="245" y="133"/>
                    <a:pt x="236" y="133"/>
                    <a:pt x="231" y="138"/>
                  </a:cubicBezTo>
                  <a:cubicBezTo>
                    <a:pt x="225" y="144"/>
                    <a:pt x="225" y="153"/>
                    <a:pt x="231" y="158"/>
                  </a:cubicBezTo>
                  <a:cubicBezTo>
                    <a:pt x="264" y="191"/>
                    <a:pt x="264" y="191"/>
                    <a:pt x="264" y="191"/>
                  </a:cubicBezTo>
                  <a:cubicBezTo>
                    <a:pt x="254" y="193"/>
                    <a:pt x="254" y="193"/>
                    <a:pt x="254" y="193"/>
                  </a:cubicBezTo>
                  <a:cubicBezTo>
                    <a:pt x="176" y="115"/>
                    <a:pt x="176" y="115"/>
                    <a:pt x="176" y="115"/>
                  </a:cubicBezTo>
                  <a:cubicBezTo>
                    <a:pt x="171" y="110"/>
                    <a:pt x="163" y="110"/>
                    <a:pt x="158" y="115"/>
                  </a:cubicBezTo>
                  <a:cubicBezTo>
                    <a:pt x="153" y="120"/>
                    <a:pt x="154" y="128"/>
                    <a:pt x="159" y="133"/>
                  </a:cubicBezTo>
                  <a:cubicBezTo>
                    <a:pt x="212" y="186"/>
                    <a:pt x="212" y="186"/>
                    <a:pt x="212" y="186"/>
                  </a:cubicBezTo>
                  <a:cubicBezTo>
                    <a:pt x="208" y="192"/>
                    <a:pt x="208" y="192"/>
                    <a:pt x="208" y="192"/>
                  </a:cubicBezTo>
                  <a:cubicBezTo>
                    <a:pt x="145" y="130"/>
                    <a:pt x="145" y="130"/>
                    <a:pt x="145" y="130"/>
                  </a:cubicBezTo>
                  <a:cubicBezTo>
                    <a:pt x="140" y="125"/>
                    <a:pt x="132" y="125"/>
                    <a:pt x="128" y="130"/>
                  </a:cubicBezTo>
                  <a:cubicBezTo>
                    <a:pt x="123" y="135"/>
                    <a:pt x="123" y="143"/>
                    <a:pt x="128" y="147"/>
                  </a:cubicBezTo>
                  <a:cubicBezTo>
                    <a:pt x="194" y="214"/>
                    <a:pt x="194" y="214"/>
                    <a:pt x="194" y="214"/>
                  </a:cubicBezTo>
                  <a:cubicBezTo>
                    <a:pt x="191" y="220"/>
                    <a:pt x="191" y="220"/>
                    <a:pt x="191" y="220"/>
                  </a:cubicBezTo>
                  <a:cubicBezTo>
                    <a:pt x="134" y="163"/>
                    <a:pt x="134" y="163"/>
                    <a:pt x="134" y="163"/>
                  </a:cubicBezTo>
                  <a:cubicBezTo>
                    <a:pt x="129" y="159"/>
                    <a:pt x="121" y="159"/>
                    <a:pt x="116" y="164"/>
                  </a:cubicBezTo>
                  <a:cubicBezTo>
                    <a:pt x="111" y="168"/>
                    <a:pt x="111" y="176"/>
                    <a:pt x="116" y="181"/>
                  </a:cubicBezTo>
                  <a:cubicBezTo>
                    <a:pt x="177" y="242"/>
                    <a:pt x="177" y="242"/>
                    <a:pt x="177" y="242"/>
                  </a:cubicBezTo>
                  <a:cubicBezTo>
                    <a:pt x="173" y="248"/>
                    <a:pt x="173" y="248"/>
                    <a:pt x="173" y="248"/>
                  </a:cubicBezTo>
                  <a:cubicBezTo>
                    <a:pt x="122" y="197"/>
                    <a:pt x="122" y="197"/>
                    <a:pt x="122" y="197"/>
                  </a:cubicBezTo>
                  <a:cubicBezTo>
                    <a:pt x="117" y="192"/>
                    <a:pt x="109" y="192"/>
                    <a:pt x="104" y="197"/>
                  </a:cubicBezTo>
                  <a:cubicBezTo>
                    <a:pt x="99" y="202"/>
                    <a:pt x="100" y="210"/>
                    <a:pt x="105" y="215"/>
                  </a:cubicBezTo>
                  <a:cubicBezTo>
                    <a:pt x="195" y="305"/>
                    <a:pt x="195" y="305"/>
                    <a:pt x="195" y="305"/>
                  </a:cubicBezTo>
                  <a:cubicBezTo>
                    <a:pt x="228" y="338"/>
                    <a:pt x="268" y="332"/>
                    <a:pt x="286" y="314"/>
                  </a:cubicBezTo>
                  <a:cubicBezTo>
                    <a:pt x="287" y="312"/>
                    <a:pt x="305" y="294"/>
                    <a:pt x="309" y="290"/>
                  </a:cubicBezTo>
                  <a:cubicBezTo>
                    <a:pt x="333" y="266"/>
                    <a:pt x="333" y="221"/>
                    <a:pt x="306" y="194"/>
                  </a:cubicBezTo>
                  <a:lnTo>
                    <a:pt x="250" y="138"/>
                  </a:lnTo>
                  <a:close/>
                </a:path>
              </a:pathLst>
            </a:custGeom>
            <a:solidFill>
              <a:srgbClr val="1D4C7C"/>
            </a:solidFill>
            <a:ln>
              <a:noFill/>
            </a:ln>
            <a:extLst/>
          </p:spPr>
          <p:txBody>
            <a:bodyPr vert="horz" wrap="square" lIns="82313" tIns="41156" rIns="82313" bIns="41156" numCol="1" anchor="t" anchorCtr="0" compatLnSpc="1">
              <a:prstTxWarp prst="textNoShape">
                <a:avLst/>
              </a:prstTxWarp>
            </a:bodyPr>
            <a:lstStyle/>
            <a:p>
              <a:pPr defTabSz="913960"/>
              <a:endParaRPr lang="en-US">
                <a:solidFill>
                  <a:srgbClr val="FFFFFF"/>
                </a:solidFill>
                <a:latin typeface="+mn-ea"/>
              </a:endParaRPr>
            </a:p>
          </p:txBody>
        </p:sp>
      </p:grpSp>
      <p:grpSp>
        <p:nvGrpSpPr>
          <p:cNvPr id="38" name="组合 37"/>
          <p:cNvGrpSpPr/>
          <p:nvPr/>
        </p:nvGrpSpPr>
        <p:grpSpPr>
          <a:xfrm>
            <a:off x="839267" y="4318906"/>
            <a:ext cx="4674028" cy="860031"/>
            <a:chOff x="1014078" y="4835013"/>
            <a:chExt cx="5351018" cy="860031"/>
          </a:xfrm>
        </p:grpSpPr>
        <p:sp>
          <p:nvSpPr>
            <p:cNvPr id="28" name="Rectangle 24"/>
            <p:cNvSpPr/>
            <p:nvPr/>
          </p:nvSpPr>
          <p:spPr bwMode="auto">
            <a:xfrm>
              <a:off x="1014078" y="4835013"/>
              <a:ext cx="1106337" cy="857086"/>
            </a:xfrm>
            <a:prstGeom prst="rect">
              <a:avLst/>
            </a:prstGeom>
            <a:solidFill>
              <a:schemeClr val="bg1"/>
            </a:solidFill>
            <a:ln w="38100">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algn="ctr" defTabSz="914160"/>
              <a:endParaRPr lang="en-US" b="1" dirty="0">
                <a:solidFill>
                  <a:srgbClr val="FFFFFF">
                    <a:alpha val="98824"/>
                  </a:srgbClr>
                </a:solidFill>
                <a:latin typeface="+mn-ea"/>
                <a:cs typeface="Segoe UI" pitchFamily="34" charset="0"/>
              </a:endParaRPr>
            </a:p>
          </p:txBody>
        </p:sp>
        <p:sp>
          <p:nvSpPr>
            <p:cNvPr id="29" name="Rectangle 23"/>
            <p:cNvSpPr/>
            <p:nvPr/>
          </p:nvSpPr>
          <p:spPr bwMode="auto">
            <a:xfrm>
              <a:off x="2124139" y="4837958"/>
              <a:ext cx="4240957" cy="857086"/>
            </a:xfrm>
            <a:prstGeom prst="rect">
              <a:avLst/>
            </a:prstGeom>
            <a:solidFill>
              <a:schemeClr val="accent1"/>
            </a:solidFill>
            <a:ln>
              <a:solidFill>
                <a:srgbClr val="3397D3"/>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21915" tIns="60957" rIns="121915" bIns="60957" numCol="1" rtlCol="0" anchor="ctr" anchorCtr="0" compatLnSpc="1">
              <a:prstTxWarp prst="textNoShape">
                <a:avLst/>
              </a:prstTxWarp>
            </a:bodyPr>
            <a:lstStyle/>
            <a:p>
              <a:pPr defTabSz="914160"/>
              <a:r>
                <a:rPr lang="zh-CN" altLang="en-US" dirty="0">
                  <a:solidFill>
                    <a:srgbClr val="FFFFFF">
                      <a:alpha val="98824"/>
                    </a:srgbClr>
                  </a:solidFill>
                  <a:latin typeface="+mn-ea"/>
                  <a:cs typeface="Segoe UI" pitchFamily="34" charset="0"/>
                </a:rPr>
                <a:t>超过</a:t>
              </a:r>
              <a:r>
                <a:rPr lang="en-US" altLang="zh-CN" dirty="0">
                  <a:solidFill>
                    <a:srgbClr val="FFFFFF">
                      <a:alpha val="98824"/>
                    </a:srgbClr>
                  </a:solidFill>
                  <a:latin typeface="+mn-ea"/>
                  <a:cs typeface="Segoe UI" pitchFamily="34" charset="0"/>
                </a:rPr>
                <a:t>100</a:t>
              </a:r>
              <a:r>
                <a:rPr lang="zh-CN" altLang="en-US" dirty="0">
                  <a:solidFill>
                    <a:srgbClr val="FFFFFF">
                      <a:alpha val="98824"/>
                    </a:srgbClr>
                  </a:solidFill>
                  <a:latin typeface="+mn-ea"/>
                  <a:cs typeface="Segoe UI" pitchFamily="34" charset="0"/>
                </a:rPr>
                <a:t>个技术和服务伙伴</a:t>
              </a:r>
            </a:p>
          </p:txBody>
        </p:sp>
      </p:grpSp>
      <p:grpSp>
        <p:nvGrpSpPr>
          <p:cNvPr id="3" name="组合 2"/>
          <p:cNvGrpSpPr/>
          <p:nvPr/>
        </p:nvGrpSpPr>
        <p:grpSpPr>
          <a:xfrm>
            <a:off x="1056817" y="3488064"/>
            <a:ext cx="545955" cy="610583"/>
            <a:chOff x="950336" y="3342254"/>
            <a:chExt cx="758094" cy="847834"/>
          </a:xfrm>
        </p:grpSpPr>
        <p:sp>
          <p:nvSpPr>
            <p:cNvPr id="45" name="Freeform 741"/>
            <p:cNvSpPr>
              <a:spLocks noChangeAspect="1"/>
            </p:cNvSpPr>
            <p:nvPr/>
          </p:nvSpPr>
          <p:spPr bwMode="auto">
            <a:xfrm>
              <a:off x="1170770" y="3598891"/>
              <a:ext cx="294984" cy="59119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rgbClr val="1D4C7C"/>
            </a:solidFill>
            <a:ln>
              <a:noFill/>
            </a:ln>
            <a:extLst/>
          </p:spPr>
          <p:txBody>
            <a:bodyPr vert="horz" wrap="square" lIns="121920" tIns="3657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grpSp>
          <p:nvGrpSpPr>
            <p:cNvPr id="2" name="组合 1"/>
            <p:cNvGrpSpPr/>
            <p:nvPr/>
          </p:nvGrpSpPr>
          <p:grpSpPr>
            <a:xfrm>
              <a:off x="950336" y="3342254"/>
              <a:ext cx="758094" cy="774236"/>
              <a:chOff x="950336" y="3342254"/>
              <a:chExt cx="758094" cy="774236"/>
            </a:xfrm>
          </p:grpSpPr>
          <p:sp>
            <p:nvSpPr>
              <p:cNvPr id="46" name="Oval 742"/>
              <p:cNvSpPr>
                <a:spLocks noChangeAspect="1" noChangeArrowheads="1"/>
              </p:cNvSpPr>
              <p:nvPr/>
            </p:nvSpPr>
            <p:spPr bwMode="auto">
              <a:xfrm>
                <a:off x="1226913" y="3342254"/>
                <a:ext cx="175881" cy="177220"/>
              </a:xfrm>
              <a:prstGeom prst="ellipse">
                <a:avLst/>
              </a:prstGeom>
              <a:solidFill>
                <a:srgbClr val="1D4C7C"/>
              </a:solidFill>
              <a:ln>
                <a:noFill/>
              </a:ln>
              <a:extLst/>
            </p:spPr>
            <p:txBody>
              <a:bodyPr vert="horz" wrap="square" lIns="121920" tIns="3657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47" name="Freeform 743"/>
              <p:cNvSpPr>
                <a:spLocks noChangeAspect="1"/>
              </p:cNvSpPr>
              <p:nvPr/>
            </p:nvSpPr>
            <p:spPr bwMode="auto">
              <a:xfrm>
                <a:off x="1460533" y="3612519"/>
                <a:ext cx="247897" cy="5039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rgbClr val="1D4C7C"/>
              </a:solidFill>
              <a:ln>
                <a:noFill/>
              </a:ln>
              <a:extLst/>
            </p:spPr>
            <p:txBody>
              <a:bodyPr vert="horz" wrap="square" lIns="121920" tIns="3657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48" name="Oval 744"/>
              <p:cNvSpPr>
                <a:spLocks noChangeAspect="1" noChangeArrowheads="1"/>
              </p:cNvSpPr>
              <p:nvPr/>
            </p:nvSpPr>
            <p:spPr bwMode="auto">
              <a:xfrm>
                <a:off x="1506232" y="3392616"/>
                <a:ext cx="150953" cy="149530"/>
              </a:xfrm>
              <a:prstGeom prst="ellipse">
                <a:avLst/>
              </a:prstGeom>
              <a:solidFill>
                <a:srgbClr val="1D4C7C"/>
              </a:solidFill>
              <a:ln>
                <a:noFill/>
              </a:ln>
              <a:extLst/>
            </p:spPr>
            <p:txBody>
              <a:bodyPr vert="horz" wrap="square" lIns="121920" tIns="3657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49" name="Freeform 745"/>
              <p:cNvSpPr>
                <a:spLocks noChangeAspect="1"/>
              </p:cNvSpPr>
              <p:nvPr/>
            </p:nvSpPr>
            <p:spPr bwMode="auto">
              <a:xfrm>
                <a:off x="950336" y="3604206"/>
                <a:ext cx="247897" cy="503971"/>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solidFill>
                <a:srgbClr val="1D4C7C"/>
              </a:solidFill>
              <a:ln>
                <a:noFill/>
              </a:ln>
              <a:extLst/>
            </p:spPr>
            <p:txBody>
              <a:bodyPr vert="horz" wrap="square" lIns="121920" tIns="3657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50" name="Oval 746"/>
              <p:cNvSpPr>
                <a:spLocks noChangeAspect="1" noChangeArrowheads="1"/>
              </p:cNvSpPr>
              <p:nvPr/>
            </p:nvSpPr>
            <p:spPr bwMode="auto">
              <a:xfrm>
                <a:off x="996035" y="3384303"/>
                <a:ext cx="150953" cy="149530"/>
              </a:xfrm>
              <a:prstGeom prst="ellipse">
                <a:avLst/>
              </a:prstGeom>
              <a:solidFill>
                <a:srgbClr val="1D4C7C"/>
              </a:solidFill>
              <a:ln>
                <a:noFill/>
              </a:ln>
              <a:extLst/>
            </p:spPr>
            <p:txBody>
              <a:bodyPr vert="horz" wrap="square" lIns="121920" tIns="3657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grpSp>
      </p:grpSp>
      <p:sp>
        <p:nvSpPr>
          <p:cNvPr id="51" name="Freeform 81"/>
          <p:cNvSpPr>
            <a:spLocks/>
          </p:cNvSpPr>
          <p:nvPr/>
        </p:nvSpPr>
        <p:spPr bwMode="black">
          <a:xfrm>
            <a:off x="957666" y="4356023"/>
            <a:ext cx="566397" cy="771018"/>
          </a:xfrm>
          <a:custGeom>
            <a:avLst/>
            <a:gdLst>
              <a:gd name="T0" fmla="*/ 230 w 256"/>
              <a:gd name="T1" fmla="*/ 221 h 349"/>
              <a:gd name="T2" fmla="*/ 256 w 256"/>
              <a:gd name="T3" fmla="*/ 202 h 349"/>
              <a:gd name="T4" fmla="*/ 232 w 256"/>
              <a:gd name="T5" fmla="*/ 184 h 349"/>
              <a:gd name="T6" fmla="*/ 239 w 256"/>
              <a:gd name="T7" fmla="*/ 170 h 349"/>
              <a:gd name="T8" fmla="*/ 217 w 256"/>
              <a:gd name="T9" fmla="*/ 152 h 349"/>
              <a:gd name="T10" fmla="*/ 187 w 256"/>
              <a:gd name="T11" fmla="*/ 152 h 349"/>
              <a:gd name="T12" fmla="*/ 187 w 256"/>
              <a:gd name="T13" fmla="*/ 91 h 349"/>
              <a:gd name="T14" fmla="*/ 217 w 256"/>
              <a:gd name="T15" fmla="*/ 45 h 349"/>
              <a:gd name="T16" fmla="*/ 203 w 256"/>
              <a:gd name="T17" fmla="*/ 10 h 349"/>
              <a:gd name="T18" fmla="*/ 166 w 256"/>
              <a:gd name="T19" fmla="*/ 58 h 349"/>
              <a:gd name="T20" fmla="*/ 130 w 256"/>
              <a:gd name="T21" fmla="*/ 10 h 349"/>
              <a:gd name="T22" fmla="*/ 116 w 256"/>
              <a:gd name="T23" fmla="*/ 45 h 349"/>
              <a:gd name="T24" fmla="*/ 146 w 256"/>
              <a:gd name="T25" fmla="*/ 91 h 349"/>
              <a:gd name="T26" fmla="*/ 146 w 256"/>
              <a:gd name="T27" fmla="*/ 121 h 349"/>
              <a:gd name="T28" fmla="*/ 143 w 256"/>
              <a:gd name="T29" fmla="*/ 119 h 349"/>
              <a:gd name="T30" fmla="*/ 99 w 256"/>
              <a:gd name="T31" fmla="*/ 126 h 349"/>
              <a:gd name="T32" fmla="*/ 45 w 256"/>
              <a:gd name="T33" fmla="*/ 162 h 349"/>
              <a:gd name="T34" fmla="*/ 0 w 256"/>
              <a:gd name="T35" fmla="*/ 162 h 349"/>
              <a:gd name="T36" fmla="*/ 0 w 256"/>
              <a:gd name="T37" fmla="*/ 272 h 349"/>
              <a:gd name="T38" fmla="*/ 70 w 256"/>
              <a:gd name="T39" fmla="*/ 277 h 349"/>
              <a:gd name="T40" fmla="*/ 132 w 256"/>
              <a:gd name="T41" fmla="*/ 286 h 349"/>
              <a:gd name="T42" fmla="*/ 127 w 256"/>
              <a:gd name="T43" fmla="*/ 273 h 349"/>
              <a:gd name="T44" fmla="*/ 139 w 256"/>
              <a:gd name="T45" fmla="*/ 255 h 349"/>
              <a:gd name="T46" fmla="*/ 125 w 256"/>
              <a:gd name="T47" fmla="*/ 237 h 349"/>
              <a:gd name="T48" fmla="*/ 140 w 256"/>
              <a:gd name="T49" fmla="*/ 219 h 349"/>
              <a:gd name="T50" fmla="*/ 125 w 256"/>
              <a:gd name="T51" fmla="*/ 201 h 349"/>
              <a:gd name="T52" fmla="*/ 138 w 256"/>
              <a:gd name="T53" fmla="*/ 185 h 349"/>
              <a:gd name="T54" fmla="*/ 125 w 256"/>
              <a:gd name="T55" fmla="*/ 167 h 349"/>
              <a:gd name="T56" fmla="*/ 146 w 256"/>
              <a:gd name="T57" fmla="*/ 148 h 349"/>
              <a:gd name="T58" fmla="*/ 146 w 256"/>
              <a:gd name="T59" fmla="*/ 155 h 349"/>
              <a:gd name="T60" fmla="*/ 137 w 256"/>
              <a:gd name="T61" fmla="*/ 170 h 349"/>
              <a:gd name="T62" fmla="*/ 146 w 256"/>
              <a:gd name="T63" fmla="*/ 185 h 349"/>
              <a:gd name="T64" fmla="*/ 146 w 256"/>
              <a:gd name="T65" fmla="*/ 188 h 349"/>
              <a:gd name="T66" fmla="*/ 137 w 256"/>
              <a:gd name="T67" fmla="*/ 202 h 349"/>
              <a:gd name="T68" fmla="*/ 146 w 256"/>
              <a:gd name="T69" fmla="*/ 216 h 349"/>
              <a:gd name="T70" fmla="*/ 146 w 256"/>
              <a:gd name="T71" fmla="*/ 224 h 349"/>
              <a:gd name="T72" fmla="*/ 137 w 256"/>
              <a:gd name="T73" fmla="*/ 239 h 349"/>
              <a:gd name="T74" fmla="*/ 146 w 256"/>
              <a:gd name="T75" fmla="*/ 254 h 349"/>
              <a:gd name="T76" fmla="*/ 146 w 256"/>
              <a:gd name="T77" fmla="*/ 261 h 349"/>
              <a:gd name="T78" fmla="*/ 139 w 256"/>
              <a:gd name="T79" fmla="*/ 276 h 349"/>
              <a:gd name="T80" fmla="*/ 146 w 256"/>
              <a:gd name="T81" fmla="*/ 291 h 349"/>
              <a:gd name="T82" fmla="*/ 146 w 256"/>
              <a:gd name="T83" fmla="*/ 324 h 349"/>
              <a:gd name="T84" fmla="*/ 167 w 256"/>
              <a:gd name="T85" fmla="*/ 349 h 349"/>
              <a:gd name="T86" fmla="*/ 187 w 256"/>
              <a:gd name="T87" fmla="*/ 324 h 349"/>
              <a:gd name="T88" fmla="*/ 187 w 256"/>
              <a:gd name="T89" fmla="*/ 294 h 349"/>
              <a:gd name="T90" fmla="*/ 207 w 256"/>
              <a:gd name="T91" fmla="*/ 294 h 349"/>
              <a:gd name="T92" fmla="*/ 226 w 256"/>
              <a:gd name="T93" fmla="*/ 276 h 349"/>
              <a:gd name="T94" fmla="*/ 207 w 256"/>
              <a:gd name="T95" fmla="*/ 257 h 349"/>
              <a:gd name="T96" fmla="*/ 187 w 256"/>
              <a:gd name="T97" fmla="*/ 257 h 349"/>
              <a:gd name="T98" fmla="*/ 187 w 256"/>
              <a:gd name="T99" fmla="*/ 257 h 349"/>
              <a:gd name="T100" fmla="*/ 217 w 256"/>
              <a:gd name="T101" fmla="*/ 257 h 349"/>
              <a:gd name="T102" fmla="*/ 239 w 256"/>
              <a:gd name="T103" fmla="*/ 239 h 349"/>
              <a:gd name="T104" fmla="*/ 217 w 256"/>
              <a:gd name="T105" fmla="*/ 221 h 349"/>
              <a:gd name="T106" fmla="*/ 187 w 256"/>
              <a:gd name="T107" fmla="*/ 221 h 349"/>
              <a:gd name="T108" fmla="*/ 187 w 256"/>
              <a:gd name="T109" fmla="*/ 221 h 349"/>
              <a:gd name="T110" fmla="*/ 230 w 256"/>
              <a:gd name="T111" fmla="*/ 22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 h="349">
                <a:moveTo>
                  <a:pt x="230" y="221"/>
                </a:moveTo>
                <a:cubicBezTo>
                  <a:pt x="245" y="221"/>
                  <a:pt x="256" y="212"/>
                  <a:pt x="256" y="202"/>
                </a:cubicBezTo>
                <a:cubicBezTo>
                  <a:pt x="256" y="192"/>
                  <a:pt x="245" y="184"/>
                  <a:pt x="232" y="184"/>
                </a:cubicBezTo>
                <a:cubicBezTo>
                  <a:pt x="236" y="180"/>
                  <a:pt x="239" y="175"/>
                  <a:pt x="239" y="170"/>
                </a:cubicBezTo>
                <a:cubicBezTo>
                  <a:pt x="239" y="160"/>
                  <a:pt x="229" y="152"/>
                  <a:pt x="217" y="152"/>
                </a:cubicBezTo>
                <a:cubicBezTo>
                  <a:pt x="187" y="152"/>
                  <a:pt x="187" y="152"/>
                  <a:pt x="187" y="152"/>
                </a:cubicBezTo>
                <a:cubicBezTo>
                  <a:pt x="187" y="91"/>
                  <a:pt x="187" y="91"/>
                  <a:pt x="187" y="91"/>
                </a:cubicBezTo>
                <a:cubicBezTo>
                  <a:pt x="205" y="83"/>
                  <a:pt x="217" y="66"/>
                  <a:pt x="217" y="45"/>
                </a:cubicBezTo>
                <a:cubicBezTo>
                  <a:pt x="217" y="31"/>
                  <a:pt x="203" y="0"/>
                  <a:pt x="203" y="10"/>
                </a:cubicBezTo>
                <a:cubicBezTo>
                  <a:pt x="204" y="24"/>
                  <a:pt x="195" y="58"/>
                  <a:pt x="166" y="58"/>
                </a:cubicBezTo>
                <a:cubicBezTo>
                  <a:pt x="140" y="58"/>
                  <a:pt x="129" y="30"/>
                  <a:pt x="130" y="10"/>
                </a:cubicBezTo>
                <a:cubicBezTo>
                  <a:pt x="130" y="3"/>
                  <a:pt x="116" y="32"/>
                  <a:pt x="116" y="45"/>
                </a:cubicBezTo>
                <a:cubicBezTo>
                  <a:pt x="116" y="66"/>
                  <a:pt x="129" y="84"/>
                  <a:pt x="146" y="91"/>
                </a:cubicBezTo>
                <a:cubicBezTo>
                  <a:pt x="146" y="121"/>
                  <a:pt x="146" y="121"/>
                  <a:pt x="146" y="121"/>
                </a:cubicBezTo>
                <a:cubicBezTo>
                  <a:pt x="143" y="119"/>
                  <a:pt x="143" y="119"/>
                  <a:pt x="143" y="119"/>
                </a:cubicBezTo>
                <a:cubicBezTo>
                  <a:pt x="143" y="119"/>
                  <a:pt x="110" y="122"/>
                  <a:pt x="99" y="126"/>
                </a:cubicBezTo>
                <a:cubicBezTo>
                  <a:pt x="87" y="131"/>
                  <a:pt x="63" y="162"/>
                  <a:pt x="45" y="162"/>
                </a:cubicBezTo>
                <a:cubicBezTo>
                  <a:pt x="26" y="162"/>
                  <a:pt x="0" y="162"/>
                  <a:pt x="0" y="162"/>
                </a:cubicBezTo>
                <a:cubicBezTo>
                  <a:pt x="0" y="272"/>
                  <a:pt x="0" y="272"/>
                  <a:pt x="0" y="272"/>
                </a:cubicBezTo>
                <a:cubicBezTo>
                  <a:pt x="0" y="272"/>
                  <a:pt x="47" y="272"/>
                  <a:pt x="70" y="277"/>
                </a:cubicBezTo>
                <a:cubicBezTo>
                  <a:pt x="86" y="280"/>
                  <a:pt x="110" y="284"/>
                  <a:pt x="132" y="286"/>
                </a:cubicBezTo>
                <a:cubicBezTo>
                  <a:pt x="129" y="283"/>
                  <a:pt x="127" y="278"/>
                  <a:pt x="127" y="273"/>
                </a:cubicBezTo>
                <a:cubicBezTo>
                  <a:pt x="127" y="265"/>
                  <a:pt x="132" y="258"/>
                  <a:pt x="139" y="255"/>
                </a:cubicBezTo>
                <a:cubicBezTo>
                  <a:pt x="131" y="252"/>
                  <a:pt x="125" y="245"/>
                  <a:pt x="125" y="237"/>
                </a:cubicBezTo>
                <a:cubicBezTo>
                  <a:pt x="125" y="229"/>
                  <a:pt x="131" y="222"/>
                  <a:pt x="140" y="219"/>
                </a:cubicBezTo>
                <a:cubicBezTo>
                  <a:pt x="131" y="216"/>
                  <a:pt x="125" y="209"/>
                  <a:pt x="125" y="201"/>
                </a:cubicBezTo>
                <a:cubicBezTo>
                  <a:pt x="125" y="194"/>
                  <a:pt x="130" y="188"/>
                  <a:pt x="138" y="185"/>
                </a:cubicBezTo>
                <a:cubicBezTo>
                  <a:pt x="130" y="182"/>
                  <a:pt x="125" y="175"/>
                  <a:pt x="125" y="167"/>
                </a:cubicBezTo>
                <a:cubicBezTo>
                  <a:pt x="125" y="157"/>
                  <a:pt x="135" y="148"/>
                  <a:pt x="146" y="148"/>
                </a:cubicBezTo>
                <a:cubicBezTo>
                  <a:pt x="146" y="155"/>
                  <a:pt x="146" y="155"/>
                  <a:pt x="146" y="155"/>
                </a:cubicBezTo>
                <a:cubicBezTo>
                  <a:pt x="141" y="158"/>
                  <a:pt x="137" y="164"/>
                  <a:pt x="137" y="170"/>
                </a:cubicBezTo>
                <a:cubicBezTo>
                  <a:pt x="137" y="176"/>
                  <a:pt x="141" y="182"/>
                  <a:pt x="146" y="185"/>
                </a:cubicBezTo>
                <a:cubicBezTo>
                  <a:pt x="146" y="188"/>
                  <a:pt x="146" y="188"/>
                  <a:pt x="146" y="188"/>
                </a:cubicBezTo>
                <a:cubicBezTo>
                  <a:pt x="141" y="191"/>
                  <a:pt x="137" y="196"/>
                  <a:pt x="137" y="202"/>
                </a:cubicBezTo>
                <a:cubicBezTo>
                  <a:pt x="137" y="208"/>
                  <a:pt x="141" y="213"/>
                  <a:pt x="146" y="216"/>
                </a:cubicBezTo>
                <a:cubicBezTo>
                  <a:pt x="146" y="224"/>
                  <a:pt x="146" y="224"/>
                  <a:pt x="146" y="224"/>
                </a:cubicBezTo>
                <a:cubicBezTo>
                  <a:pt x="141" y="227"/>
                  <a:pt x="137" y="233"/>
                  <a:pt x="137" y="239"/>
                </a:cubicBezTo>
                <a:cubicBezTo>
                  <a:pt x="137" y="245"/>
                  <a:pt x="141" y="251"/>
                  <a:pt x="146" y="254"/>
                </a:cubicBezTo>
                <a:cubicBezTo>
                  <a:pt x="146" y="261"/>
                  <a:pt x="146" y="261"/>
                  <a:pt x="146" y="261"/>
                </a:cubicBezTo>
                <a:cubicBezTo>
                  <a:pt x="142" y="264"/>
                  <a:pt x="139" y="270"/>
                  <a:pt x="139" y="276"/>
                </a:cubicBezTo>
                <a:cubicBezTo>
                  <a:pt x="139" y="282"/>
                  <a:pt x="142" y="287"/>
                  <a:pt x="146" y="291"/>
                </a:cubicBezTo>
                <a:cubicBezTo>
                  <a:pt x="146" y="324"/>
                  <a:pt x="146" y="324"/>
                  <a:pt x="146" y="324"/>
                </a:cubicBezTo>
                <a:cubicBezTo>
                  <a:pt x="146" y="338"/>
                  <a:pt x="156" y="349"/>
                  <a:pt x="167" y="349"/>
                </a:cubicBezTo>
                <a:cubicBezTo>
                  <a:pt x="178" y="349"/>
                  <a:pt x="187" y="338"/>
                  <a:pt x="187" y="324"/>
                </a:cubicBezTo>
                <a:cubicBezTo>
                  <a:pt x="187" y="294"/>
                  <a:pt x="187" y="294"/>
                  <a:pt x="187" y="294"/>
                </a:cubicBezTo>
                <a:cubicBezTo>
                  <a:pt x="207" y="294"/>
                  <a:pt x="207" y="294"/>
                  <a:pt x="207" y="294"/>
                </a:cubicBezTo>
                <a:cubicBezTo>
                  <a:pt x="217" y="294"/>
                  <a:pt x="226" y="286"/>
                  <a:pt x="226" y="276"/>
                </a:cubicBezTo>
                <a:cubicBezTo>
                  <a:pt x="226" y="266"/>
                  <a:pt x="217" y="257"/>
                  <a:pt x="207" y="257"/>
                </a:cubicBezTo>
                <a:cubicBezTo>
                  <a:pt x="187" y="257"/>
                  <a:pt x="187" y="257"/>
                  <a:pt x="187" y="257"/>
                </a:cubicBezTo>
                <a:cubicBezTo>
                  <a:pt x="187" y="257"/>
                  <a:pt x="187" y="257"/>
                  <a:pt x="187" y="257"/>
                </a:cubicBezTo>
                <a:cubicBezTo>
                  <a:pt x="217" y="257"/>
                  <a:pt x="217" y="257"/>
                  <a:pt x="217" y="257"/>
                </a:cubicBezTo>
                <a:cubicBezTo>
                  <a:pt x="229" y="257"/>
                  <a:pt x="239" y="249"/>
                  <a:pt x="239" y="239"/>
                </a:cubicBezTo>
                <a:cubicBezTo>
                  <a:pt x="239" y="229"/>
                  <a:pt x="229" y="221"/>
                  <a:pt x="217" y="221"/>
                </a:cubicBezTo>
                <a:cubicBezTo>
                  <a:pt x="187" y="221"/>
                  <a:pt x="187" y="221"/>
                  <a:pt x="187" y="221"/>
                </a:cubicBezTo>
                <a:cubicBezTo>
                  <a:pt x="187" y="221"/>
                  <a:pt x="187" y="221"/>
                  <a:pt x="187" y="221"/>
                </a:cubicBezTo>
                <a:lnTo>
                  <a:pt x="230" y="221"/>
                </a:lnTo>
                <a:close/>
              </a:path>
            </a:pathLst>
          </a:custGeom>
          <a:solidFill>
            <a:srgbClr val="1D4C7C"/>
          </a:solidFill>
          <a:ln>
            <a:noFill/>
          </a:ln>
        </p:spPr>
        <p:txBody>
          <a:bodyPr vert="horz" wrap="square" lIns="109740" tIns="54871" rIns="109740" bIns="54871" numCol="1" anchor="t" anchorCtr="0" compatLnSpc="1">
            <a:prstTxWarp prst="textNoShape">
              <a:avLst/>
            </a:prstTxWarp>
          </a:bodyPr>
          <a:lstStyle/>
          <a:p>
            <a:pPr algn="ctr" defTabSz="913960"/>
            <a:endParaRPr lang="en-US" sz="1600" dirty="0">
              <a:solidFill>
                <a:srgbClr val="FFFFFF"/>
              </a:solidFill>
            </a:endParaRPr>
          </a:p>
        </p:txBody>
      </p:sp>
    </p:spTree>
    <p:extLst>
      <p:ext uri="{BB962C8B-B14F-4D97-AF65-F5344CB8AC3E}">
        <p14:creationId xmlns:p14="http://schemas.microsoft.com/office/powerpoint/2010/main" val="402208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4206000" y="1558356"/>
            <a:ext cx="3780000" cy="828000"/>
          </a:xfrm>
          <a:prstGeom prst="rect">
            <a:avLst/>
          </a:prstGeom>
          <a:solidFill>
            <a:schemeClr val="bg1">
              <a:lumMod val="95000"/>
            </a:schemeClr>
          </a:solidFill>
          <a:ln w="12700">
            <a:miter lim="400000"/>
          </a:ln>
          <a:extLst>
            <a:ext uri="{C572A759-6A51-4108-AA02-DFA0A04FC94B}">
              <ma14:wrappingTextBoxFlag xmlns:ma14="http://schemas.microsoft.com/office/mac/drawingml/2011/main" xmlns="" val="1"/>
            </a:ext>
          </a:extLst>
        </p:spPr>
        <p:txBody>
          <a:bodyPr wrap="square" lIns="121920" tIns="60960" rIns="121920" bIns="60960" anchor="ctr">
            <a:spAutoFit/>
          </a:bodyPr>
          <a:lstStyle/>
          <a:p>
            <a:pPr>
              <a:defRPr sz="1800"/>
            </a:pPr>
            <a:r>
              <a:rPr sz="1600" dirty="0">
                <a:latin typeface="+mn-ea"/>
                <a:cs typeface="Calibri"/>
              </a:rPr>
              <a:t>“Forrester </a:t>
            </a:r>
            <a:r>
              <a:rPr lang="zh-CN" altLang="en-US" sz="1600" dirty="0">
                <a:latin typeface="+mn-ea"/>
                <a:cs typeface="Calibri"/>
              </a:rPr>
              <a:t>估计，到 </a:t>
            </a:r>
            <a:r>
              <a:rPr lang="en-US" altLang="zh-CN" sz="1600" dirty="0">
                <a:latin typeface="+mn-ea"/>
                <a:cs typeface="Calibri"/>
              </a:rPr>
              <a:t>2017 </a:t>
            </a:r>
            <a:r>
              <a:rPr lang="zh-CN" altLang="en-US" sz="1600" dirty="0">
                <a:latin typeface="+mn-ea"/>
                <a:cs typeface="Calibri"/>
              </a:rPr>
              <a:t>年，超过</a:t>
            </a:r>
            <a:r>
              <a:rPr sz="1600" dirty="0">
                <a:latin typeface="+mn-ea"/>
                <a:cs typeface="Calibri"/>
              </a:rPr>
              <a:t> </a:t>
            </a:r>
            <a:r>
              <a:rPr sz="1600" dirty="0">
                <a:latin typeface="+mn-ea"/>
                <a:cs typeface="Calibri"/>
                <a:sym typeface="Gill Sans SemiBold"/>
              </a:rPr>
              <a:t>25% </a:t>
            </a:r>
            <a:r>
              <a:rPr lang="zh-CN" altLang="en-US" sz="1600" dirty="0">
                <a:latin typeface="+mn-ea"/>
                <a:cs typeface="Calibri"/>
                <a:sym typeface="Gill Sans SemiBold"/>
              </a:rPr>
              <a:t>的企业</a:t>
            </a:r>
            <a:r>
              <a:rPr lang="en-US" sz="1600" dirty="0">
                <a:latin typeface="+mn-ea"/>
                <a:cs typeface="Calibri"/>
                <a:sym typeface="Gill Sans SemiBold"/>
              </a:rPr>
              <a:t> </a:t>
            </a:r>
            <a:r>
              <a:rPr lang="zh-CN" altLang="en-US" sz="1600" dirty="0">
                <a:latin typeface="+mn-ea"/>
                <a:cs typeface="Calibri"/>
              </a:rPr>
              <a:t>将使用图数据库</a:t>
            </a:r>
            <a:r>
              <a:rPr lang="en-US" altLang="zh-CN" sz="1600" dirty="0">
                <a:latin typeface="+mn-ea"/>
                <a:cs typeface="Calibri"/>
              </a:rPr>
              <a:t>.</a:t>
            </a:r>
            <a:r>
              <a:rPr sz="1600" dirty="0">
                <a:latin typeface="+mn-ea"/>
                <a:cs typeface="Calibri"/>
              </a:rPr>
              <a:t>”</a:t>
            </a:r>
            <a:endParaRPr lang="en-US" sz="1600" dirty="0">
              <a:latin typeface="+mn-ea"/>
              <a:cs typeface="Calibri"/>
            </a:endParaRPr>
          </a:p>
        </p:txBody>
      </p:sp>
      <p:pic>
        <p:nvPicPr>
          <p:cNvPr id="122" name="droppedImage.png"/>
          <p:cNvPicPr/>
          <p:nvPr/>
        </p:nvPicPr>
        <p:blipFill>
          <a:blip r:embed="rId2" cstate="print">
            <a:extLst>
              <a:ext uri="{28A0092B-C50C-407E-A947-70E740481C1C}">
                <a14:useLocalDpi xmlns:a14="http://schemas.microsoft.com/office/drawing/2010/main"/>
              </a:ext>
            </a:extLst>
          </a:blip>
          <a:stretch>
            <a:fillRect/>
          </a:stretch>
        </p:blipFill>
        <p:spPr>
          <a:xfrm>
            <a:off x="4235824" y="1170481"/>
            <a:ext cx="1099785" cy="360000"/>
          </a:xfrm>
          <a:prstGeom prst="rect">
            <a:avLst/>
          </a:prstGeom>
          <a:ln w="12700">
            <a:miter lim="400000"/>
          </a:ln>
        </p:spPr>
      </p:pic>
      <p:pic>
        <p:nvPicPr>
          <p:cNvPr id="126" name="droppedImage.png"/>
          <p:cNvPicPr/>
          <p:nvPr/>
        </p:nvPicPr>
        <p:blipFill rotWithShape="1">
          <a:blip r:embed="rId3" cstate="print">
            <a:extLst>
              <a:ext uri="{28A0092B-C50C-407E-A947-70E740481C1C}">
                <a14:useLocalDpi xmlns:a14="http://schemas.microsoft.com/office/drawing/2010/main"/>
              </a:ext>
            </a:extLst>
          </a:blip>
          <a:srcRect/>
          <a:stretch/>
        </p:blipFill>
        <p:spPr>
          <a:xfrm>
            <a:off x="8216526" y="1194512"/>
            <a:ext cx="981108" cy="360000"/>
          </a:xfrm>
          <a:prstGeom prst="rect">
            <a:avLst/>
          </a:prstGeom>
        </p:spPr>
      </p:pic>
      <p:sp>
        <p:nvSpPr>
          <p:cNvPr id="3" name="TextBox 2"/>
          <p:cNvSpPr txBox="1"/>
          <p:nvPr/>
        </p:nvSpPr>
        <p:spPr>
          <a:xfrm>
            <a:off x="8199000" y="1558356"/>
            <a:ext cx="3780000" cy="828000"/>
          </a:xfrm>
          <a:prstGeom prst="rect">
            <a:avLst/>
          </a:prstGeom>
          <a:solidFill>
            <a:schemeClr val="bg1">
              <a:lumMod val="95000"/>
            </a:schemeClr>
          </a:solidFill>
        </p:spPr>
        <p:txBody>
          <a:bodyPr wrap="square" lIns="121920" tIns="60960" rIns="121920" bIns="60960" rtlCol="0">
            <a:spAutoFit/>
          </a:bodyPr>
          <a:lstStyle/>
          <a:p>
            <a:pPr lvl="0"/>
            <a:r>
              <a:rPr lang="en-US" sz="1600" dirty="0" smtClean="0">
                <a:latin typeface="+mn-ea"/>
                <a:cs typeface="Calibri"/>
              </a:rPr>
              <a:t>“</a:t>
            </a:r>
            <a:r>
              <a:rPr lang="en-US" sz="1600" dirty="0">
                <a:latin typeface="+mn-ea"/>
                <a:cs typeface="Calibri"/>
              </a:rPr>
              <a:t>Neo4j </a:t>
            </a:r>
            <a:r>
              <a:rPr lang="zh-CN" altLang="en-US" sz="1600" dirty="0">
                <a:latin typeface="+mn-ea"/>
                <a:cs typeface="Calibri"/>
              </a:rPr>
              <a:t>是当前市场图数据库的领袖</a:t>
            </a:r>
            <a:r>
              <a:rPr lang="en-US" sz="1600" dirty="0">
                <a:latin typeface="+mn-ea"/>
                <a:cs typeface="Calibri"/>
              </a:rPr>
              <a:t>.”</a:t>
            </a:r>
          </a:p>
        </p:txBody>
      </p:sp>
      <p:sp>
        <p:nvSpPr>
          <p:cNvPr id="4" name="TextBox 3"/>
          <p:cNvSpPr txBox="1"/>
          <p:nvPr/>
        </p:nvSpPr>
        <p:spPr>
          <a:xfrm>
            <a:off x="213000" y="1558356"/>
            <a:ext cx="3780000" cy="828000"/>
          </a:xfrm>
          <a:prstGeom prst="rect">
            <a:avLst/>
          </a:prstGeom>
          <a:solidFill>
            <a:schemeClr val="bg1">
              <a:lumMod val="95000"/>
            </a:schemeClr>
          </a:solidFill>
        </p:spPr>
        <p:txBody>
          <a:bodyPr wrap="square" lIns="121920" tIns="60960" rIns="121920" bIns="60960" rtlCol="0">
            <a:spAutoFit/>
          </a:bodyPr>
          <a:lstStyle/>
          <a:p>
            <a:r>
              <a:rPr lang="en-US" sz="1600" dirty="0">
                <a:latin typeface="+mn-ea"/>
              </a:rPr>
              <a:t>“</a:t>
            </a:r>
            <a:r>
              <a:rPr lang="zh-CN" altLang="en-US" sz="1600" dirty="0">
                <a:latin typeface="+mn-ea"/>
              </a:rPr>
              <a:t>对于在数据捕获设计之后，追求数据驱动运营和决策的组织而言，图分析可能是最有效的竞争优势</a:t>
            </a:r>
            <a:r>
              <a:rPr lang="en-US" sz="1600" dirty="0">
                <a:latin typeface="+mn-ea"/>
              </a:rPr>
              <a:t>.”</a:t>
            </a:r>
          </a:p>
        </p:txBody>
      </p:sp>
      <p:pic>
        <p:nvPicPr>
          <p:cNvPr id="11" name="droppedImage.png"/>
          <p:cNvPicPr/>
          <p:nvPr/>
        </p:nvPicPr>
        <p:blipFill>
          <a:blip r:embed="rId4" cstate="print">
            <a:extLst>
              <a:ext uri="{28A0092B-C50C-407E-A947-70E740481C1C}">
                <a14:useLocalDpi xmlns:a14="http://schemas.microsoft.com/office/drawing/2010/main"/>
              </a:ext>
            </a:extLst>
          </a:blip>
          <a:stretch>
            <a:fillRect/>
          </a:stretch>
        </p:blipFill>
        <p:spPr>
          <a:xfrm>
            <a:off x="212008" y="1194512"/>
            <a:ext cx="857337" cy="360000"/>
          </a:xfrm>
          <a:prstGeom prst="rect">
            <a:avLst/>
          </a:prstGeom>
        </p:spPr>
      </p:pic>
      <p:sp>
        <p:nvSpPr>
          <p:cNvPr id="9" name="Shape 121"/>
          <p:cNvSpPr txBox="1">
            <a:spLocks/>
          </p:cNvSpPr>
          <p:nvPr/>
        </p:nvSpPr>
        <p:spPr>
          <a:xfrm>
            <a:off x="0" y="312824"/>
            <a:ext cx="4235824" cy="648000"/>
          </a:xfrm>
          <a:prstGeom prst="rect">
            <a:avLst/>
          </a:prstGeom>
          <a:solidFill>
            <a:srgbClr val="1D4C7C"/>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en-US" altLang="zh-CN" sz="2400" b="1" dirty="0">
                <a:solidFill>
                  <a:schemeClr val="bg1"/>
                </a:solidFill>
                <a:latin typeface="微软雅黑" panose="020B0503020204020204" pitchFamily="34" charset="-122"/>
                <a:ea typeface="微软雅黑" panose="020B0503020204020204" pitchFamily="34" charset="-122"/>
              </a:rPr>
              <a:t>Neo4j </a:t>
            </a:r>
            <a:r>
              <a:rPr lang="zh-CN" altLang="en-US" sz="2400" b="1" dirty="0">
                <a:solidFill>
                  <a:schemeClr val="bg1"/>
                </a:solidFill>
                <a:latin typeface="微软雅黑" panose="020B0503020204020204" pitchFamily="34" charset="-122"/>
                <a:ea typeface="微软雅黑" panose="020B0503020204020204" pitchFamily="34" charset="-122"/>
              </a:rPr>
              <a:t>领导图数据库革命</a:t>
            </a:r>
          </a:p>
        </p:txBody>
      </p:sp>
      <p:pic>
        <p:nvPicPr>
          <p:cNvPr id="30" name="droppedImage.png"/>
          <p:cNvPicPr/>
          <p:nvPr/>
        </p:nvPicPr>
        <p:blipFill>
          <a:blip r:embed="rId5" cstate="print">
            <a:extLst>
              <a:ext uri="{28A0092B-C50C-407E-A947-70E740481C1C}">
                <a14:useLocalDpi xmlns:a14="http://schemas.microsoft.com/office/drawing/2010/main"/>
              </a:ext>
            </a:extLst>
          </a:blip>
          <a:stretch>
            <a:fillRect/>
          </a:stretch>
        </p:blipFill>
        <p:spPr>
          <a:xfrm>
            <a:off x="348000" y="3298266"/>
            <a:ext cx="1209816" cy="360000"/>
          </a:xfrm>
          <a:prstGeom prst="rect">
            <a:avLst/>
          </a:prstGeom>
          <a:ln w="12700">
            <a:miter lim="400000"/>
          </a:ln>
        </p:spPr>
      </p:pic>
      <p:sp>
        <p:nvSpPr>
          <p:cNvPr id="31" name="Shape 107"/>
          <p:cNvSpPr txBox="1">
            <a:spLocks/>
          </p:cNvSpPr>
          <p:nvPr/>
        </p:nvSpPr>
        <p:spPr>
          <a:xfrm>
            <a:off x="348000" y="3718298"/>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600" dirty="0">
                <a:solidFill>
                  <a:schemeClr val="tx1"/>
                </a:solidFill>
                <a:latin typeface="+mn-ea"/>
              </a:rPr>
              <a:t>年度技术 </a:t>
            </a:r>
            <a:r>
              <a:rPr lang="en-US" altLang="zh-CN" sz="1600" i="1" dirty="0">
                <a:solidFill>
                  <a:schemeClr val="bg1">
                    <a:lumMod val="50000"/>
                  </a:schemeClr>
                </a:solidFill>
                <a:latin typeface="+mn-ea"/>
              </a:rPr>
              <a:t>2013 </a:t>
            </a:r>
            <a:r>
              <a:rPr lang="en-US" altLang="zh-CN" sz="1600" i="1" dirty="0" smtClean="0">
                <a:solidFill>
                  <a:schemeClr val="bg1">
                    <a:lumMod val="50000"/>
                  </a:schemeClr>
                </a:solidFill>
                <a:latin typeface="+mn-ea"/>
              </a:rPr>
              <a:t>2014 2015 2016</a:t>
            </a:r>
            <a:endParaRPr lang="en-US" sz="1600" i="1" dirty="0">
              <a:solidFill>
                <a:schemeClr val="bg1">
                  <a:lumMod val="50000"/>
                </a:schemeClr>
              </a:solidFill>
              <a:latin typeface="+mn-ea"/>
            </a:endParaRPr>
          </a:p>
          <a:p>
            <a:pPr marL="0" indent="0" defTabSz="293354">
              <a:spcBef>
                <a:spcPts val="267"/>
              </a:spcBef>
              <a:buNone/>
              <a:defRPr sz="1800"/>
            </a:pPr>
            <a:r>
              <a:rPr lang="zh-CN" altLang="en-US" sz="1600" dirty="0">
                <a:solidFill>
                  <a:schemeClr val="tx1"/>
                </a:solidFill>
                <a:latin typeface="+mn-ea"/>
              </a:rPr>
              <a:t>博西大数据奖 </a:t>
            </a:r>
            <a:r>
              <a:rPr lang="en-US" altLang="zh-CN" sz="1600" i="1" dirty="0">
                <a:solidFill>
                  <a:srgbClr val="7F7F7F"/>
                </a:solidFill>
                <a:latin typeface="+mn-ea"/>
              </a:rPr>
              <a:t>2013</a:t>
            </a:r>
            <a:endParaRPr lang="en-US" sz="1600" i="1" dirty="0">
              <a:solidFill>
                <a:srgbClr val="7F7F7F"/>
              </a:solidFill>
              <a:latin typeface="+mn-ea"/>
            </a:endParaRPr>
          </a:p>
        </p:txBody>
      </p:sp>
      <p:sp>
        <p:nvSpPr>
          <p:cNvPr id="32" name="Shape 107"/>
          <p:cNvSpPr txBox="1">
            <a:spLocks/>
          </p:cNvSpPr>
          <p:nvPr/>
        </p:nvSpPr>
        <p:spPr>
          <a:xfrm>
            <a:off x="348000" y="4780393"/>
            <a:ext cx="3600000" cy="540000"/>
          </a:xfrm>
          <a:prstGeom prst="rect">
            <a:avLst/>
          </a:prstGeom>
          <a:solidFill>
            <a:schemeClr val="bg1">
              <a:lumMod val="95000"/>
            </a:schemeClr>
          </a:solid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293354">
              <a:lnSpc>
                <a:spcPct val="100000"/>
              </a:lnSpc>
              <a:spcBef>
                <a:spcPts val="267"/>
              </a:spcBef>
              <a:buFont typeface="Arial" panose="020B0604020202020204" pitchFamily="34" charset="0"/>
              <a:buNone/>
              <a:defRPr sz="1800"/>
            </a:pPr>
            <a:r>
              <a:rPr lang="en-US" sz="1400" dirty="0" smtClean="0">
                <a:latin typeface="+mn-ea"/>
              </a:rPr>
              <a:t>ODBMS </a:t>
            </a:r>
            <a:r>
              <a:rPr lang="zh-CN" altLang="en-US" sz="1400" dirty="0" smtClean="0">
                <a:latin typeface="+mn-ea"/>
              </a:rPr>
              <a:t>魔力象限 </a:t>
            </a:r>
            <a:r>
              <a:rPr lang="en-US" sz="1400" i="1" dirty="0" smtClean="0">
                <a:solidFill>
                  <a:schemeClr val="bg1">
                    <a:lumMod val="50000"/>
                  </a:schemeClr>
                </a:solidFill>
                <a:latin typeface="+mn-ea"/>
              </a:rPr>
              <a:t>2014</a:t>
            </a:r>
            <a:endParaRPr lang="en-US" sz="1400" i="1" dirty="0" smtClean="0">
              <a:latin typeface="+mn-ea"/>
            </a:endParaRPr>
          </a:p>
          <a:p>
            <a:pPr marL="0" indent="0" defTabSz="293354">
              <a:lnSpc>
                <a:spcPct val="100000"/>
              </a:lnSpc>
              <a:spcBef>
                <a:spcPts val="267"/>
              </a:spcBef>
              <a:buFont typeface="Arial" panose="020B0604020202020204" pitchFamily="34" charset="0"/>
              <a:buNone/>
              <a:defRPr sz="1800"/>
            </a:pPr>
            <a:r>
              <a:rPr lang="en-US" sz="1400" dirty="0" smtClean="0">
                <a:latin typeface="+mn-ea"/>
              </a:rPr>
              <a:t>Who’s Who in NOSQL DBMSs   </a:t>
            </a:r>
            <a:r>
              <a:rPr lang="en-US" sz="1400" i="1" dirty="0" smtClean="0">
                <a:solidFill>
                  <a:srgbClr val="7F7F7F"/>
                </a:solidFill>
                <a:latin typeface="+mn-ea"/>
              </a:rPr>
              <a:t>2013</a:t>
            </a:r>
            <a:endParaRPr lang="en-US" sz="1400" dirty="0">
              <a:latin typeface="+mn-ea"/>
            </a:endParaRPr>
          </a:p>
        </p:txBody>
      </p:sp>
      <p:pic>
        <p:nvPicPr>
          <p:cNvPr id="33" name="droppedImage.png"/>
          <p:cNvPicPr/>
          <p:nvPr/>
        </p:nvPicPr>
        <p:blipFill>
          <a:blip r:embed="rId4" cstate="print">
            <a:extLst>
              <a:ext uri="{28A0092B-C50C-407E-A947-70E740481C1C}">
                <a14:useLocalDpi xmlns:a14="http://schemas.microsoft.com/office/drawing/2010/main"/>
              </a:ext>
            </a:extLst>
          </a:blip>
          <a:stretch>
            <a:fillRect/>
          </a:stretch>
        </p:blipFill>
        <p:spPr>
          <a:xfrm>
            <a:off x="348000" y="4360203"/>
            <a:ext cx="1027104" cy="360000"/>
          </a:xfrm>
          <a:prstGeom prst="rect">
            <a:avLst/>
          </a:prstGeom>
          <a:ln w="12700">
            <a:miter lim="400000"/>
          </a:ln>
        </p:spPr>
      </p:pic>
      <p:pic>
        <p:nvPicPr>
          <p:cNvPr id="34" name="droppedImage.png"/>
          <p:cNvPicPr/>
          <p:nvPr/>
        </p:nvPicPr>
        <p:blipFill>
          <a:blip r:embed="rId6">
            <a:extLst/>
          </a:blip>
          <a:stretch>
            <a:fillRect/>
          </a:stretch>
        </p:blipFill>
        <p:spPr>
          <a:xfrm>
            <a:off x="348000" y="5422109"/>
            <a:ext cx="1330478" cy="542345"/>
          </a:xfrm>
          <a:prstGeom prst="rect">
            <a:avLst/>
          </a:prstGeom>
          <a:ln w="12700">
            <a:miter lim="400000"/>
          </a:ln>
        </p:spPr>
      </p:pic>
      <p:sp>
        <p:nvSpPr>
          <p:cNvPr id="35" name="Shape 107"/>
          <p:cNvSpPr txBox="1">
            <a:spLocks/>
          </p:cNvSpPr>
          <p:nvPr/>
        </p:nvSpPr>
        <p:spPr>
          <a:xfrm>
            <a:off x="348000" y="5944289"/>
            <a:ext cx="3600000" cy="783082"/>
          </a:xfrm>
          <a:prstGeom prst="rect">
            <a:avLst/>
          </a:prstGeom>
          <a:solidFill>
            <a:schemeClr val="bg1">
              <a:lumMod val="95000"/>
            </a:schemeClr>
          </a:solidFill>
        </p:spPr>
        <p:txBody>
          <a:bodyPr vert="horz" lIns="121920" tIns="60960" rIns="121920" bIns="60960" rtlCol="0">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1172"/>
              </a:spcBef>
              <a:buNone/>
              <a:defRPr sz="1800"/>
            </a:pPr>
            <a:r>
              <a:rPr lang="en-US" sz="1600" dirty="0" err="1">
                <a:solidFill>
                  <a:srgbClr val="404040"/>
                </a:solidFill>
                <a:latin typeface="+mn-ea"/>
              </a:rPr>
              <a:t>Neo's</a:t>
            </a:r>
            <a:r>
              <a:rPr lang="en-US" sz="1600" dirty="0">
                <a:solidFill>
                  <a:srgbClr val="404040"/>
                </a:solidFill>
                <a:latin typeface="+mn-ea"/>
              </a:rPr>
              <a:t> </a:t>
            </a:r>
            <a:r>
              <a:rPr lang="en-US" sz="1600" dirty="0" err="1">
                <a:solidFill>
                  <a:srgbClr val="404040"/>
                </a:solidFill>
                <a:latin typeface="+mn-ea"/>
              </a:rPr>
              <a:t>GraphConnect</a:t>
            </a:r>
            <a:r>
              <a:rPr lang="en-US" sz="1600" dirty="0">
                <a:solidFill>
                  <a:srgbClr val="404040"/>
                </a:solidFill>
                <a:latin typeface="+mn-ea"/>
              </a:rPr>
              <a:t> shows graph databases coming into their own Matt </a:t>
            </a:r>
            <a:r>
              <a:rPr lang="en-US" sz="1600" dirty="0" err="1">
                <a:solidFill>
                  <a:srgbClr val="404040"/>
                </a:solidFill>
                <a:latin typeface="+mn-ea"/>
              </a:rPr>
              <a:t>Aslett</a:t>
            </a:r>
            <a:r>
              <a:rPr lang="en-US" sz="1600" dirty="0">
                <a:latin typeface="+mn-ea"/>
              </a:rPr>
              <a:t>   </a:t>
            </a:r>
            <a:r>
              <a:rPr lang="en-US" sz="1600" i="1" dirty="0">
                <a:solidFill>
                  <a:srgbClr val="7F7F7F"/>
                </a:solidFill>
                <a:latin typeface="+mn-ea"/>
              </a:rPr>
              <a:t>2013</a:t>
            </a:r>
            <a:endParaRPr lang="en-US" sz="1600" dirty="0">
              <a:latin typeface="+mn-ea"/>
            </a:endParaRPr>
          </a:p>
        </p:txBody>
      </p:sp>
      <p:sp>
        <p:nvSpPr>
          <p:cNvPr id="36" name="Shape 121"/>
          <p:cNvSpPr txBox="1">
            <a:spLocks/>
          </p:cNvSpPr>
          <p:nvPr/>
        </p:nvSpPr>
        <p:spPr>
          <a:xfrm>
            <a:off x="-8629" y="2502899"/>
            <a:ext cx="4235824" cy="648000"/>
          </a:xfrm>
          <a:prstGeom prst="rect">
            <a:avLst/>
          </a:prstGeom>
          <a:solidFill>
            <a:srgbClr val="1D4C7C"/>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5600" kern="1200">
                <a:solidFill>
                  <a:schemeClr val="tx1"/>
                </a:solidFill>
                <a:latin typeface="+mj-lt"/>
                <a:ea typeface="+mj-ea"/>
                <a:cs typeface="+mj-cs"/>
              </a:defRPr>
            </a:lvl1pPr>
          </a:lstStyle>
          <a:p>
            <a:pPr algn="l">
              <a:defRPr sz="1800"/>
            </a:pPr>
            <a:r>
              <a:rPr lang="en-US" altLang="zh-CN" sz="2400" b="1" dirty="0">
                <a:solidFill>
                  <a:schemeClr val="bg1"/>
                </a:solidFill>
                <a:latin typeface="微软雅黑" panose="020B0503020204020204" pitchFamily="34" charset="-122"/>
                <a:ea typeface="微软雅黑" panose="020B0503020204020204" pitchFamily="34" charset="-122"/>
              </a:rPr>
              <a:t>Neo4j </a:t>
            </a:r>
            <a:r>
              <a:rPr lang="zh-CN" altLang="en-US" sz="2400" b="1" dirty="0">
                <a:solidFill>
                  <a:schemeClr val="bg1"/>
                </a:solidFill>
                <a:latin typeface="微软雅黑" panose="020B0503020204020204" pitchFamily="34" charset="-122"/>
                <a:ea typeface="微软雅黑" panose="020B0503020204020204" pitchFamily="34" charset="-122"/>
              </a:rPr>
              <a:t>获奖及头条报道</a:t>
            </a:r>
          </a:p>
        </p:txBody>
      </p:sp>
      <p:pic>
        <p:nvPicPr>
          <p:cNvPr id="37" name="droppedImage.png"/>
          <p:cNvPicPr/>
          <p:nvPr/>
        </p:nvPicPr>
        <p:blipFill>
          <a:blip r:embed="rId7" cstate="print">
            <a:extLst>
              <a:ext uri="{28A0092B-C50C-407E-A947-70E740481C1C}">
                <a14:useLocalDpi xmlns:a14="http://schemas.microsoft.com/office/drawing/2010/main"/>
              </a:ext>
            </a:extLst>
          </a:blip>
          <a:stretch>
            <a:fillRect/>
          </a:stretch>
        </p:blipFill>
        <p:spPr>
          <a:xfrm>
            <a:off x="4296000" y="5422109"/>
            <a:ext cx="791298" cy="674304"/>
          </a:xfrm>
          <a:prstGeom prst="rect">
            <a:avLst/>
          </a:prstGeom>
          <a:ln w="12700">
            <a:miter lim="400000"/>
          </a:ln>
        </p:spPr>
      </p:pic>
      <p:pic>
        <p:nvPicPr>
          <p:cNvPr id="38" name="droppedImage.png"/>
          <p:cNvPicPr/>
          <p:nvPr/>
        </p:nvPicPr>
        <p:blipFill>
          <a:blip r:embed="rId8">
            <a:extLst/>
          </a:blip>
          <a:stretch>
            <a:fillRect/>
          </a:stretch>
        </p:blipFill>
        <p:spPr>
          <a:xfrm>
            <a:off x="4296000" y="4360203"/>
            <a:ext cx="849279" cy="360000"/>
          </a:xfrm>
          <a:prstGeom prst="rect">
            <a:avLst/>
          </a:prstGeom>
          <a:ln w="12700">
            <a:miter lim="400000"/>
          </a:ln>
        </p:spPr>
      </p:pic>
      <p:pic>
        <p:nvPicPr>
          <p:cNvPr id="39" name="droppedImage.png"/>
          <p:cNvPicPr/>
          <p:nvPr/>
        </p:nvPicPr>
        <p:blipFill>
          <a:blip r:embed="rId9" cstate="print">
            <a:extLst>
              <a:ext uri="{28A0092B-C50C-407E-A947-70E740481C1C}">
                <a14:useLocalDpi xmlns:a14="http://schemas.microsoft.com/office/drawing/2010/main"/>
              </a:ext>
            </a:extLst>
          </a:blip>
          <a:stretch>
            <a:fillRect/>
          </a:stretch>
        </p:blipFill>
        <p:spPr>
          <a:xfrm>
            <a:off x="4296000" y="3298266"/>
            <a:ext cx="1404000" cy="360000"/>
          </a:xfrm>
          <a:prstGeom prst="rect">
            <a:avLst/>
          </a:prstGeom>
          <a:ln w="12700">
            <a:miter lim="400000"/>
          </a:ln>
        </p:spPr>
      </p:pic>
      <p:sp>
        <p:nvSpPr>
          <p:cNvPr id="40" name="Shape 107"/>
          <p:cNvSpPr txBox="1">
            <a:spLocks/>
          </p:cNvSpPr>
          <p:nvPr/>
        </p:nvSpPr>
        <p:spPr>
          <a:xfrm>
            <a:off x="4296000" y="3718297"/>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600" dirty="0">
                <a:solidFill>
                  <a:srgbClr val="404040"/>
                </a:solidFill>
                <a:latin typeface="+mn-ea"/>
              </a:rPr>
              <a:t>数据领域中最重要的 </a:t>
            </a:r>
            <a:r>
              <a:rPr lang="en-US" sz="1600" dirty="0">
                <a:solidFill>
                  <a:srgbClr val="404040"/>
                </a:solidFill>
                <a:latin typeface="+mn-ea"/>
              </a:rPr>
              <a:t>100 </a:t>
            </a:r>
            <a:r>
              <a:rPr lang="zh-CN" altLang="en-US" sz="1600" dirty="0">
                <a:solidFill>
                  <a:srgbClr val="404040"/>
                </a:solidFill>
                <a:latin typeface="+mn-ea"/>
              </a:rPr>
              <a:t>家公司</a:t>
            </a:r>
            <a:r>
              <a:rPr lang="en-US" sz="1600" dirty="0">
                <a:solidFill>
                  <a:srgbClr val="404040"/>
                </a:solidFill>
                <a:latin typeface="+mn-ea"/>
              </a:rPr>
              <a:t> </a:t>
            </a:r>
            <a:r>
              <a:rPr lang="en-US" altLang="zh-CN" sz="1600" i="1" dirty="0" smtClean="0">
                <a:solidFill>
                  <a:srgbClr val="7F7F7F"/>
                </a:solidFill>
                <a:latin typeface="+mn-ea"/>
              </a:rPr>
              <a:t>2016</a:t>
            </a:r>
            <a:endParaRPr lang="en-US" sz="1600" dirty="0">
              <a:latin typeface="+mn-ea"/>
            </a:endParaRPr>
          </a:p>
        </p:txBody>
      </p:sp>
      <p:sp>
        <p:nvSpPr>
          <p:cNvPr id="41" name="Shape 107"/>
          <p:cNvSpPr txBox="1">
            <a:spLocks/>
          </p:cNvSpPr>
          <p:nvPr/>
        </p:nvSpPr>
        <p:spPr>
          <a:xfrm>
            <a:off x="4296000" y="4780393"/>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600" dirty="0">
                <a:solidFill>
                  <a:srgbClr val="404040"/>
                </a:solidFill>
                <a:latin typeface="+mn-ea"/>
              </a:rPr>
              <a:t>数据管理领域中大数据</a:t>
            </a:r>
            <a:r>
              <a:rPr lang="en-US" sz="1600" dirty="0">
                <a:solidFill>
                  <a:srgbClr val="404040"/>
                </a:solidFill>
                <a:latin typeface="+mn-ea"/>
              </a:rPr>
              <a:t> 100</a:t>
            </a:r>
            <a:r>
              <a:rPr lang="en-US" sz="1600" dirty="0">
                <a:latin typeface="+mn-ea"/>
              </a:rPr>
              <a:t>   </a:t>
            </a:r>
            <a:endParaRPr lang="en-US" sz="1600" dirty="0" smtClean="0">
              <a:latin typeface="+mn-ea"/>
            </a:endParaRPr>
          </a:p>
          <a:p>
            <a:pPr marL="0" indent="0" defTabSz="293354">
              <a:spcBef>
                <a:spcPts val="267"/>
              </a:spcBef>
              <a:buNone/>
              <a:defRPr sz="1800"/>
            </a:pPr>
            <a:r>
              <a:rPr lang="en-US" sz="1600" i="1" dirty="0" smtClean="0">
                <a:solidFill>
                  <a:srgbClr val="7F7F7F"/>
                </a:solidFill>
                <a:latin typeface="+mn-ea"/>
              </a:rPr>
              <a:t>2013</a:t>
            </a:r>
            <a:endParaRPr lang="en-US" sz="1600" dirty="0">
              <a:latin typeface="+mn-ea"/>
            </a:endParaRPr>
          </a:p>
        </p:txBody>
      </p:sp>
      <p:sp>
        <p:nvSpPr>
          <p:cNvPr id="42" name="Shape 107"/>
          <p:cNvSpPr txBox="1">
            <a:spLocks/>
          </p:cNvSpPr>
          <p:nvPr/>
        </p:nvSpPr>
        <p:spPr>
          <a:xfrm>
            <a:off x="4296000" y="5944288"/>
            <a:ext cx="3600000" cy="540000"/>
          </a:xfrm>
          <a:prstGeom prst="rect">
            <a:avLst/>
          </a:prstGeom>
          <a:solidFill>
            <a:schemeClr val="bg1">
              <a:lumMod val="95000"/>
            </a:schemeClr>
          </a:solidFill>
        </p:spPr>
        <p:txBody>
          <a:bodyPr vert="horz" lIns="121920" tIns="60960" rIns="121920" bIns="60960" rtlCol="0">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1172"/>
              </a:spcBef>
              <a:buNone/>
              <a:defRPr sz="1800"/>
            </a:pPr>
            <a:r>
              <a:rPr lang="en-US" sz="1600" dirty="0">
                <a:solidFill>
                  <a:srgbClr val="404040"/>
                </a:solidFill>
                <a:latin typeface="+mn-ea"/>
              </a:rPr>
              <a:t>Neo Technology – </a:t>
            </a:r>
            <a:r>
              <a:rPr lang="zh-CN" altLang="en-US" sz="1600" dirty="0">
                <a:solidFill>
                  <a:srgbClr val="404040"/>
                </a:solidFill>
                <a:latin typeface="+mn-ea"/>
              </a:rPr>
              <a:t>图数据库的兴起 </a:t>
            </a:r>
            <a:r>
              <a:rPr lang="en-US" sz="1600" dirty="0">
                <a:solidFill>
                  <a:srgbClr val="404040"/>
                </a:solidFill>
                <a:latin typeface="+mn-ea"/>
              </a:rPr>
              <a:t>–  Robin Bloor</a:t>
            </a:r>
            <a:r>
              <a:rPr lang="en-US" sz="1600" dirty="0">
                <a:latin typeface="+mn-ea"/>
              </a:rPr>
              <a:t>   </a:t>
            </a:r>
            <a:r>
              <a:rPr lang="en-US" sz="1600" i="1" dirty="0">
                <a:solidFill>
                  <a:srgbClr val="7F7F7F"/>
                </a:solidFill>
                <a:latin typeface="+mn-ea"/>
              </a:rPr>
              <a:t>2013</a:t>
            </a:r>
            <a:endParaRPr lang="en-US" sz="1600" dirty="0">
              <a:latin typeface="+mn-ea"/>
            </a:endParaRPr>
          </a:p>
        </p:txBody>
      </p:sp>
      <p:pic>
        <p:nvPicPr>
          <p:cNvPr id="45" name="droppedImage.png"/>
          <p:cNvPicPr/>
          <p:nvPr/>
        </p:nvPicPr>
        <p:blipFill>
          <a:blip r:embed="rId10">
            <a:extLst/>
          </a:blip>
          <a:stretch>
            <a:fillRect/>
          </a:stretch>
        </p:blipFill>
        <p:spPr>
          <a:xfrm>
            <a:off x="8244000" y="4360203"/>
            <a:ext cx="1530349" cy="360000"/>
          </a:xfrm>
          <a:prstGeom prst="rect">
            <a:avLst/>
          </a:prstGeom>
          <a:ln w="12700">
            <a:miter lim="400000"/>
          </a:ln>
        </p:spPr>
      </p:pic>
      <p:sp>
        <p:nvSpPr>
          <p:cNvPr id="46" name="Shape 107"/>
          <p:cNvSpPr txBox="1">
            <a:spLocks/>
          </p:cNvSpPr>
          <p:nvPr/>
        </p:nvSpPr>
        <p:spPr>
          <a:xfrm>
            <a:off x="8244000" y="4780394"/>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600" dirty="0" smtClean="0">
                <a:solidFill>
                  <a:srgbClr val="404040"/>
                </a:solidFill>
                <a:latin typeface="+mn-ea"/>
              </a:rPr>
              <a:t>“图</a:t>
            </a:r>
            <a:r>
              <a:rPr lang="zh-CN" altLang="en-US" sz="1600" dirty="0">
                <a:solidFill>
                  <a:srgbClr val="404040"/>
                </a:solidFill>
                <a:latin typeface="+mn-ea"/>
              </a:rPr>
              <a:t>数据库管理系统中的领先者是</a:t>
            </a:r>
            <a:r>
              <a:rPr lang="en-US" sz="1600" dirty="0">
                <a:solidFill>
                  <a:srgbClr val="404040"/>
                </a:solidFill>
                <a:latin typeface="+mn-ea"/>
              </a:rPr>
              <a:t> Neo4j” </a:t>
            </a:r>
            <a:r>
              <a:rPr lang="en-US" sz="1600" i="1" dirty="0">
                <a:solidFill>
                  <a:schemeClr val="bg1">
                    <a:lumMod val="50000"/>
                  </a:schemeClr>
                </a:solidFill>
                <a:latin typeface="+mn-ea"/>
              </a:rPr>
              <a:t>2014</a:t>
            </a:r>
            <a:endParaRPr lang="en-US" sz="1600" dirty="0">
              <a:solidFill>
                <a:srgbClr val="404040"/>
              </a:solidFill>
              <a:latin typeface="+mn-ea"/>
            </a:endParaRPr>
          </a:p>
        </p:txBody>
      </p:sp>
      <p:pic>
        <p:nvPicPr>
          <p:cNvPr id="47" name="Picture 3"/>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244000" y="3298266"/>
            <a:ext cx="1072847" cy="360000"/>
          </a:xfrm>
          <a:prstGeom prst="rect">
            <a:avLst/>
          </a:prstGeom>
        </p:spPr>
      </p:pic>
      <p:sp>
        <p:nvSpPr>
          <p:cNvPr id="48" name="Shape 107"/>
          <p:cNvSpPr txBox="1">
            <a:spLocks/>
          </p:cNvSpPr>
          <p:nvPr/>
        </p:nvSpPr>
        <p:spPr>
          <a:xfrm>
            <a:off x="8244000" y="5970726"/>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293354">
              <a:spcBef>
                <a:spcPts val="267"/>
              </a:spcBef>
              <a:buNone/>
              <a:defRPr sz="1800"/>
            </a:pPr>
            <a:r>
              <a:rPr lang="en-US" sz="1600" dirty="0" smtClean="0">
                <a:solidFill>
                  <a:srgbClr val="404040"/>
                </a:solidFill>
                <a:latin typeface="+mn-ea"/>
              </a:rPr>
              <a:t>O’Reilly</a:t>
            </a:r>
            <a:r>
              <a:rPr lang="zh-CN" altLang="en-US" sz="1600" dirty="0" smtClean="0">
                <a:solidFill>
                  <a:srgbClr val="404040"/>
                </a:solidFill>
                <a:latin typeface="+mn-ea"/>
              </a:rPr>
              <a:t>出版</a:t>
            </a:r>
            <a:r>
              <a:rPr lang="en-US" sz="1600" dirty="0" smtClean="0">
                <a:solidFill>
                  <a:srgbClr val="404040"/>
                </a:solidFill>
                <a:latin typeface="+mn-ea"/>
              </a:rPr>
              <a:t> </a:t>
            </a:r>
            <a:r>
              <a:rPr lang="en-US" sz="1600" dirty="0">
                <a:solidFill>
                  <a:srgbClr val="404040"/>
                </a:solidFill>
                <a:latin typeface="+mn-ea"/>
              </a:rPr>
              <a:t>– </a:t>
            </a:r>
            <a:r>
              <a:rPr lang="zh-CN" altLang="en-US" sz="1600" i="1" dirty="0" smtClean="0">
                <a:solidFill>
                  <a:srgbClr val="404040"/>
                </a:solidFill>
                <a:latin typeface="+mn-ea"/>
              </a:rPr>
              <a:t>图</a:t>
            </a:r>
            <a:r>
              <a:rPr lang="zh-CN" altLang="en-US" sz="1600" i="1" dirty="0">
                <a:solidFill>
                  <a:srgbClr val="404040"/>
                </a:solidFill>
                <a:latin typeface="+mn-ea"/>
              </a:rPr>
              <a:t>数据库</a:t>
            </a:r>
            <a:r>
              <a:rPr lang="en-US" sz="1600" i="1" dirty="0">
                <a:latin typeface="+mn-ea"/>
              </a:rPr>
              <a:t/>
            </a:r>
            <a:br>
              <a:rPr lang="en-US" sz="1600" i="1" dirty="0">
                <a:latin typeface="+mn-ea"/>
              </a:rPr>
            </a:br>
            <a:r>
              <a:rPr lang="zh-CN" altLang="en-US" sz="1600" dirty="0">
                <a:solidFill>
                  <a:schemeClr val="bg1">
                    <a:lumMod val="50000"/>
                  </a:schemeClr>
                </a:solidFill>
                <a:latin typeface="+mn-ea"/>
              </a:rPr>
              <a:t>由</a:t>
            </a:r>
            <a:r>
              <a:rPr lang="en-US" sz="1600" dirty="0">
                <a:solidFill>
                  <a:schemeClr val="bg1">
                    <a:lumMod val="50000"/>
                  </a:schemeClr>
                </a:solidFill>
                <a:latin typeface="+mn-ea"/>
              </a:rPr>
              <a:t> Neo Technology </a:t>
            </a:r>
            <a:r>
              <a:rPr lang="zh-CN" altLang="en-US" sz="1600" dirty="0">
                <a:solidFill>
                  <a:schemeClr val="bg1">
                    <a:lumMod val="50000"/>
                  </a:schemeClr>
                </a:solidFill>
                <a:latin typeface="+mn-ea"/>
              </a:rPr>
              <a:t>职员编著</a:t>
            </a:r>
            <a:endParaRPr lang="en-US" sz="1600" dirty="0">
              <a:solidFill>
                <a:schemeClr val="bg1">
                  <a:lumMod val="50000"/>
                </a:schemeClr>
              </a:solidFill>
              <a:latin typeface="+mn-ea"/>
            </a:endParaRPr>
          </a:p>
        </p:txBody>
      </p:sp>
      <p:pic>
        <p:nvPicPr>
          <p:cNvPr id="44" name="0636920028246.png"/>
          <p:cNvPicPr/>
          <p:nvPr/>
        </p:nvPicPr>
        <p:blipFill>
          <a:blip r:embed="rId12" cstate="print">
            <a:extLst>
              <a:ext uri="{28A0092B-C50C-407E-A947-70E740481C1C}">
                <a14:useLocalDpi xmlns:a14="http://schemas.microsoft.com/office/drawing/2010/main"/>
              </a:ext>
            </a:extLst>
          </a:blip>
          <a:stretch>
            <a:fillRect/>
          </a:stretch>
        </p:blipFill>
        <p:spPr>
          <a:xfrm>
            <a:off x="8244000" y="5422109"/>
            <a:ext cx="700504" cy="872186"/>
          </a:xfrm>
          <a:prstGeom prst="rect">
            <a:avLst/>
          </a:prstGeom>
          <a:ln w="12700">
            <a:miter lim="400000"/>
          </a:ln>
        </p:spPr>
      </p:pic>
      <p:sp>
        <p:nvSpPr>
          <p:cNvPr id="62" name="Shape 107"/>
          <p:cNvSpPr txBox="1">
            <a:spLocks/>
          </p:cNvSpPr>
          <p:nvPr/>
        </p:nvSpPr>
        <p:spPr>
          <a:xfrm>
            <a:off x="8244000" y="3718297"/>
            <a:ext cx="3600000" cy="540000"/>
          </a:xfrm>
          <a:prstGeom prst="rect">
            <a:avLst/>
          </a:prstGeom>
          <a:solidFill>
            <a:schemeClr val="bg1">
              <a:lumMod val="95000"/>
            </a:schemeClr>
          </a:solidFill>
        </p:spPr>
        <p:txBody>
          <a:bodyPr vert="horz" lIns="121920" tIns="60960" rIns="121920" bIns="60960" rtlCol="0" anchor="t">
            <a:noAutofit/>
          </a:bodyPr>
          <a:lstStyle>
            <a:lvl1pPr marL="228600" indent="-228600" algn="l" defTabSz="457200" rtl="0" eaLnBrk="1" latinLnBrk="0" hangingPunct="1">
              <a:lnSpc>
                <a:spcPct val="90000"/>
              </a:lnSpc>
              <a:spcBef>
                <a:spcPts val="500"/>
              </a:spcBef>
              <a:buClr>
                <a:schemeClr val="accent2"/>
              </a:buClr>
              <a:buFont typeface="Arial"/>
              <a:buChar char="•"/>
              <a:defRPr sz="2200" kern="1200">
                <a:solidFill>
                  <a:schemeClr val="tx1">
                    <a:lumMod val="65000"/>
                    <a:lumOff val="35000"/>
                  </a:schemeClr>
                </a:solidFill>
                <a:latin typeface="Calibri"/>
                <a:ea typeface="+mn-ea"/>
                <a:cs typeface="Calibri"/>
              </a:defRPr>
            </a:lvl1pPr>
            <a:lvl2pPr marL="517525" indent="-230188" algn="l" defTabSz="457200" rtl="0" eaLnBrk="1" latinLnBrk="0" hangingPunct="1">
              <a:lnSpc>
                <a:spcPct val="90000"/>
              </a:lnSpc>
              <a:spcBef>
                <a:spcPts val="500"/>
              </a:spcBef>
              <a:buClr>
                <a:srgbClr val="69B445"/>
              </a:buClr>
              <a:buFont typeface="Arial"/>
              <a:buChar char="•"/>
              <a:defRPr sz="2000" kern="1200">
                <a:solidFill>
                  <a:schemeClr val="tx1">
                    <a:lumMod val="65000"/>
                    <a:lumOff val="35000"/>
                  </a:schemeClr>
                </a:solidFill>
                <a:latin typeface="Calibri"/>
                <a:ea typeface="+mn-ea"/>
                <a:cs typeface="Calibri"/>
              </a:defRPr>
            </a:lvl2pPr>
            <a:lvl3pPr marL="798513" indent="-228600" algn="l" defTabSz="457200" rtl="0" eaLnBrk="1" latinLnBrk="0" hangingPunct="1">
              <a:lnSpc>
                <a:spcPct val="90000"/>
              </a:lnSpc>
              <a:spcBef>
                <a:spcPts val="500"/>
              </a:spcBef>
              <a:buClr>
                <a:srgbClr val="69B445"/>
              </a:buClr>
              <a:buFont typeface="Arial"/>
              <a:buChar char="•"/>
              <a:defRPr sz="1800" kern="1200">
                <a:solidFill>
                  <a:schemeClr val="tx1">
                    <a:lumMod val="50000"/>
                    <a:lumOff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93354">
              <a:spcBef>
                <a:spcPts val="267"/>
              </a:spcBef>
              <a:buNone/>
              <a:defRPr sz="1800"/>
            </a:pPr>
            <a:r>
              <a:rPr lang="zh-CN" altLang="en-US" sz="1600" dirty="0">
                <a:solidFill>
                  <a:srgbClr val="404040"/>
                </a:solidFill>
                <a:latin typeface="+mn-ea"/>
              </a:rPr>
              <a:t>最佳展示 </a:t>
            </a:r>
            <a:r>
              <a:rPr lang="en-US" altLang="zh-CN" sz="1600" dirty="0">
                <a:solidFill>
                  <a:srgbClr val="404040"/>
                </a:solidFill>
                <a:latin typeface="+mn-ea"/>
              </a:rPr>
              <a:t>100  </a:t>
            </a:r>
          </a:p>
          <a:p>
            <a:pPr marL="0" indent="0" defTabSz="293354">
              <a:spcBef>
                <a:spcPts val="267"/>
              </a:spcBef>
              <a:buNone/>
              <a:defRPr sz="1800"/>
            </a:pPr>
            <a:r>
              <a:rPr lang="en-US" altLang="zh-CN" sz="1600" i="1" dirty="0">
                <a:solidFill>
                  <a:schemeClr val="bg1">
                    <a:lumMod val="50000"/>
                  </a:schemeClr>
                </a:solidFill>
                <a:latin typeface="+mn-ea"/>
              </a:rPr>
              <a:t>2014</a:t>
            </a:r>
          </a:p>
        </p:txBody>
      </p:sp>
    </p:spTree>
    <p:extLst>
      <p:ext uri="{BB962C8B-B14F-4D97-AF65-F5344CB8AC3E}">
        <p14:creationId xmlns:p14="http://schemas.microsoft.com/office/powerpoint/2010/main" val="273518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p:cNvSpPr>
          <p:nvPr/>
        </p:nvSpPr>
        <p:spPr>
          <a:xfrm>
            <a:off x="270587" y="193696"/>
            <a:ext cx="3474715" cy="62832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chemeClr val="bg1"/>
                </a:solidFill>
                <a:latin typeface="+mn-ea"/>
                <a:ea typeface="+mn-ea"/>
              </a:rPr>
              <a:t>Neo4j </a:t>
            </a:r>
            <a:r>
              <a:rPr lang="zh-CN" altLang="en-US" sz="2400" b="1" dirty="0" smtClean="0">
                <a:solidFill>
                  <a:schemeClr val="bg1"/>
                </a:solidFill>
                <a:latin typeface="+mn-ea"/>
                <a:ea typeface="+mn-ea"/>
              </a:rPr>
              <a:t>关键产品特征</a:t>
            </a:r>
            <a:endParaRPr lang="en-US" sz="2400" b="1" dirty="0">
              <a:solidFill>
                <a:schemeClr val="bg1"/>
              </a:solidFill>
              <a:latin typeface="+mn-ea"/>
              <a:ea typeface="+mn-ea"/>
            </a:endParaRPr>
          </a:p>
        </p:txBody>
      </p:sp>
      <p:sp>
        <p:nvSpPr>
          <p:cNvPr id="205" name="Content Placeholder 2"/>
          <p:cNvSpPr txBox="1">
            <a:spLocks/>
          </p:cNvSpPr>
          <p:nvPr/>
        </p:nvSpPr>
        <p:spPr>
          <a:xfrm>
            <a:off x="9548119" y="1781319"/>
            <a:ext cx="4754563" cy="4051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67"/>
              </a:spcBef>
              <a:buFont typeface="Arial" panose="020B0604020202020204" pitchFamily="34" charset="0"/>
              <a:buNone/>
            </a:pPr>
            <a:r>
              <a:rPr lang="en-US" sz="2533" dirty="0" smtClean="0"/>
              <a:t/>
            </a:r>
            <a:br>
              <a:rPr lang="en-US" sz="2533" dirty="0" smtClean="0"/>
            </a:br>
            <a:r>
              <a:rPr lang="en-US" sz="2533" dirty="0" smtClean="0"/>
              <a:t/>
            </a:r>
            <a:br>
              <a:rPr lang="en-US" sz="2533" dirty="0" smtClean="0"/>
            </a:br>
            <a:r>
              <a:rPr lang="en-US" sz="2533" b="1" dirty="0" smtClean="0"/>
              <a:t/>
            </a:r>
            <a:br>
              <a:rPr lang="en-US" sz="2533" b="1" dirty="0" smtClean="0"/>
            </a:br>
            <a:r>
              <a:rPr lang="en-US" sz="2533" b="1" dirty="0" smtClean="0"/>
              <a:t/>
            </a:r>
            <a:br>
              <a:rPr lang="en-US" sz="2533" b="1" dirty="0" smtClean="0"/>
            </a:br>
            <a:endParaRPr lang="en-US" sz="2533" dirty="0"/>
          </a:p>
        </p:txBody>
      </p:sp>
      <p:grpSp>
        <p:nvGrpSpPr>
          <p:cNvPr id="2" name="组合 1"/>
          <p:cNvGrpSpPr/>
          <p:nvPr/>
        </p:nvGrpSpPr>
        <p:grpSpPr>
          <a:xfrm>
            <a:off x="1318009" y="1149531"/>
            <a:ext cx="9555983" cy="4845280"/>
            <a:chOff x="1723475" y="1149531"/>
            <a:chExt cx="9555983" cy="4845280"/>
          </a:xfrm>
        </p:grpSpPr>
        <p:sp>
          <p:nvSpPr>
            <p:cNvPr id="52" name="Rectangle 4"/>
            <p:cNvSpPr/>
            <p:nvPr/>
          </p:nvSpPr>
          <p:spPr>
            <a:xfrm>
              <a:off x="8810345" y="3022316"/>
              <a:ext cx="2312312"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a:solidFill>
                    <a:srgbClr val="3397D3"/>
                  </a:solidFill>
                  <a:latin typeface="+mn-ea"/>
                </a:rPr>
                <a:t>数据完整性高</a:t>
              </a:r>
              <a:endParaRPr lang="zh-CN" altLang="en-US" sz="1600" b="1" kern="0" dirty="0">
                <a:solidFill>
                  <a:srgbClr val="3397D3"/>
                </a:solidFill>
                <a:latin typeface="+mn-ea"/>
              </a:endParaRPr>
            </a:p>
          </p:txBody>
        </p:sp>
        <p:sp>
          <p:nvSpPr>
            <p:cNvPr id="53" name="Rectangle 5"/>
            <p:cNvSpPr/>
            <p:nvPr/>
          </p:nvSpPr>
          <p:spPr>
            <a:xfrm>
              <a:off x="6455887" y="3022316"/>
              <a:ext cx="2310479"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dirty="0" smtClean="0">
                  <a:solidFill>
                    <a:srgbClr val="3397D3"/>
                  </a:solidFill>
                  <a:latin typeface="+mn-ea"/>
                </a:rPr>
                <a:t>“白板友好</a:t>
              </a:r>
              <a:r>
                <a:rPr lang="en-US" altLang="zh-CN" sz="1600" b="1" kern="0" dirty="0" smtClean="0">
                  <a:solidFill>
                    <a:srgbClr val="3397D3"/>
                  </a:solidFill>
                  <a:latin typeface="+mn-ea"/>
                </a:rPr>
                <a:t>”</a:t>
              </a:r>
              <a:r>
                <a:rPr lang="zh-CN" altLang="en-US" sz="1600" b="1" kern="0" dirty="0" smtClean="0">
                  <a:solidFill>
                    <a:srgbClr val="3397D3"/>
                  </a:solidFill>
                  <a:latin typeface="+mn-ea"/>
                </a:rPr>
                <a:t> </a:t>
              </a:r>
              <a:r>
                <a:rPr lang="zh-CN" altLang="en-US" sz="1600" b="1" kern="0" dirty="0">
                  <a:solidFill>
                    <a:srgbClr val="3397D3"/>
                  </a:solidFill>
                  <a:latin typeface="+mn-ea"/>
                </a:rPr>
                <a:t>数据建模</a:t>
              </a:r>
            </a:p>
          </p:txBody>
        </p:sp>
        <p:sp>
          <p:nvSpPr>
            <p:cNvPr id="54" name="Rectangle 6"/>
            <p:cNvSpPr/>
            <p:nvPr/>
          </p:nvSpPr>
          <p:spPr>
            <a:xfrm>
              <a:off x="4108388" y="3022316"/>
              <a:ext cx="2310479"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dirty="0">
                  <a:solidFill>
                    <a:srgbClr val="3397D3"/>
                  </a:solidFill>
                  <a:latin typeface="+mn-ea"/>
                </a:rPr>
                <a:t>原生的图处理</a:t>
              </a:r>
            </a:p>
          </p:txBody>
        </p:sp>
        <p:sp>
          <p:nvSpPr>
            <p:cNvPr id="55" name="Rectangle 7"/>
            <p:cNvSpPr/>
            <p:nvPr/>
          </p:nvSpPr>
          <p:spPr>
            <a:xfrm>
              <a:off x="1739989" y="3022316"/>
              <a:ext cx="2331224"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dirty="0">
                  <a:solidFill>
                    <a:srgbClr val="3397D3"/>
                  </a:solidFill>
                  <a:latin typeface="+mn-ea"/>
                </a:rPr>
                <a:t>原生的图存储</a:t>
              </a:r>
              <a:endParaRPr kumimoji="0" lang="en-US" sz="1600" b="1" i="0" u="none" strike="noStrike" kern="0" cap="none" spc="0" normalizeH="0" baseline="0" noProof="0" dirty="0" smtClean="0">
                <a:ln>
                  <a:noFill/>
                </a:ln>
                <a:solidFill>
                  <a:srgbClr val="3397D3"/>
                </a:solidFill>
                <a:effectLst/>
                <a:uLnTx/>
                <a:uFillTx/>
                <a:latin typeface="+mn-ea"/>
              </a:endParaRPr>
            </a:p>
          </p:txBody>
        </p:sp>
        <p:sp>
          <p:nvSpPr>
            <p:cNvPr id="56" name="Rectangle 8"/>
            <p:cNvSpPr/>
            <p:nvPr/>
          </p:nvSpPr>
          <p:spPr>
            <a:xfrm>
              <a:off x="1744946" y="1247464"/>
              <a:ext cx="9382670" cy="1763492"/>
            </a:xfrm>
            <a:prstGeom prst="rect">
              <a:avLst/>
            </a:prstGeom>
            <a:solidFill>
              <a:srgbClr val="3397D3"/>
            </a:solidFill>
            <a:ln w="25400" cap="flat" cmpd="sng" algn="ctr">
              <a:noFill/>
              <a:prstDash val="solid"/>
            </a:ln>
            <a:effectLst/>
          </p:spPr>
          <p:txBody>
            <a:bodyPr lIns="91448" tIns="45725" rIns="91448" bIns="45725"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cxnSp>
          <p:nvCxnSpPr>
            <p:cNvPr id="57" name="Straight Connector 9"/>
            <p:cNvCxnSpPr/>
            <p:nvPr/>
          </p:nvCxnSpPr>
          <p:spPr>
            <a:xfrm>
              <a:off x="4071212" y="1258823"/>
              <a:ext cx="14442" cy="1751127"/>
            </a:xfrm>
            <a:prstGeom prst="line">
              <a:avLst/>
            </a:prstGeom>
            <a:noFill/>
            <a:ln w="28575" cap="flat" cmpd="sng" algn="ctr">
              <a:solidFill>
                <a:srgbClr val="FFFFFF"/>
              </a:solidFill>
              <a:prstDash val="solid"/>
            </a:ln>
            <a:effectLst/>
          </p:spPr>
        </p:cxnSp>
        <p:cxnSp>
          <p:nvCxnSpPr>
            <p:cNvPr id="58" name="Straight Connector 10"/>
            <p:cNvCxnSpPr>
              <a:stCxn id="56" idx="0"/>
            </p:cNvCxnSpPr>
            <p:nvPr/>
          </p:nvCxnSpPr>
          <p:spPr>
            <a:xfrm>
              <a:off x="6436285" y="1247462"/>
              <a:ext cx="17413" cy="1751089"/>
            </a:xfrm>
            <a:prstGeom prst="line">
              <a:avLst/>
            </a:prstGeom>
            <a:noFill/>
            <a:ln w="28575" cap="flat" cmpd="sng" algn="ctr">
              <a:solidFill>
                <a:srgbClr val="FFFFFF"/>
              </a:solidFill>
              <a:prstDash val="solid"/>
            </a:ln>
            <a:effectLst/>
          </p:spPr>
        </p:cxnSp>
        <p:cxnSp>
          <p:nvCxnSpPr>
            <p:cNvPr id="59" name="Straight Connector 11"/>
            <p:cNvCxnSpPr/>
            <p:nvPr/>
          </p:nvCxnSpPr>
          <p:spPr>
            <a:xfrm>
              <a:off x="8766368" y="1258823"/>
              <a:ext cx="10623" cy="1751606"/>
            </a:xfrm>
            <a:prstGeom prst="line">
              <a:avLst/>
            </a:prstGeom>
            <a:noFill/>
            <a:ln w="28575" cap="flat" cmpd="sng" algn="ctr">
              <a:solidFill>
                <a:srgbClr val="FFFFFF"/>
              </a:solidFill>
              <a:prstDash val="solid"/>
            </a:ln>
            <a:effectLst/>
          </p:spPr>
        </p:cxnSp>
        <p:sp>
          <p:nvSpPr>
            <p:cNvPr id="65" name="Freeform 17"/>
            <p:cNvSpPr/>
            <p:nvPr/>
          </p:nvSpPr>
          <p:spPr>
            <a:xfrm>
              <a:off x="9910253" y="2067841"/>
              <a:ext cx="557653" cy="309281"/>
            </a:xfrm>
            <a:custGeom>
              <a:avLst/>
              <a:gdLst>
                <a:gd name="connsiteX0" fmla="*/ 624840 w 624840"/>
                <a:gd name="connsiteY0" fmla="*/ 3810 h 278130"/>
                <a:gd name="connsiteX1" fmla="*/ 0 w 624840"/>
                <a:gd name="connsiteY1" fmla="*/ 0 h 278130"/>
                <a:gd name="connsiteX2" fmla="*/ 518160 w 624840"/>
                <a:gd name="connsiteY2" fmla="*/ 278130 h 278130"/>
                <a:gd name="connsiteX3" fmla="*/ 624840 w 624840"/>
                <a:gd name="connsiteY3" fmla="*/ 3810 h 278130"/>
                <a:gd name="connsiteX0" fmla="*/ 624840 w 624840"/>
                <a:gd name="connsiteY0" fmla="*/ 3810 h 384810"/>
                <a:gd name="connsiteX1" fmla="*/ 0 w 624840"/>
                <a:gd name="connsiteY1" fmla="*/ 0 h 384810"/>
                <a:gd name="connsiteX2" fmla="*/ 163830 w 624840"/>
                <a:gd name="connsiteY2" fmla="*/ 384810 h 384810"/>
                <a:gd name="connsiteX3" fmla="*/ 624840 w 624840"/>
                <a:gd name="connsiteY3" fmla="*/ 3810 h 384810"/>
                <a:gd name="connsiteX0" fmla="*/ 438150 w 438150"/>
                <a:gd name="connsiteY0" fmla="*/ 297180 h 384810"/>
                <a:gd name="connsiteX1" fmla="*/ 0 w 438150"/>
                <a:gd name="connsiteY1" fmla="*/ 0 h 384810"/>
                <a:gd name="connsiteX2" fmla="*/ 163830 w 438150"/>
                <a:gd name="connsiteY2" fmla="*/ 384810 h 384810"/>
                <a:gd name="connsiteX3" fmla="*/ 438150 w 438150"/>
                <a:gd name="connsiteY3" fmla="*/ 297180 h 384810"/>
                <a:gd name="connsiteX0" fmla="*/ 491490 w 491490"/>
                <a:gd name="connsiteY0" fmla="*/ 266700 h 384810"/>
                <a:gd name="connsiteX1" fmla="*/ 0 w 491490"/>
                <a:gd name="connsiteY1" fmla="*/ 0 h 384810"/>
                <a:gd name="connsiteX2" fmla="*/ 163830 w 491490"/>
                <a:gd name="connsiteY2" fmla="*/ 384810 h 384810"/>
                <a:gd name="connsiteX3" fmla="*/ 491490 w 491490"/>
                <a:gd name="connsiteY3" fmla="*/ 266700 h 384810"/>
                <a:gd name="connsiteX0" fmla="*/ 491490 w 491490"/>
                <a:gd name="connsiteY0" fmla="*/ 266700 h 453390"/>
                <a:gd name="connsiteX1" fmla="*/ 0 w 491490"/>
                <a:gd name="connsiteY1" fmla="*/ 0 h 453390"/>
                <a:gd name="connsiteX2" fmla="*/ 247650 w 491490"/>
                <a:gd name="connsiteY2" fmla="*/ 453390 h 453390"/>
                <a:gd name="connsiteX3" fmla="*/ 491490 w 491490"/>
                <a:gd name="connsiteY3" fmla="*/ 266700 h 453390"/>
                <a:gd name="connsiteX0" fmla="*/ 491490 w 491490"/>
                <a:gd name="connsiteY0" fmla="*/ 266700 h 464820"/>
                <a:gd name="connsiteX1" fmla="*/ 0 w 491490"/>
                <a:gd name="connsiteY1" fmla="*/ 0 h 464820"/>
                <a:gd name="connsiteX2" fmla="*/ 228600 w 491490"/>
                <a:gd name="connsiteY2" fmla="*/ 464820 h 464820"/>
                <a:gd name="connsiteX3" fmla="*/ 491490 w 491490"/>
                <a:gd name="connsiteY3" fmla="*/ 266700 h 464820"/>
                <a:gd name="connsiteX0" fmla="*/ 541020 w 541020"/>
                <a:gd name="connsiteY0" fmla="*/ 228600 h 464820"/>
                <a:gd name="connsiteX1" fmla="*/ 0 w 541020"/>
                <a:gd name="connsiteY1" fmla="*/ 0 h 464820"/>
                <a:gd name="connsiteX2" fmla="*/ 228600 w 541020"/>
                <a:gd name="connsiteY2" fmla="*/ 464820 h 464820"/>
                <a:gd name="connsiteX3" fmla="*/ 541020 w 541020"/>
                <a:gd name="connsiteY3" fmla="*/ 228600 h 464820"/>
                <a:gd name="connsiteX0" fmla="*/ 556260 w 556260"/>
                <a:gd name="connsiteY0" fmla="*/ 205740 h 464820"/>
                <a:gd name="connsiteX1" fmla="*/ 0 w 556260"/>
                <a:gd name="connsiteY1" fmla="*/ 0 h 464820"/>
                <a:gd name="connsiteX2" fmla="*/ 228600 w 556260"/>
                <a:gd name="connsiteY2" fmla="*/ 464820 h 464820"/>
                <a:gd name="connsiteX3" fmla="*/ 556260 w 556260"/>
                <a:gd name="connsiteY3" fmla="*/ 205740 h 464820"/>
                <a:gd name="connsiteX0" fmla="*/ 552450 w 552450"/>
                <a:gd name="connsiteY0" fmla="*/ 180975 h 440055"/>
                <a:gd name="connsiteX1" fmla="*/ 0 w 552450"/>
                <a:gd name="connsiteY1" fmla="*/ 0 h 440055"/>
                <a:gd name="connsiteX2" fmla="*/ 224790 w 552450"/>
                <a:gd name="connsiteY2" fmla="*/ 440055 h 440055"/>
                <a:gd name="connsiteX3" fmla="*/ 552450 w 552450"/>
                <a:gd name="connsiteY3" fmla="*/ 180975 h 440055"/>
                <a:gd name="connsiteX0" fmla="*/ 571500 w 571500"/>
                <a:gd name="connsiteY0" fmla="*/ 175260 h 434340"/>
                <a:gd name="connsiteX1" fmla="*/ 0 w 571500"/>
                <a:gd name="connsiteY1" fmla="*/ 0 h 434340"/>
                <a:gd name="connsiteX2" fmla="*/ 243840 w 571500"/>
                <a:gd name="connsiteY2" fmla="*/ 434340 h 434340"/>
                <a:gd name="connsiteX3" fmla="*/ 571500 w 571500"/>
                <a:gd name="connsiteY3" fmla="*/ 175260 h 434340"/>
              </a:gdLst>
              <a:ahLst/>
              <a:cxnLst>
                <a:cxn ang="0">
                  <a:pos x="connsiteX0" y="connsiteY0"/>
                </a:cxn>
                <a:cxn ang="0">
                  <a:pos x="connsiteX1" y="connsiteY1"/>
                </a:cxn>
                <a:cxn ang="0">
                  <a:pos x="connsiteX2" y="connsiteY2"/>
                </a:cxn>
                <a:cxn ang="0">
                  <a:pos x="connsiteX3" y="connsiteY3"/>
                </a:cxn>
              </a:cxnLst>
              <a:rect l="l" t="t" r="r" b="b"/>
              <a:pathLst>
                <a:path w="571500" h="434340">
                  <a:moveTo>
                    <a:pt x="571500" y="175260"/>
                  </a:moveTo>
                  <a:lnTo>
                    <a:pt x="0" y="0"/>
                  </a:lnTo>
                  <a:lnTo>
                    <a:pt x="243840" y="434340"/>
                  </a:lnTo>
                  <a:lnTo>
                    <a:pt x="571500" y="175260"/>
                  </a:lnTo>
                  <a:close/>
                </a:path>
              </a:pathLst>
            </a:custGeom>
            <a:solidFill>
              <a:srgbClr val="3397D3"/>
            </a:solidFill>
            <a:ln w="25400" cap="flat" cmpd="sng" algn="ctr">
              <a:noFill/>
              <a:prstDash val="solid"/>
            </a:ln>
            <a:effectLst/>
          </p:spPr>
          <p:txBody>
            <a:bodyPr lIns="91448" tIns="45725" rIns="91448" bIns="45725"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cxnSp>
          <p:nvCxnSpPr>
            <p:cNvPr id="67" name="Straight Connector 19"/>
            <p:cNvCxnSpPr/>
            <p:nvPr/>
          </p:nvCxnSpPr>
          <p:spPr>
            <a:xfrm>
              <a:off x="9915829" y="2073267"/>
              <a:ext cx="9294" cy="307917"/>
            </a:xfrm>
            <a:prstGeom prst="line">
              <a:avLst/>
            </a:prstGeom>
            <a:noFill/>
            <a:ln w="19050" cap="flat" cmpd="sng" algn="ctr">
              <a:solidFill>
                <a:srgbClr val="3397D3"/>
              </a:solidFill>
              <a:prstDash val="solid"/>
            </a:ln>
            <a:effectLst/>
          </p:spPr>
        </p:cxnSp>
        <p:grpSp>
          <p:nvGrpSpPr>
            <p:cNvPr id="75" name="Group 27"/>
            <p:cNvGrpSpPr/>
            <p:nvPr/>
          </p:nvGrpSpPr>
          <p:grpSpPr>
            <a:xfrm>
              <a:off x="1744950" y="1149531"/>
              <a:ext cx="9382669" cy="109291"/>
              <a:chOff x="1259822" y="566905"/>
              <a:chExt cx="9615651" cy="675150"/>
            </a:xfrm>
          </p:grpSpPr>
          <p:sp>
            <p:nvSpPr>
              <p:cNvPr id="76" name="Rectangle 28"/>
              <p:cNvSpPr/>
              <p:nvPr/>
            </p:nvSpPr>
            <p:spPr>
              <a:xfrm>
                <a:off x="8505744" y="566905"/>
                <a:ext cx="2369729"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sp>
            <p:nvSpPr>
              <p:cNvPr id="77" name="Rectangle 29"/>
              <p:cNvSpPr/>
              <p:nvPr/>
            </p:nvSpPr>
            <p:spPr>
              <a:xfrm>
                <a:off x="6092824" y="566905"/>
                <a:ext cx="2367850"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sp>
            <p:nvSpPr>
              <p:cNvPr id="78" name="Rectangle 30"/>
              <p:cNvSpPr/>
              <p:nvPr/>
            </p:nvSpPr>
            <p:spPr>
              <a:xfrm>
                <a:off x="3687034" y="566905"/>
                <a:ext cx="2367850"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sp>
            <p:nvSpPr>
              <p:cNvPr id="79" name="Rectangle 31"/>
              <p:cNvSpPr/>
              <p:nvPr/>
            </p:nvSpPr>
            <p:spPr>
              <a:xfrm>
                <a:off x="1259822" y="566905"/>
                <a:ext cx="2389111"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grpSp>
        <p:sp>
          <p:nvSpPr>
            <p:cNvPr id="212" name="矩形 211"/>
            <p:cNvSpPr/>
            <p:nvPr/>
          </p:nvSpPr>
          <p:spPr>
            <a:xfrm>
              <a:off x="1896788" y="2310763"/>
              <a:ext cx="1777315" cy="584775"/>
            </a:xfrm>
            <a:prstGeom prst="rect">
              <a:avLst/>
            </a:prstGeom>
          </p:spPr>
          <p:txBody>
            <a:bodyPr wrap="square">
              <a:spAutoFit/>
            </a:bodyPr>
            <a:lstStyle/>
            <a:p>
              <a:pPr>
                <a:spcBef>
                  <a:spcPts val="1067"/>
                </a:spcBef>
              </a:pPr>
              <a:r>
                <a:rPr lang="zh-CN" altLang="en-US" sz="1600" dirty="0">
                  <a:solidFill>
                    <a:schemeClr val="bg1"/>
                  </a:solidFill>
                  <a:latin typeface="+mn-ea"/>
                </a:rPr>
                <a:t>确保数据一致性和性能</a:t>
              </a:r>
              <a:endParaRPr lang="en-US" altLang="zh-CN" sz="1600" dirty="0">
                <a:solidFill>
                  <a:schemeClr val="bg1"/>
                </a:solidFill>
                <a:latin typeface="+mn-ea"/>
              </a:endParaRPr>
            </a:p>
          </p:txBody>
        </p:sp>
        <p:sp>
          <p:nvSpPr>
            <p:cNvPr id="214" name="矩形 213"/>
            <p:cNvSpPr/>
            <p:nvPr/>
          </p:nvSpPr>
          <p:spPr>
            <a:xfrm>
              <a:off x="4185976" y="2310763"/>
              <a:ext cx="2024000" cy="584775"/>
            </a:xfrm>
            <a:prstGeom prst="rect">
              <a:avLst/>
            </a:prstGeom>
          </p:spPr>
          <p:txBody>
            <a:bodyPr wrap="square">
              <a:spAutoFit/>
            </a:bodyPr>
            <a:lstStyle/>
            <a:p>
              <a:pPr>
                <a:spcBef>
                  <a:spcPts val="1067"/>
                </a:spcBef>
              </a:pPr>
              <a:r>
                <a:rPr lang="zh-CN" altLang="en-US" sz="1600" dirty="0">
                  <a:solidFill>
                    <a:schemeClr val="bg1"/>
                  </a:solidFill>
                  <a:latin typeface="+mn-ea"/>
                </a:rPr>
                <a:t>实时下每秒达数以百万跳</a:t>
              </a:r>
            </a:p>
          </p:txBody>
        </p:sp>
        <p:sp>
          <p:nvSpPr>
            <p:cNvPr id="216" name="矩形 215"/>
            <p:cNvSpPr/>
            <p:nvPr/>
          </p:nvSpPr>
          <p:spPr>
            <a:xfrm>
              <a:off x="6665657" y="2310763"/>
              <a:ext cx="2058843" cy="338555"/>
            </a:xfrm>
            <a:prstGeom prst="rect">
              <a:avLst/>
            </a:prstGeom>
          </p:spPr>
          <p:txBody>
            <a:bodyPr wrap="square">
              <a:spAutoFit/>
            </a:bodyPr>
            <a:lstStyle/>
            <a:p>
              <a:pPr>
                <a:spcBef>
                  <a:spcPts val="1067"/>
                </a:spcBef>
              </a:pPr>
              <a:r>
                <a:rPr lang="zh-CN" altLang="en-US" sz="1600" dirty="0">
                  <a:solidFill>
                    <a:schemeClr val="bg1"/>
                  </a:solidFill>
                  <a:latin typeface="+mn-ea"/>
                </a:rPr>
                <a:t>数据建模更加自然</a:t>
              </a:r>
            </a:p>
          </p:txBody>
        </p:sp>
        <p:sp>
          <p:nvSpPr>
            <p:cNvPr id="217" name="矩形 216"/>
            <p:cNvSpPr/>
            <p:nvPr/>
          </p:nvSpPr>
          <p:spPr>
            <a:xfrm>
              <a:off x="8753833" y="2310763"/>
              <a:ext cx="2525625" cy="338555"/>
            </a:xfrm>
            <a:prstGeom prst="rect">
              <a:avLst/>
            </a:prstGeom>
          </p:spPr>
          <p:txBody>
            <a:bodyPr wrap="square">
              <a:spAutoFit/>
            </a:bodyPr>
            <a:lstStyle/>
            <a:p>
              <a:pPr>
                <a:spcBef>
                  <a:spcPts val="1067"/>
                </a:spcBef>
              </a:pPr>
              <a:r>
                <a:rPr lang="zh-CN" altLang="en-US" sz="1600" dirty="0">
                  <a:solidFill>
                    <a:schemeClr val="bg1"/>
                  </a:solidFill>
                  <a:latin typeface="+mn-ea"/>
                </a:rPr>
                <a:t>完全支持 </a:t>
              </a:r>
              <a:r>
                <a:rPr lang="en-US" altLang="zh-CN" sz="1600" dirty="0">
                  <a:solidFill>
                    <a:schemeClr val="bg1"/>
                  </a:solidFill>
                  <a:latin typeface="+mn-ea"/>
                </a:rPr>
                <a:t>ACID </a:t>
              </a:r>
              <a:r>
                <a:rPr lang="zh-CN" altLang="en-US" sz="1600" dirty="0">
                  <a:solidFill>
                    <a:schemeClr val="bg1"/>
                  </a:solidFill>
                  <a:latin typeface="+mn-ea"/>
                </a:rPr>
                <a:t>事务处理</a:t>
              </a:r>
            </a:p>
          </p:txBody>
        </p:sp>
        <p:sp>
          <p:nvSpPr>
            <p:cNvPr id="66" name="Rectangle 4"/>
            <p:cNvSpPr/>
            <p:nvPr/>
          </p:nvSpPr>
          <p:spPr>
            <a:xfrm>
              <a:off x="8811153" y="5514056"/>
              <a:ext cx="2311566"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dirty="0">
                  <a:solidFill>
                    <a:srgbClr val="3397D3"/>
                  </a:solidFill>
                  <a:latin typeface="+mn-ea"/>
                </a:rPr>
                <a:t>集成</a:t>
              </a:r>
            </a:p>
          </p:txBody>
        </p:sp>
        <p:sp>
          <p:nvSpPr>
            <p:cNvPr id="68" name="Rectangle 5"/>
            <p:cNvSpPr/>
            <p:nvPr/>
          </p:nvSpPr>
          <p:spPr>
            <a:xfrm>
              <a:off x="6457454" y="5514056"/>
              <a:ext cx="2309733"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dirty="0">
                  <a:solidFill>
                    <a:srgbClr val="3397D3"/>
                  </a:solidFill>
                  <a:latin typeface="+mn-ea"/>
                </a:rPr>
                <a:t>内置的 </a:t>
              </a:r>
              <a:r>
                <a:rPr lang="en-US" altLang="zh-CN" sz="1600" b="1" kern="0" dirty="0">
                  <a:solidFill>
                    <a:srgbClr val="3397D3"/>
                  </a:solidFill>
                  <a:latin typeface="+mn-ea"/>
                </a:rPr>
                <a:t>ETL</a:t>
              </a:r>
              <a:endParaRPr lang="zh-CN" altLang="en-US" sz="1600" b="1" kern="0" dirty="0">
                <a:solidFill>
                  <a:srgbClr val="3397D3"/>
                </a:solidFill>
                <a:latin typeface="+mn-ea"/>
              </a:endParaRPr>
            </a:p>
          </p:txBody>
        </p:sp>
        <p:sp>
          <p:nvSpPr>
            <p:cNvPr id="69" name="Rectangle 6"/>
            <p:cNvSpPr/>
            <p:nvPr/>
          </p:nvSpPr>
          <p:spPr>
            <a:xfrm>
              <a:off x="4110713" y="5514056"/>
              <a:ext cx="2309733"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dirty="0">
                  <a:solidFill>
                    <a:srgbClr val="3397D3"/>
                  </a:solidFill>
                  <a:latin typeface="+mn-ea"/>
                </a:rPr>
                <a:t>可伸缩性和高可用性</a:t>
              </a:r>
            </a:p>
          </p:txBody>
        </p:sp>
        <p:sp>
          <p:nvSpPr>
            <p:cNvPr id="70" name="Rectangle 7"/>
            <p:cNvSpPr/>
            <p:nvPr/>
          </p:nvSpPr>
          <p:spPr>
            <a:xfrm>
              <a:off x="1743077" y="5514056"/>
              <a:ext cx="2330472" cy="480755"/>
            </a:xfrm>
            <a:prstGeom prst="rect">
              <a:avLst/>
            </a:prstGeom>
            <a:solidFill>
              <a:srgbClr val="FFFFFF"/>
            </a:solidFill>
            <a:ln w="25400" cap="flat" cmpd="sng" algn="ctr">
              <a:noFill/>
              <a:prstDash val="solid"/>
            </a:ln>
            <a:effectLst/>
          </p:spPr>
          <p:txBody>
            <a:bodyPr lIns="91448" tIns="45725" rIns="91448" bIns="45725" rtlCol="0" anchor="ctr"/>
            <a:lstStyle/>
            <a:p>
              <a:pPr lvl="0" algn="ctr" defTabSz="913960"/>
              <a:r>
                <a:rPr lang="zh-CN" altLang="en-US" sz="1600" b="1" kern="0" dirty="0">
                  <a:solidFill>
                    <a:srgbClr val="3397D3"/>
                  </a:solidFill>
                  <a:latin typeface="+mn-ea"/>
                </a:rPr>
                <a:t>功能强大，富有表现力的</a:t>
              </a:r>
              <a:r>
                <a:rPr lang="zh-CN" altLang="en-US" sz="1600" b="1" kern="0" dirty="0" smtClean="0">
                  <a:solidFill>
                    <a:srgbClr val="3397D3"/>
                  </a:solidFill>
                  <a:latin typeface="+mn-ea"/>
                </a:rPr>
                <a:t>查询语言</a:t>
              </a:r>
              <a:endParaRPr kumimoji="0" lang="en-US" sz="1600" b="1" i="0" u="none" strike="noStrike" kern="0" cap="none" spc="0" normalizeH="0" baseline="0" noProof="0" dirty="0" smtClean="0">
                <a:ln>
                  <a:noFill/>
                </a:ln>
                <a:solidFill>
                  <a:srgbClr val="3397D3"/>
                </a:solidFill>
                <a:effectLst/>
                <a:uLnTx/>
                <a:uFillTx/>
                <a:latin typeface="+mn-ea"/>
              </a:endParaRPr>
            </a:p>
          </p:txBody>
        </p:sp>
        <p:sp>
          <p:nvSpPr>
            <p:cNvPr id="71" name="Rectangle 8"/>
            <p:cNvSpPr/>
            <p:nvPr/>
          </p:nvSpPr>
          <p:spPr>
            <a:xfrm>
              <a:off x="1730623" y="3750564"/>
              <a:ext cx="9379643" cy="1763492"/>
            </a:xfrm>
            <a:prstGeom prst="rect">
              <a:avLst/>
            </a:prstGeom>
            <a:solidFill>
              <a:srgbClr val="3397D3"/>
            </a:solidFill>
            <a:ln w="25400" cap="flat" cmpd="sng" algn="ctr">
              <a:noFill/>
              <a:prstDash val="solid"/>
            </a:ln>
            <a:effectLst/>
          </p:spPr>
          <p:txBody>
            <a:bodyPr lIns="91448" tIns="45725" rIns="91448" bIns="45725"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cxnSp>
          <p:nvCxnSpPr>
            <p:cNvPr id="72" name="Straight Connector 9"/>
            <p:cNvCxnSpPr/>
            <p:nvPr/>
          </p:nvCxnSpPr>
          <p:spPr>
            <a:xfrm>
              <a:off x="4073548" y="3750563"/>
              <a:ext cx="14437" cy="1751127"/>
            </a:xfrm>
            <a:prstGeom prst="line">
              <a:avLst/>
            </a:prstGeom>
            <a:noFill/>
            <a:ln w="28575" cap="flat" cmpd="sng" algn="ctr">
              <a:solidFill>
                <a:srgbClr val="FFFFFF"/>
              </a:solidFill>
              <a:prstDash val="solid"/>
            </a:ln>
            <a:effectLst/>
          </p:spPr>
        </p:cxnSp>
        <p:cxnSp>
          <p:nvCxnSpPr>
            <p:cNvPr id="73" name="Straight Connector 10"/>
            <p:cNvCxnSpPr>
              <a:stCxn id="71" idx="0"/>
            </p:cNvCxnSpPr>
            <p:nvPr/>
          </p:nvCxnSpPr>
          <p:spPr>
            <a:xfrm>
              <a:off x="6420448" y="3750562"/>
              <a:ext cx="17407" cy="1751089"/>
            </a:xfrm>
            <a:prstGeom prst="line">
              <a:avLst/>
            </a:prstGeom>
            <a:noFill/>
            <a:ln w="28575" cap="flat" cmpd="sng" algn="ctr">
              <a:solidFill>
                <a:srgbClr val="FFFFFF"/>
              </a:solidFill>
              <a:prstDash val="solid"/>
            </a:ln>
            <a:effectLst/>
          </p:spPr>
        </p:cxnSp>
        <p:cxnSp>
          <p:nvCxnSpPr>
            <p:cNvPr id="74" name="Straight Connector 11"/>
            <p:cNvCxnSpPr/>
            <p:nvPr/>
          </p:nvCxnSpPr>
          <p:spPr>
            <a:xfrm>
              <a:off x="8767189" y="3750563"/>
              <a:ext cx="10619" cy="1751606"/>
            </a:xfrm>
            <a:prstGeom prst="line">
              <a:avLst/>
            </a:prstGeom>
            <a:noFill/>
            <a:ln w="28575" cap="flat" cmpd="sng" algn="ctr">
              <a:solidFill>
                <a:srgbClr val="FFFFFF"/>
              </a:solidFill>
              <a:prstDash val="solid"/>
            </a:ln>
            <a:effectLst/>
          </p:spPr>
        </p:cxnSp>
        <p:pic>
          <p:nvPicPr>
            <p:cNvPr id="101" name="Picture 15"/>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bwMode="auto">
            <a:xfrm>
              <a:off x="2280333" y="3847065"/>
              <a:ext cx="1263605" cy="922417"/>
            </a:xfrm>
            <a:prstGeom prst="rect">
              <a:avLst/>
            </a:prstGeom>
            <a:noFill/>
          </p:spPr>
        </p:pic>
        <p:sp>
          <p:nvSpPr>
            <p:cNvPr id="102" name="Freeform 17"/>
            <p:cNvSpPr/>
            <p:nvPr/>
          </p:nvSpPr>
          <p:spPr>
            <a:xfrm>
              <a:off x="9910706" y="4559581"/>
              <a:ext cx="557473" cy="309281"/>
            </a:xfrm>
            <a:custGeom>
              <a:avLst/>
              <a:gdLst>
                <a:gd name="connsiteX0" fmla="*/ 624840 w 624840"/>
                <a:gd name="connsiteY0" fmla="*/ 3810 h 278130"/>
                <a:gd name="connsiteX1" fmla="*/ 0 w 624840"/>
                <a:gd name="connsiteY1" fmla="*/ 0 h 278130"/>
                <a:gd name="connsiteX2" fmla="*/ 518160 w 624840"/>
                <a:gd name="connsiteY2" fmla="*/ 278130 h 278130"/>
                <a:gd name="connsiteX3" fmla="*/ 624840 w 624840"/>
                <a:gd name="connsiteY3" fmla="*/ 3810 h 278130"/>
                <a:gd name="connsiteX0" fmla="*/ 624840 w 624840"/>
                <a:gd name="connsiteY0" fmla="*/ 3810 h 384810"/>
                <a:gd name="connsiteX1" fmla="*/ 0 w 624840"/>
                <a:gd name="connsiteY1" fmla="*/ 0 h 384810"/>
                <a:gd name="connsiteX2" fmla="*/ 163830 w 624840"/>
                <a:gd name="connsiteY2" fmla="*/ 384810 h 384810"/>
                <a:gd name="connsiteX3" fmla="*/ 624840 w 624840"/>
                <a:gd name="connsiteY3" fmla="*/ 3810 h 384810"/>
                <a:gd name="connsiteX0" fmla="*/ 438150 w 438150"/>
                <a:gd name="connsiteY0" fmla="*/ 297180 h 384810"/>
                <a:gd name="connsiteX1" fmla="*/ 0 w 438150"/>
                <a:gd name="connsiteY1" fmla="*/ 0 h 384810"/>
                <a:gd name="connsiteX2" fmla="*/ 163830 w 438150"/>
                <a:gd name="connsiteY2" fmla="*/ 384810 h 384810"/>
                <a:gd name="connsiteX3" fmla="*/ 438150 w 438150"/>
                <a:gd name="connsiteY3" fmla="*/ 297180 h 384810"/>
                <a:gd name="connsiteX0" fmla="*/ 491490 w 491490"/>
                <a:gd name="connsiteY0" fmla="*/ 266700 h 384810"/>
                <a:gd name="connsiteX1" fmla="*/ 0 w 491490"/>
                <a:gd name="connsiteY1" fmla="*/ 0 h 384810"/>
                <a:gd name="connsiteX2" fmla="*/ 163830 w 491490"/>
                <a:gd name="connsiteY2" fmla="*/ 384810 h 384810"/>
                <a:gd name="connsiteX3" fmla="*/ 491490 w 491490"/>
                <a:gd name="connsiteY3" fmla="*/ 266700 h 384810"/>
                <a:gd name="connsiteX0" fmla="*/ 491490 w 491490"/>
                <a:gd name="connsiteY0" fmla="*/ 266700 h 453390"/>
                <a:gd name="connsiteX1" fmla="*/ 0 w 491490"/>
                <a:gd name="connsiteY1" fmla="*/ 0 h 453390"/>
                <a:gd name="connsiteX2" fmla="*/ 247650 w 491490"/>
                <a:gd name="connsiteY2" fmla="*/ 453390 h 453390"/>
                <a:gd name="connsiteX3" fmla="*/ 491490 w 491490"/>
                <a:gd name="connsiteY3" fmla="*/ 266700 h 453390"/>
                <a:gd name="connsiteX0" fmla="*/ 491490 w 491490"/>
                <a:gd name="connsiteY0" fmla="*/ 266700 h 464820"/>
                <a:gd name="connsiteX1" fmla="*/ 0 w 491490"/>
                <a:gd name="connsiteY1" fmla="*/ 0 h 464820"/>
                <a:gd name="connsiteX2" fmla="*/ 228600 w 491490"/>
                <a:gd name="connsiteY2" fmla="*/ 464820 h 464820"/>
                <a:gd name="connsiteX3" fmla="*/ 491490 w 491490"/>
                <a:gd name="connsiteY3" fmla="*/ 266700 h 464820"/>
                <a:gd name="connsiteX0" fmla="*/ 541020 w 541020"/>
                <a:gd name="connsiteY0" fmla="*/ 228600 h 464820"/>
                <a:gd name="connsiteX1" fmla="*/ 0 w 541020"/>
                <a:gd name="connsiteY1" fmla="*/ 0 h 464820"/>
                <a:gd name="connsiteX2" fmla="*/ 228600 w 541020"/>
                <a:gd name="connsiteY2" fmla="*/ 464820 h 464820"/>
                <a:gd name="connsiteX3" fmla="*/ 541020 w 541020"/>
                <a:gd name="connsiteY3" fmla="*/ 228600 h 464820"/>
                <a:gd name="connsiteX0" fmla="*/ 556260 w 556260"/>
                <a:gd name="connsiteY0" fmla="*/ 205740 h 464820"/>
                <a:gd name="connsiteX1" fmla="*/ 0 w 556260"/>
                <a:gd name="connsiteY1" fmla="*/ 0 h 464820"/>
                <a:gd name="connsiteX2" fmla="*/ 228600 w 556260"/>
                <a:gd name="connsiteY2" fmla="*/ 464820 h 464820"/>
                <a:gd name="connsiteX3" fmla="*/ 556260 w 556260"/>
                <a:gd name="connsiteY3" fmla="*/ 205740 h 464820"/>
                <a:gd name="connsiteX0" fmla="*/ 552450 w 552450"/>
                <a:gd name="connsiteY0" fmla="*/ 180975 h 440055"/>
                <a:gd name="connsiteX1" fmla="*/ 0 w 552450"/>
                <a:gd name="connsiteY1" fmla="*/ 0 h 440055"/>
                <a:gd name="connsiteX2" fmla="*/ 224790 w 552450"/>
                <a:gd name="connsiteY2" fmla="*/ 440055 h 440055"/>
                <a:gd name="connsiteX3" fmla="*/ 552450 w 552450"/>
                <a:gd name="connsiteY3" fmla="*/ 180975 h 440055"/>
                <a:gd name="connsiteX0" fmla="*/ 571500 w 571500"/>
                <a:gd name="connsiteY0" fmla="*/ 175260 h 434340"/>
                <a:gd name="connsiteX1" fmla="*/ 0 w 571500"/>
                <a:gd name="connsiteY1" fmla="*/ 0 h 434340"/>
                <a:gd name="connsiteX2" fmla="*/ 243840 w 571500"/>
                <a:gd name="connsiteY2" fmla="*/ 434340 h 434340"/>
                <a:gd name="connsiteX3" fmla="*/ 571500 w 571500"/>
                <a:gd name="connsiteY3" fmla="*/ 175260 h 434340"/>
              </a:gdLst>
              <a:ahLst/>
              <a:cxnLst>
                <a:cxn ang="0">
                  <a:pos x="connsiteX0" y="connsiteY0"/>
                </a:cxn>
                <a:cxn ang="0">
                  <a:pos x="connsiteX1" y="connsiteY1"/>
                </a:cxn>
                <a:cxn ang="0">
                  <a:pos x="connsiteX2" y="connsiteY2"/>
                </a:cxn>
                <a:cxn ang="0">
                  <a:pos x="connsiteX3" y="connsiteY3"/>
                </a:cxn>
              </a:cxnLst>
              <a:rect l="l" t="t" r="r" b="b"/>
              <a:pathLst>
                <a:path w="571500" h="434340">
                  <a:moveTo>
                    <a:pt x="571500" y="175260"/>
                  </a:moveTo>
                  <a:lnTo>
                    <a:pt x="0" y="0"/>
                  </a:lnTo>
                  <a:lnTo>
                    <a:pt x="243840" y="434340"/>
                  </a:lnTo>
                  <a:lnTo>
                    <a:pt x="571500" y="175260"/>
                  </a:lnTo>
                  <a:close/>
                </a:path>
              </a:pathLst>
            </a:custGeom>
            <a:solidFill>
              <a:srgbClr val="3397D3"/>
            </a:solidFill>
            <a:ln w="25400" cap="flat" cmpd="sng" algn="ctr">
              <a:noFill/>
              <a:prstDash val="solid"/>
            </a:ln>
            <a:effectLst/>
          </p:spPr>
          <p:txBody>
            <a:bodyPr lIns="91448" tIns="45725" rIns="91448" bIns="45725"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cxnSp>
          <p:nvCxnSpPr>
            <p:cNvPr id="103" name="Straight Connector 19"/>
            <p:cNvCxnSpPr/>
            <p:nvPr/>
          </p:nvCxnSpPr>
          <p:spPr>
            <a:xfrm>
              <a:off x="9916280" y="4565007"/>
              <a:ext cx="9291" cy="307917"/>
            </a:xfrm>
            <a:prstGeom prst="line">
              <a:avLst/>
            </a:prstGeom>
            <a:noFill/>
            <a:ln w="19050" cap="flat" cmpd="sng" algn="ctr">
              <a:solidFill>
                <a:srgbClr val="3397D3"/>
              </a:solidFill>
              <a:prstDash val="solid"/>
            </a:ln>
            <a:effectLst/>
          </p:spPr>
        </p:cxnSp>
        <p:grpSp>
          <p:nvGrpSpPr>
            <p:cNvPr id="104" name="Group 27"/>
            <p:cNvGrpSpPr/>
            <p:nvPr/>
          </p:nvGrpSpPr>
          <p:grpSpPr>
            <a:xfrm>
              <a:off x="1723475" y="3641271"/>
              <a:ext cx="9379642" cy="109291"/>
              <a:chOff x="1259822" y="566905"/>
              <a:chExt cx="9615651" cy="675150"/>
            </a:xfrm>
          </p:grpSpPr>
          <p:sp>
            <p:nvSpPr>
              <p:cNvPr id="130" name="Rectangle 28"/>
              <p:cNvSpPr/>
              <p:nvPr/>
            </p:nvSpPr>
            <p:spPr>
              <a:xfrm>
                <a:off x="8505744" y="566905"/>
                <a:ext cx="2369729"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sp>
            <p:nvSpPr>
              <p:cNvPr id="131" name="Rectangle 29"/>
              <p:cNvSpPr/>
              <p:nvPr/>
            </p:nvSpPr>
            <p:spPr>
              <a:xfrm>
                <a:off x="6092824" y="566905"/>
                <a:ext cx="2367850"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sp>
            <p:nvSpPr>
              <p:cNvPr id="132" name="Rectangle 30"/>
              <p:cNvSpPr/>
              <p:nvPr/>
            </p:nvSpPr>
            <p:spPr>
              <a:xfrm>
                <a:off x="3687034" y="566905"/>
                <a:ext cx="2367850"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sp>
            <p:nvSpPr>
              <p:cNvPr id="133" name="Rectangle 31"/>
              <p:cNvSpPr/>
              <p:nvPr/>
            </p:nvSpPr>
            <p:spPr>
              <a:xfrm>
                <a:off x="1259822" y="566905"/>
                <a:ext cx="2389111" cy="675150"/>
              </a:xfrm>
              <a:prstGeom prst="rect">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FFFFFF"/>
                  </a:solidFill>
                  <a:effectLst/>
                  <a:uLnTx/>
                  <a:uFillTx/>
                  <a:latin typeface="+mn-ea"/>
                  <a:cs typeface="+mn-cs"/>
                </a:endParaRPr>
              </a:p>
            </p:txBody>
          </p:sp>
        </p:grpSp>
        <p:sp>
          <p:nvSpPr>
            <p:cNvPr id="106" name="矩形 105"/>
            <p:cNvSpPr/>
            <p:nvPr/>
          </p:nvSpPr>
          <p:spPr>
            <a:xfrm>
              <a:off x="2007945" y="4734826"/>
              <a:ext cx="2107458" cy="584775"/>
            </a:xfrm>
            <a:prstGeom prst="rect">
              <a:avLst/>
            </a:prstGeom>
          </p:spPr>
          <p:txBody>
            <a:bodyPr wrap="square">
              <a:spAutoFit/>
            </a:bodyPr>
            <a:lstStyle/>
            <a:p>
              <a:pPr>
                <a:spcBef>
                  <a:spcPts val="1067"/>
                </a:spcBef>
              </a:pPr>
              <a:r>
                <a:rPr lang="zh-CN" altLang="en-US" sz="1600" dirty="0">
                  <a:solidFill>
                    <a:schemeClr val="bg1"/>
                  </a:solidFill>
                  <a:latin typeface="+mn-ea"/>
                </a:rPr>
                <a:t>比 </a:t>
              </a:r>
              <a:r>
                <a:rPr lang="en-US" altLang="zh-CN" sz="1600" dirty="0">
                  <a:solidFill>
                    <a:schemeClr val="bg1"/>
                  </a:solidFill>
                  <a:latin typeface="+mn-ea"/>
                </a:rPr>
                <a:t>SQL </a:t>
              </a:r>
              <a:r>
                <a:rPr lang="zh-CN" altLang="en-US" sz="1600" dirty="0">
                  <a:solidFill>
                    <a:schemeClr val="bg1"/>
                  </a:solidFill>
                  <a:latin typeface="+mn-ea"/>
                </a:rPr>
                <a:t>要少 </a:t>
              </a:r>
              <a:r>
                <a:rPr lang="en-US" altLang="zh-CN" sz="1600" dirty="0">
                  <a:solidFill>
                    <a:schemeClr val="bg1"/>
                  </a:solidFill>
                  <a:latin typeface="+mn-ea"/>
                </a:rPr>
                <a:t>10 </a:t>
              </a:r>
              <a:r>
                <a:rPr lang="zh-CN" altLang="en-US" sz="1600" dirty="0">
                  <a:solidFill>
                    <a:schemeClr val="bg1"/>
                  </a:solidFill>
                  <a:latin typeface="+mn-ea"/>
                </a:rPr>
                <a:t>到 </a:t>
              </a:r>
              <a:r>
                <a:rPr lang="en-US" altLang="zh-CN" sz="1600" dirty="0">
                  <a:solidFill>
                    <a:schemeClr val="bg1"/>
                  </a:solidFill>
                  <a:latin typeface="+mn-ea"/>
                </a:rPr>
                <a:t>100 </a:t>
              </a:r>
              <a:r>
                <a:rPr lang="zh-CN" altLang="en-US" sz="1600" dirty="0">
                  <a:solidFill>
                    <a:schemeClr val="bg1"/>
                  </a:solidFill>
                  <a:latin typeface="+mn-ea"/>
                </a:rPr>
                <a:t>倍的代码</a:t>
              </a:r>
            </a:p>
          </p:txBody>
        </p:sp>
        <p:sp>
          <p:nvSpPr>
            <p:cNvPr id="107" name="矩形 106"/>
            <p:cNvSpPr/>
            <p:nvPr/>
          </p:nvSpPr>
          <p:spPr>
            <a:xfrm>
              <a:off x="4188275" y="4734826"/>
              <a:ext cx="2023347" cy="584775"/>
            </a:xfrm>
            <a:prstGeom prst="rect">
              <a:avLst/>
            </a:prstGeom>
          </p:spPr>
          <p:txBody>
            <a:bodyPr wrap="square">
              <a:spAutoFit/>
            </a:bodyPr>
            <a:lstStyle/>
            <a:p>
              <a:pPr>
                <a:spcBef>
                  <a:spcPts val="1067"/>
                </a:spcBef>
              </a:pPr>
              <a:r>
                <a:rPr lang="zh-CN" altLang="en-US" sz="1600" dirty="0">
                  <a:solidFill>
                    <a:schemeClr val="bg1"/>
                  </a:solidFill>
                  <a:latin typeface="+mn-ea"/>
                </a:rPr>
                <a:t>图的垂直和水平伸缩优化</a:t>
              </a:r>
            </a:p>
          </p:txBody>
        </p:sp>
        <p:sp>
          <p:nvSpPr>
            <p:cNvPr id="108" name="矩形 107"/>
            <p:cNvSpPr/>
            <p:nvPr/>
          </p:nvSpPr>
          <p:spPr>
            <a:xfrm>
              <a:off x="6467247" y="4723916"/>
              <a:ext cx="2257252" cy="338555"/>
            </a:xfrm>
            <a:prstGeom prst="rect">
              <a:avLst/>
            </a:prstGeom>
          </p:spPr>
          <p:txBody>
            <a:bodyPr wrap="square">
              <a:spAutoFit/>
            </a:bodyPr>
            <a:lstStyle/>
            <a:p>
              <a:pPr>
                <a:spcBef>
                  <a:spcPts val="1067"/>
                </a:spcBef>
              </a:pPr>
              <a:r>
                <a:rPr lang="zh-CN" altLang="en-US" sz="1600" dirty="0">
                  <a:solidFill>
                    <a:schemeClr val="bg1"/>
                  </a:solidFill>
                  <a:latin typeface="+mn-ea"/>
                </a:rPr>
                <a:t>其它数据库的无缝导入</a:t>
              </a:r>
            </a:p>
          </p:txBody>
        </p:sp>
        <p:sp>
          <p:nvSpPr>
            <p:cNvPr id="109" name="矩形 108"/>
            <p:cNvSpPr/>
            <p:nvPr/>
          </p:nvSpPr>
          <p:spPr>
            <a:xfrm>
              <a:off x="8788736" y="4734826"/>
              <a:ext cx="2239911" cy="584775"/>
            </a:xfrm>
            <a:prstGeom prst="rect">
              <a:avLst/>
            </a:prstGeom>
          </p:spPr>
          <p:txBody>
            <a:bodyPr wrap="square">
              <a:spAutoFit/>
            </a:bodyPr>
            <a:lstStyle/>
            <a:p>
              <a:pPr>
                <a:spcBef>
                  <a:spcPts val="1067"/>
                </a:spcBef>
              </a:pPr>
              <a:r>
                <a:rPr lang="zh-CN" altLang="en-US" sz="1600" dirty="0">
                  <a:solidFill>
                    <a:schemeClr val="bg1"/>
                  </a:solidFill>
                  <a:latin typeface="+mn-ea"/>
                </a:rPr>
                <a:t>流行语言的驱动程序及 </a:t>
              </a:r>
              <a:r>
                <a:rPr lang="en-US" altLang="zh-CN" sz="1600" dirty="0">
                  <a:solidFill>
                    <a:schemeClr val="bg1"/>
                  </a:solidFill>
                  <a:latin typeface="+mn-ea"/>
                </a:rPr>
                <a:t>API</a:t>
              </a:r>
            </a:p>
          </p:txBody>
        </p:sp>
        <p:sp>
          <p:nvSpPr>
            <p:cNvPr id="134" name="Freeform 73"/>
            <p:cNvSpPr>
              <a:spLocks noEditPoints="1"/>
            </p:cNvSpPr>
            <p:nvPr/>
          </p:nvSpPr>
          <p:spPr bwMode="black">
            <a:xfrm>
              <a:off x="7171135" y="1506315"/>
              <a:ext cx="774506" cy="747487"/>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sp>
          <p:nvSpPr>
            <p:cNvPr id="135" name="Freeform 13"/>
            <p:cNvSpPr>
              <a:spLocks noEditPoints="1"/>
            </p:cNvSpPr>
            <p:nvPr/>
          </p:nvSpPr>
          <p:spPr bwMode="black">
            <a:xfrm>
              <a:off x="2535653" y="1525069"/>
              <a:ext cx="513500" cy="629585"/>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pic>
          <p:nvPicPr>
            <p:cNvPr id="136" name="Picture 27" descr="\\MAGNUM\Projects\Microsoft\Cloud Power FY12\Design\ICONS_PNG\Application.png"/>
            <p:cNvPicPr>
              <a:picLocks noChangeAspect="1" noChangeArrowheads="1"/>
            </p:cNvPicPr>
            <p:nvPr/>
          </p:nvPicPr>
          <p:blipFill rotWithShape="1">
            <a:blip r:embed="rId4" cstate="print">
              <a:biLevel thresh="25000"/>
            </a:blip>
            <a:srcRect l="30174" t="36465" r="28608" b="29915"/>
            <a:stretch/>
          </p:blipFill>
          <p:spPr bwMode="auto">
            <a:xfrm>
              <a:off x="9410082" y="1513747"/>
              <a:ext cx="975427" cy="767028"/>
            </a:xfrm>
            <a:prstGeom prst="rect">
              <a:avLst/>
            </a:prstGeom>
            <a:noFill/>
            <a:ln>
              <a:noFill/>
            </a:ln>
          </p:spPr>
        </p:pic>
        <p:sp>
          <p:nvSpPr>
            <p:cNvPr id="137" name="Freeform 81"/>
            <p:cNvSpPr>
              <a:spLocks noEditPoints="1"/>
            </p:cNvSpPr>
            <p:nvPr/>
          </p:nvSpPr>
          <p:spPr bwMode="black">
            <a:xfrm>
              <a:off x="9455489" y="3980244"/>
              <a:ext cx="1100763" cy="671761"/>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sp>
          <p:nvSpPr>
            <p:cNvPr id="138" name="Freeform 35"/>
            <p:cNvSpPr>
              <a:spLocks/>
            </p:cNvSpPr>
            <p:nvPr/>
          </p:nvSpPr>
          <p:spPr bwMode="black">
            <a:xfrm>
              <a:off x="4849949" y="1513747"/>
              <a:ext cx="777034" cy="660569"/>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FFFFFF"/>
            </a:solidFill>
            <a:ln>
              <a:noFill/>
            </a:ln>
          </p:spPr>
          <p:txBody>
            <a:bodyPr vert="horz" wrap="square" lIns="109740" tIns="54871" rIns="109740" bIns="54871" numCol="1" anchor="t" anchorCtr="0" compatLnSpc="1">
              <a:prstTxWarp prst="textNoShape">
                <a:avLst/>
              </a:prstTxWarp>
            </a:bodyPr>
            <a:lstStyle/>
            <a:p>
              <a:pPr defTabSz="913960"/>
              <a:endParaRPr lang="en-US" sz="1600">
                <a:solidFill>
                  <a:srgbClr val="FFFFFF"/>
                </a:solidFill>
              </a:endParaRPr>
            </a:p>
          </p:txBody>
        </p:sp>
        <p:grpSp>
          <p:nvGrpSpPr>
            <p:cNvPr id="208" name="Group 20"/>
            <p:cNvGrpSpPr/>
            <p:nvPr/>
          </p:nvGrpSpPr>
          <p:grpSpPr>
            <a:xfrm>
              <a:off x="4755818" y="3888872"/>
              <a:ext cx="768655" cy="770158"/>
              <a:chOff x="6563042" y="1919069"/>
              <a:chExt cx="1134038" cy="1136551"/>
            </a:xfrm>
          </p:grpSpPr>
          <p:grpSp>
            <p:nvGrpSpPr>
              <p:cNvPr id="209" name="Group 21"/>
              <p:cNvGrpSpPr/>
              <p:nvPr/>
            </p:nvGrpSpPr>
            <p:grpSpPr>
              <a:xfrm>
                <a:off x="6851824" y="1919069"/>
                <a:ext cx="845256" cy="916435"/>
                <a:chOff x="7000705" y="1812217"/>
                <a:chExt cx="914400" cy="991402"/>
              </a:xfrm>
            </p:grpSpPr>
            <p:sp>
              <p:nvSpPr>
                <p:cNvPr id="229" name="Oval 33"/>
                <p:cNvSpPr/>
                <p:nvPr/>
              </p:nvSpPr>
              <p:spPr>
                <a:xfrm>
                  <a:off x="7192225" y="2251319"/>
                  <a:ext cx="155418" cy="147836"/>
                </a:xfrm>
                <a:prstGeom prst="ellipse">
                  <a:avLst/>
                </a:prstGeom>
                <a:noFill/>
                <a:ln w="127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230" name="Trapezoid 34"/>
                <p:cNvSpPr/>
                <p:nvPr/>
              </p:nvSpPr>
              <p:spPr>
                <a:xfrm>
                  <a:off x="7193281" y="2374325"/>
                  <a:ext cx="154362" cy="258385"/>
                </a:xfrm>
                <a:prstGeom prst="trapezoid">
                  <a:avLst>
                    <a:gd name="adj" fmla="val 16772"/>
                  </a:avLst>
                </a:prstGeom>
                <a:noFill/>
                <a:ln w="127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231" name="Rectangle 35"/>
                <p:cNvSpPr/>
                <p:nvPr/>
              </p:nvSpPr>
              <p:spPr>
                <a:xfrm rot="900000">
                  <a:off x="7000705" y="2157056"/>
                  <a:ext cx="914400" cy="646563"/>
                </a:xfrm>
                <a:prstGeom prst="rect">
                  <a:avLst/>
                </a:prstGeom>
                <a:noFill/>
                <a:ln w="28575"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232" name="Straight Connector 36"/>
                <p:cNvCxnSpPr/>
                <p:nvPr/>
              </p:nvCxnSpPr>
              <p:spPr>
                <a:xfrm>
                  <a:off x="7147560" y="2514600"/>
                  <a:ext cx="547052" cy="152400"/>
                </a:xfrm>
                <a:prstGeom prst="line">
                  <a:avLst/>
                </a:prstGeom>
                <a:noFill/>
                <a:ln w="9525" cap="flat" cmpd="sng" algn="ctr">
                  <a:solidFill>
                    <a:srgbClr val="FFFFFF"/>
                  </a:solidFill>
                  <a:prstDash val="solid"/>
                </a:ln>
                <a:effectLst/>
              </p:spPr>
            </p:cxnSp>
            <p:sp>
              <p:nvSpPr>
                <p:cNvPr id="233" name="Oval 37"/>
                <p:cNvSpPr/>
                <p:nvPr/>
              </p:nvSpPr>
              <p:spPr>
                <a:xfrm>
                  <a:off x="7121576" y="2341282"/>
                  <a:ext cx="310345" cy="310345"/>
                </a:xfrm>
                <a:prstGeom prst="ellipse">
                  <a:avLst/>
                </a:prstGeom>
                <a:noFill/>
                <a:ln w="127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234" name="Straight Connector 38"/>
                <p:cNvCxnSpPr/>
                <p:nvPr/>
              </p:nvCxnSpPr>
              <p:spPr>
                <a:xfrm flipV="1">
                  <a:off x="7574280" y="2538095"/>
                  <a:ext cx="32068" cy="92710"/>
                </a:xfrm>
                <a:prstGeom prst="line">
                  <a:avLst/>
                </a:prstGeom>
                <a:noFill/>
                <a:ln w="9525" cap="flat" cmpd="sng" algn="ctr">
                  <a:solidFill>
                    <a:srgbClr val="FFFFFF"/>
                  </a:solidFill>
                  <a:prstDash val="solid"/>
                </a:ln>
                <a:effectLst/>
              </p:spPr>
            </p:cxnSp>
            <p:cxnSp>
              <p:nvCxnSpPr>
                <p:cNvPr id="235" name="Straight Connector 39"/>
                <p:cNvCxnSpPr/>
                <p:nvPr/>
              </p:nvCxnSpPr>
              <p:spPr>
                <a:xfrm flipV="1">
                  <a:off x="7685404" y="2569210"/>
                  <a:ext cx="32068" cy="92710"/>
                </a:xfrm>
                <a:prstGeom prst="line">
                  <a:avLst/>
                </a:prstGeom>
                <a:noFill/>
                <a:ln w="9525" cap="flat" cmpd="sng" algn="ctr">
                  <a:solidFill>
                    <a:srgbClr val="FFFFFF"/>
                  </a:solidFill>
                  <a:prstDash val="solid"/>
                </a:ln>
                <a:effectLst/>
              </p:spPr>
            </p:cxnSp>
            <p:cxnSp>
              <p:nvCxnSpPr>
                <p:cNvPr id="236" name="Straight Connector 40"/>
                <p:cNvCxnSpPr/>
                <p:nvPr/>
              </p:nvCxnSpPr>
              <p:spPr>
                <a:xfrm flipV="1">
                  <a:off x="7457905" y="2505075"/>
                  <a:ext cx="32068" cy="92710"/>
                </a:xfrm>
                <a:prstGeom prst="line">
                  <a:avLst/>
                </a:prstGeom>
                <a:noFill/>
                <a:ln w="9525" cap="flat" cmpd="sng" algn="ctr">
                  <a:solidFill>
                    <a:srgbClr val="FFFFFF"/>
                  </a:solidFill>
                  <a:prstDash val="solid"/>
                </a:ln>
                <a:effectLst/>
              </p:spPr>
            </p:cxnSp>
            <p:cxnSp>
              <p:nvCxnSpPr>
                <p:cNvPr id="237" name="Straight Connector 41"/>
                <p:cNvCxnSpPr/>
                <p:nvPr/>
              </p:nvCxnSpPr>
              <p:spPr>
                <a:xfrm flipV="1">
                  <a:off x="7344309" y="2472627"/>
                  <a:ext cx="32068" cy="92710"/>
                </a:xfrm>
                <a:prstGeom prst="line">
                  <a:avLst/>
                </a:prstGeom>
                <a:noFill/>
                <a:ln w="9525" cap="flat" cmpd="sng" algn="ctr">
                  <a:solidFill>
                    <a:srgbClr val="FFFFFF"/>
                  </a:solidFill>
                  <a:prstDash val="solid"/>
                </a:ln>
                <a:effectLst/>
              </p:spPr>
            </p:cxnSp>
            <p:cxnSp>
              <p:nvCxnSpPr>
                <p:cNvPr id="238" name="Straight Connector 42"/>
                <p:cNvCxnSpPr/>
                <p:nvPr/>
              </p:nvCxnSpPr>
              <p:spPr>
                <a:xfrm flipH="1">
                  <a:off x="7147560" y="2209800"/>
                  <a:ext cx="89852" cy="304800"/>
                </a:xfrm>
                <a:prstGeom prst="line">
                  <a:avLst/>
                </a:prstGeom>
                <a:noFill/>
                <a:ln w="9525" cap="flat" cmpd="sng" algn="ctr">
                  <a:solidFill>
                    <a:srgbClr val="FFFFFF"/>
                  </a:solidFill>
                  <a:prstDash val="solid"/>
                </a:ln>
                <a:effectLst/>
              </p:spPr>
            </p:cxnSp>
            <p:sp>
              <p:nvSpPr>
                <p:cNvPr id="239" name="Rectangle 43"/>
                <p:cNvSpPr/>
                <p:nvPr/>
              </p:nvSpPr>
              <p:spPr>
                <a:xfrm rot="900000">
                  <a:off x="7387126" y="2674459"/>
                  <a:ext cx="228600" cy="113155"/>
                </a:xfrm>
                <a:prstGeom prst="rect">
                  <a:avLst/>
                </a:prstGeom>
                <a:noFill/>
                <a:ln w="127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240" name="Straight Connector 44"/>
                <p:cNvCxnSpPr/>
                <p:nvPr/>
              </p:nvCxnSpPr>
              <p:spPr>
                <a:xfrm>
                  <a:off x="7296845" y="2209800"/>
                  <a:ext cx="566995" cy="164525"/>
                </a:xfrm>
                <a:prstGeom prst="line">
                  <a:avLst/>
                </a:prstGeom>
                <a:noFill/>
                <a:ln w="9525" cap="flat" cmpd="sng" algn="ctr">
                  <a:solidFill>
                    <a:srgbClr val="FFFFFF"/>
                  </a:solidFill>
                  <a:prstDash val="sysDash"/>
                </a:ln>
                <a:effectLst/>
              </p:spPr>
            </p:cxnSp>
            <p:sp>
              <p:nvSpPr>
                <p:cNvPr id="241" name="Freeform 45"/>
                <p:cNvSpPr/>
                <p:nvPr/>
              </p:nvSpPr>
              <p:spPr>
                <a:xfrm rot="20700000">
                  <a:off x="7451777" y="1812217"/>
                  <a:ext cx="334954" cy="626744"/>
                </a:xfrm>
                <a:custGeom>
                  <a:avLst/>
                  <a:gdLst>
                    <a:gd name="connsiteX0" fmla="*/ 142875 w 472440"/>
                    <a:gd name="connsiteY0" fmla="*/ 240030 h 967740"/>
                    <a:gd name="connsiteX1" fmla="*/ 0 w 472440"/>
                    <a:gd name="connsiteY1" fmla="*/ 923925 h 967740"/>
                    <a:gd name="connsiteX2" fmla="*/ 205740 w 472440"/>
                    <a:gd name="connsiteY2" fmla="*/ 375285 h 967740"/>
                    <a:gd name="connsiteX3" fmla="*/ 472440 w 472440"/>
                    <a:gd name="connsiteY3" fmla="*/ 967740 h 967740"/>
                    <a:gd name="connsiteX4" fmla="*/ 228600 w 472440"/>
                    <a:gd name="connsiteY4" fmla="*/ 251460 h 967740"/>
                    <a:gd name="connsiteX5" fmla="*/ 360045 w 472440"/>
                    <a:gd name="connsiteY5" fmla="*/ 125730 h 967740"/>
                    <a:gd name="connsiteX6" fmla="*/ 209550 w 472440"/>
                    <a:gd name="connsiteY6" fmla="*/ 0 h 967740"/>
                    <a:gd name="connsiteX7" fmla="*/ 49530 w 472440"/>
                    <a:gd name="connsiteY7" fmla="*/ 102870 h 967740"/>
                    <a:gd name="connsiteX8" fmla="*/ 142875 w 472440"/>
                    <a:gd name="connsiteY8" fmla="*/ 240030 h 967740"/>
                    <a:gd name="connsiteX0" fmla="*/ 142875 w 472440"/>
                    <a:gd name="connsiteY0" fmla="*/ 240030 h 967740"/>
                    <a:gd name="connsiteX1" fmla="*/ 0 w 472440"/>
                    <a:gd name="connsiteY1" fmla="*/ 923925 h 967740"/>
                    <a:gd name="connsiteX2" fmla="*/ 205740 w 472440"/>
                    <a:gd name="connsiteY2" fmla="*/ 375285 h 967740"/>
                    <a:gd name="connsiteX3" fmla="*/ 472440 w 472440"/>
                    <a:gd name="connsiteY3" fmla="*/ 967740 h 967740"/>
                    <a:gd name="connsiteX4" fmla="*/ 228600 w 472440"/>
                    <a:gd name="connsiteY4" fmla="*/ 251460 h 967740"/>
                    <a:gd name="connsiteX5" fmla="*/ 360045 w 472440"/>
                    <a:gd name="connsiteY5" fmla="*/ 125730 h 967740"/>
                    <a:gd name="connsiteX6" fmla="*/ 209550 w 472440"/>
                    <a:gd name="connsiteY6" fmla="*/ 0 h 967740"/>
                    <a:gd name="connsiteX7" fmla="*/ 49530 w 472440"/>
                    <a:gd name="connsiteY7" fmla="*/ 102870 h 967740"/>
                    <a:gd name="connsiteX8" fmla="*/ 142875 w 472440"/>
                    <a:gd name="connsiteY8" fmla="*/ 240030 h 967740"/>
                    <a:gd name="connsiteX0" fmla="*/ 142875 w 472440"/>
                    <a:gd name="connsiteY0" fmla="*/ 240030 h 967740"/>
                    <a:gd name="connsiteX1" fmla="*/ 0 w 472440"/>
                    <a:gd name="connsiteY1" fmla="*/ 923925 h 967740"/>
                    <a:gd name="connsiteX2" fmla="*/ 205740 w 472440"/>
                    <a:gd name="connsiteY2" fmla="*/ 375285 h 967740"/>
                    <a:gd name="connsiteX3" fmla="*/ 472440 w 472440"/>
                    <a:gd name="connsiteY3" fmla="*/ 967740 h 967740"/>
                    <a:gd name="connsiteX4" fmla="*/ 228600 w 472440"/>
                    <a:gd name="connsiteY4" fmla="*/ 251460 h 967740"/>
                    <a:gd name="connsiteX5" fmla="*/ 360045 w 472440"/>
                    <a:gd name="connsiteY5" fmla="*/ 125730 h 967740"/>
                    <a:gd name="connsiteX6" fmla="*/ 209550 w 472440"/>
                    <a:gd name="connsiteY6" fmla="*/ 0 h 967740"/>
                    <a:gd name="connsiteX7" fmla="*/ 49530 w 472440"/>
                    <a:gd name="connsiteY7" fmla="*/ 102870 h 967740"/>
                    <a:gd name="connsiteX8" fmla="*/ 142875 w 472440"/>
                    <a:gd name="connsiteY8" fmla="*/ 240030 h 967740"/>
                    <a:gd name="connsiteX0" fmla="*/ 142875 w 472440"/>
                    <a:gd name="connsiteY0" fmla="*/ 240030 h 967740"/>
                    <a:gd name="connsiteX1" fmla="*/ 0 w 472440"/>
                    <a:gd name="connsiteY1" fmla="*/ 923925 h 967740"/>
                    <a:gd name="connsiteX2" fmla="*/ 205740 w 472440"/>
                    <a:gd name="connsiteY2" fmla="*/ 375285 h 967740"/>
                    <a:gd name="connsiteX3" fmla="*/ 472440 w 472440"/>
                    <a:gd name="connsiteY3" fmla="*/ 967740 h 967740"/>
                    <a:gd name="connsiteX4" fmla="*/ 228600 w 472440"/>
                    <a:gd name="connsiteY4" fmla="*/ 251460 h 967740"/>
                    <a:gd name="connsiteX5" fmla="*/ 360045 w 472440"/>
                    <a:gd name="connsiteY5" fmla="*/ 125730 h 967740"/>
                    <a:gd name="connsiteX6" fmla="*/ 209550 w 472440"/>
                    <a:gd name="connsiteY6" fmla="*/ 0 h 967740"/>
                    <a:gd name="connsiteX7" fmla="*/ 49530 w 472440"/>
                    <a:gd name="connsiteY7" fmla="*/ 102870 h 967740"/>
                    <a:gd name="connsiteX8" fmla="*/ 142875 w 472440"/>
                    <a:gd name="connsiteY8" fmla="*/ 240030 h 967740"/>
                    <a:gd name="connsiteX0" fmla="*/ 142875 w 472440"/>
                    <a:gd name="connsiteY0" fmla="*/ 240030 h 967740"/>
                    <a:gd name="connsiteX1" fmla="*/ 0 w 472440"/>
                    <a:gd name="connsiteY1" fmla="*/ 923925 h 967740"/>
                    <a:gd name="connsiteX2" fmla="*/ 205740 w 472440"/>
                    <a:gd name="connsiteY2" fmla="*/ 375285 h 967740"/>
                    <a:gd name="connsiteX3" fmla="*/ 472440 w 472440"/>
                    <a:gd name="connsiteY3" fmla="*/ 967740 h 967740"/>
                    <a:gd name="connsiteX4" fmla="*/ 228600 w 472440"/>
                    <a:gd name="connsiteY4" fmla="*/ 251460 h 967740"/>
                    <a:gd name="connsiteX5" fmla="*/ 360045 w 472440"/>
                    <a:gd name="connsiteY5" fmla="*/ 125730 h 967740"/>
                    <a:gd name="connsiteX6" fmla="*/ 209550 w 472440"/>
                    <a:gd name="connsiteY6" fmla="*/ 0 h 967740"/>
                    <a:gd name="connsiteX7" fmla="*/ 49530 w 472440"/>
                    <a:gd name="connsiteY7" fmla="*/ 102870 h 967740"/>
                    <a:gd name="connsiteX8" fmla="*/ 142875 w 472440"/>
                    <a:gd name="connsiteY8" fmla="*/ 240030 h 967740"/>
                    <a:gd name="connsiteX0" fmla="*/ 142875 w 472440"/>
                    <a:gd name="connsiteY0" fmla="*/ 240030 h 967740"/>
                    <a:gd name="connsiteX1" fmla="*/ 0 w 472440"/>
                    <a:gd name="connsiteY1" fmla="*/ 923925 h 967740"/>
                    <a:gd name="connsiteX2" fmla="*/ 205740 w 472440"/>
                    <a:gd name="connsiteY2" fmla="*/ 375285 h 967740"/>
                    <a:gd name="connsiteX3" fmla="*/ 472440 w 472440"/>
                    <a:gd name="connsiteY3" fmla="*/ 967740 h 967740"/>
                    <a:gd name="connsiteX4" fmla="*/ 228600 w 472440"/>
                    <a:gd name="connsiteY4" fmla="*/ 251460 h 967740"/>
                    <a:gd name="connsiteX5" fmla="*/ 360045 w 472440"/>
                    <a:gd name="connsiteY5" fmla="*/ 125730 h 967740"/>
                    <a:gd name="connsiteX6" fmla="*/ 209550 w 472440"/>
                    <a:gd name="connsiteY6" fmla="*/ 0 h 967740"/>
                    <a:gd name="connsiteX7" fmla="*/ 49530 w 472440"/>
                    <a:gd name="connsiteY7" fmla="*/ 102870 h 967740"/>
                    <a:gd name="connsiteX8" fmla="*/ 142875 w 472440"/>
                    <a:gd name="connsiteY8" fmla="*/ 240030 h 967740"/>
                    <a:gd name="connsiteX0" fmla="*/ 142875 w 472440"/>
                    <a:gd name="connsiteY0" fmla="*/ 241137 h 968847"/>
                    <a:gd name="connsiteX1" fmla="*/ 0 w 472440"/>
                    <a:gd name="connsiteY1" fmla="*/ 925032 h 968847"/>
                    <a:gd name="connsiteX2" fmla="*/ 205740 w 472440"/>
                    <a:gd name="connsiteY2" fmla="*/ 376392 h 968847"/>
                    <a:gd name="connsiteX3" fmla="*/ 472440 w 472440"/>
                    <a:gd name="connsiteY3" fmla="*/ 968847 h 968847"/>
                    <a:gd name="connsiteX4" fmla="*/ 228600 w 472440"/>
                    <a:gd name="connsiteY4" fmla="*/ 252567 h 968847"/>
                    <a:gd name="connsiteX5" fmla="*/ 360045 w 472440"/>
                    <a:gd name="connsiteY5" fmla="*/ 126837 h 968847"/>
                    <a:gd name="connsiteX6" fmla="*/ 209550 w 472440"/>
                    <a:gd name="connsiteY6" fmla="*/ 1107 h 968847"/>
                    <a:gd name="connsiteX7" fmla="*/ 49530 w 472440"/>
                    <a:gd name="connsiteY7" fmla="*/ 103977 h 968847"/>
                    <a:gd name="connsiteX8" fmla="*/ 142875 w 472440"/>
                    <a:gd name="connsiteY8" fmla="*/ 241137 h 968847"/>
                    <a:gd name="connsiteX0" fmla="*/ 142875 w 472440"/>
                    <a:gd name="connsiteY0" fmla="*/ 241836 h 969546"/>
                    <a:gd name="connsiteX1" fmla="*/ 0 w 472440"/>
                    <a:gd name="connsiteY1" fmla="*/ 925731 h 969546"/>
                    <a:gd name="connsiteX2" fmla="*/ 205740 w 472440"/>
                    <a:gd name="connsiteY2" fmla="*/ 377091 h 969546"/>
                    <a:gd name="connsiteX3" fmla="*/ 472440 w 472440"/>
                    <a:gd name="connsiteY3" fmla="*/ 969546 h 969546"/>
                    <a:gd name="connsiteX4" fmla="*/ 228600 w 472440"/>
                    <a:gd name="connsiteY4" fmla="*/ 253266 h 969546"/>
                    <a:gd name="connsiteX5" fmla="*/ 360045 w 472440"/>
                    <a:gd name="connsiteY5" fmla="*/ 127536 h 969546"/>
                    <a:gd name="connsiteX6" fmla="*/ 209550 w 472440"/>
                    <a:gd name="connsiteY6" fmla="*/ 1806 h 969546"/>
                    <a:gd name="connsiteX7" fmla="*/ 49530 w 472440"/>
                    <a:gd name="connsiteY7" fmla="*/ 104676 h 969546"/>
                    <a:gd name="connsiteX8" fmla="*/ 142875 w 472440"/>
                    <a:gd name="connsiteY8" fmla="*/ 241836 h 969546"/>
                    <a:gd name="connsiteX0" fmla="*/ 142875 w 472440"/>
                    <a:gd name="connsiteY0" fmla="*/ 241836 h 969546"/>
                    <a:gd name="connsiteX1" fmla="*/ 0 w 472440"/>
                    <a:gd name="connsiteY1" fmla="*/ 925731 h 969546"/>
                    <a:gd name="connsiteX2" fmla="*/ 205740 w 472440"/>
                    <a:gd name="connsiteY2" fmla="*/ 377091 h 969546"/>
                    <a:gd name="connsiteX3" fmla="*/ 472440 w 472440"/>
                    <a:gd name="connsiteY3" fmla="*/ 969546 h 969546"/>
                    <a:gd name="connsiteX4" fmla="*/ 228600 w 472440"/>
                    <a:gd name="connsiteY4" fmla="*/ 253266 h 969546"/>
                    <a:gd name="connsiteX5" fmla="*/ 360045 w 472440"/>
                    <a:gd name="connsiteY5" fmla="*/ 127536 h 969546"/>
                    <a:gd name="connsiteX6" fmla="*/ 209550 w 472440"/>
                    <a:gd name="connsiteY6" fmla="*/ 1806 h 969546"/>
                    <a:gd name="connsiteX7" fmla="*/ 49530 w 472440"/>
                    <a:gd name="connsiteY7" fmla="*/ 104676 h 969546"/>
                    <a:gd name="connsiteX8" fmla="*/ 142875 w 472440"/>
                    <a:gd name="connsiteY8" fmla="*/ 241836 h 969546"/>
                    <a:gd name="connsiteX0" fmla="*/ 142875 w 472440"/>
                    <a:gd name="connsiteY0" fmla="*/ 241836 h 969546"/>
                    <a:gd name="connsiteX1" fmla="*/ 0 w 472440"/>
                    <a:gd name="connsiteY1" fmla="*/ 925731 h 969546"/>
                    <a:gd name="connsiteX2" fmla="*/ 205740 w 472440"/>
                    <a:gd name="connsiteY2" fmla="*/ 377091 h 969546"/>
                    <a:gd name="connsiteX3" fmla="*/ 472440 w 472440"/>
                    <a:gd name="connsiteY3" fmla="*/ 969546 h 969546"/>
                    <a:gd name="connsiteX4" fmla="*/ 228600 w 472440"/>
                    <a:gd name="connsiteY4" fmla="*/ 253266 h 969546"/>
                    <a:gd name="connsiteX5" fmla="*/ 360045 w 472440"/>
                    <a:gd name="connsiteY5" fmla="*/ 127536 h 969546"/>
                    <a:gd name="connsiteX6" fmla="*/ 209550 w 472440"/>
                    <a:gd name="connsiteY6" fmla="*/ 1806 h 969546"/>
                    <a:gd name="connsiteX7" fmla="*/ 49530 w 472440"/>
                    <a:gd name="connsiteY7" fmla="*/ 104676 h 969546"/>
                    <a:gd name="connsiteX8" fmla="*/ 142875 w 472440"/>
                    <a:gd name="connsiteY8"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228600 w 472440"/>
                    <a:gd name="connsiteY4" fmla="*/ 253266 h 969546"/>
                    <a:gd name="connsiteX5" fmla="*/ 360045 w 472440"/>
                    <a:gd name="connsiteY5" fmla="*/ 127536 h 969546"/>
                    <a:gd name="connsiteX6" fmla="*/ 209550 w 472440"/>
                    <a:gd name="connsiteY6" fmla="*/ 1806 h 969546"/>
                    <a:gd name="connsiteX7" fmla="*/ 49530 w 472440"/>
                    <a:gd name="connsiteY7" fmla="*/ 104676 h 969546"/>
                    <a:gd name="connsiteX8" fmla="*/ 142875 w 472440"/>
                    <a:gd name="connsiteY8"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228600 w 472440"/>
                    <a:gd name="connsiteY4" fmla="*/ 253266 h 969546"/>
                    <a:gd name="connsiteX5" fmla="*/ 344805 w 472440"/>
                    <a:gd name="connsiteY5" fmla="*/ 127536 h 969546"/>
                    <a:gd name="connsiteX6" fmla="*/ 209550 w 472440"/>
                    <a:gd name="connsiteY6" fmla="*/ 1806 h 969546"/>
                    <a:gd name="connsiteX7" fmla="*/ 49530 w 472440"/>
                    <a:gd name="connsiteY7" fmla="*/ 104676 h 969546"/>
                    <a:gd name="connsiteX8" fmla="*/ 142875 w 472440"/>
                    <a:gd name="connsiteY8"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23850 w 472440"/>
                    <a:gd name="connsiteY4" fmla="*/ 539017 h 969546"/>
                    <a:gd name="connsiteX5" fmla="*/ 228600 w 472440"/>
                    <a:gd name="connsiteY5" fmla="*/ 253266 h 969546"/>
                    <a:gd name="connsiteX6" fmla="*/ 344805 w 472440"/>
                    <a:gd name="connsiteY6" fmla="*/ 127536 h 969546"/>
                    <a:gd name="connsiteX7" fmla="*/ 209550 w 472440"/>
                    <a:gd name="connsiteY7" fmla="*/ 1806 h 969546"/>
                    <a:gd name="connsiteX8" fmla="*/ 49530 w 472440"/>
                    <a:gd name="connsiteY8" fmla="*/ 104676 h 969546"/>
                    <a:gd name="connsiteX9" fmla="*/ 142875 w 472440"/>
                    <a:gd name="connsiteY9"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3375 w 472440"/>
                    <a:gd name="connsiteY4" fmla="*/ 573307 h 969546"/>
                    <a:gd name="connsiteX5" fmla="*/ 323850 w 472440"/>
                    <a:gd name="connsiteY5" fmla="*/ 539017 h 969546"/>
                    <a:gd name="connsiteX6" fmla="*/ 228600 w 472440"/>
                    <a:gd name="connsiteY6" fmla="*/ 253266 h 969546"/>
                    <a:gd name="connsiteX7" fmla="*/ 344805 w 472440"/>
                    <a:gd name="connsiteY7" fmla="*/ 127536 h 969546"/>
                    <a:gd name="connsiteX8" fmla="*/ 209550 w 472440"/>
                    <a:gd name="connsiteY8" fmla="*/ 1806 h 969546"/>
                    <a:gd name="connsiteX9" fmla="*/ 49530 w 472440"/>
                    <a:gd name="connsiteY9" fmla="*/ 104676 h 969546"/>
                    <a:gd name="connsiteX10" fmla="*/ 142875 w 472440"/>
                    <a:gd name="connsiteY10"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3375 w 472440"/>
                    <a:gd name="connsiteY4" fmla="*/ 573307 h 969546"/>
                    <a:gd name="connsiteX5" fmla="*/ 323850 w 472440"/>
                    <a:gd name="connsiteY5" fmla="*/ 539017 h 969546"/>
                    <a:gd name="connsiteX6" fmla="*/ 312420 w 472440"/>
                    <a:gd name="connsiteY6" fmla="*/ 502822 h 969546"/>
                    <a:gd name="connsiteX7" fmla="*/ 228600 w 472440"/>
                    <a:gd name="connsiteY7" fmla="*/ 253266 h 969546"/>
                    <a:gd name="connsiteX8" fmla="*/ 344805 w 472440"/>
                    <a:gd name="connsiteY8" fmla="*/ 127536 h 969546"/>
                    <a:gd name="connsiteX9" fmla="*/ 209550 w 472440"/>
                    <a:gd name="connsiteY9" fmla="*/ 1806 h 969546"/>
                    <a:gd name="connsiteX10" fmla="*/ 49530 w 472440"/>
                    <a:gd name="connsiteY10" fmla="*/ 104676 h 969546"/>
                    <a:gd name="connsiteX11" fmla="*/ 142875 w 472440"/>
                    <a:gd name="connsiteY11"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9090 w 472440"/>
                    <a:gd name="connsiteY4" fmla="*/ 594262 h 969546"/>
                    <a:gd name="connsiteX5" fmla="*/ 333375 w 472440"/>
                    <a:gd name="connsiteY5" fmla="*/ 573307 h 969546"/>
                    <a:gd name="connsiteX6" fmla="*/ 323850 w 472440"/>
                    <a:gd name="connsiteY6" fmla="*/ 539017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9090 w 472440"/>
                    <a:gd name="connsiteY4" fmla="*/ 594262 h 969546"/>
                    <a:gd name="connsiteX5" fmla="*/ 468630 w 472440"/>
                    <a:gd name="connsiteY5" fmla="*/ 548542 h 969546"/>
                    <a:gd name="connsiteX6" fmla="*/ 323850 w 472440"/>
                    <a:gd name="connsiteY6" fmla="*/ 539017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9090 w 472440"/>
                    <a:gd name="connsiteY4" fmla="*/ 594262 h 969546"/>
                    <a:gd name="connsiteX5" fmla="*/ 468630 w 472440"/>
                    <a:gd name="connsiteY5" fmla="*/ 548542 h 969546"/>
                    <a:gd name="connsiteX6" fmla="*/ 470535 w 472440"/>
                    <a:gd name="connsiteY6" fmla="*/ 516157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29565 w 472440"/>
                    <a:gd name="connsiteY4" fmla="*/ 542827 h 969546"/>
                    <a:gd name="connsiteX5" fmla="*/ 468630 w 472440"/>
                    <a:gd name="connsiteY5" fmla="*/ 548542 h 969546"/>
                    <a:gd name="connsiteX6" fmla="*/ 470535 w 472440"/>
                    <a:gd name="connsiteY6" fmla="*/ 516157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29565 w 472440"/>
                    <a:gd name="connsiteY4" fmla="*/ 542827 h 969546"/>
                    <a:gd name="connsiteX5" fmla="*/ 468630 w 472440"/>
                    <a:gd name="connsiteY5" fmla="*/ 548542 h 969546"/>
                    <a:gd name="connsiteX6" fmla="*/ 453390 w 472440"/>
                    <a:gd name="connsiteY6" fmla="*/ 499012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29565 w 472440"/>
                    <a:gd name="connsiteY4" fmla="*/ 542827 h 969546"/>
                    <a:gd name="connsiteX5" fmla="*/ 457200 w 472440"/>
                    <a:gd name="connsiteY5" fmla="*/ 539017 h 969546"/>
                    <a:gd name="connsiteX6" fmla="*/ 453390 w 472440"/>
                    <a:gd name="connsiteY6" fmla="*/ 499012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21945 w 472440"/>
                    <a:gd name="connsiteY4" fmla="*/ 533302 h 969546"/>
                    <a:gd name="connsiteX5" fmla="*/ 457200 w 472440"/>
                    <a:gd name="connsiteY5" fmla="*/ 539017 h 969546"/>
                    <a:gd name="connsiteX6" fmla="*/ 453390 w 472440"/>
                    <a:gd name="connsiteY6" fmla="*/ 499012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1470 w 472440"/>
                    <a:gd name="connsiteY4" fmla="*/ 537112 h 969546"/>
                    <a:gd name="connsiteX5" fmla="*/ 457200 w 472440"/>
                    <a:gd name="connsiteY5" fmla="*/ 539017 h 969546"/>
                    <a:gd name="connsiteX6" fmla="*/ 453390 w 472440"/>
                    <a:gd name="connsiteY6" fmla="*/ 499012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1470 w 472440"/>
                    <a:gd name="connsiteY4" fmla="*/ 537112 h 969546"/>
                    <a:gd name="connsiteX5" fmla="*/ 457200 w 472440"/>
                    <a:gd name="connsiteY5" fmla="*/ 533302 h 969546"/>
                    <a:gd name="connsiteX6" fmla="*/ 453390 w 472440"/>
                    <a:gd name="connsiteY6" fmla="*/ 499012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0 w 472440"/>
                    <a:gd name="connsiteY1" fmla="*/ 925731 h 969546"/>
                    <a:gd name="connsiteX2" fmla="*/ 198120 w 472440"/>
                    <a:gd name="connsiteY2" fmla="*/ 375186 h 969546"/>
                    <a:gd name="connsiteX3" fmla="*/ 472440 w 472440"/>
                    <a:gd name="connsiteY3" fmla="*/ 969546 h 969546"/>
                    <a:gd name="connsiteX4" fmla="*/ 331470 w 472440"/>
                    <a:gd name="connsiteY4" fmla="*/ 537112 h 969546"/>
                    <a:gd name="connsiteX5" fmla="*/ 457200 w 472440"/>
                    <a:gd name="connsiteY5" fmla="*/ 533302 h 969546"/>
                    <a:gd name="connsiteX6" fmla="*/ 451485 w 472440"/>
                    <a:gd name="connsiteY6" fmla="*/ 504727 h 969546"/>
                    <a:gd name="connsiteX7" fmla="*/ 312420 w 472440"/>
                    <a:gd name="connsiteY7" fmla="*/ 502822 h 969546"/>
                    <a:gd name="connsiteX8" fmla="*/ 228600 w 472440"/>
                    <a:gd name="connsiteY8" fmla="*/ 253266 h 969546"/>
                    <a:gd name="connsiteX9" fmla="*/ 344805 w 472440"/>
                    <a:gd name="connsiteY9" fmla="*/ 127536 h 969546"/>
                    <a:gd name="connsiteX10" fmla="*/ 209550 w 472440"/>
                    <a:gd name="connsiteY10" fmla="*/ 1806 h 969546"/>
                    <a:gd name="connsiteX11" fmla="*/ 49530 w 472440"/>
                    <a:gd name="connsiteY11" fmla="*/ 104676 h 969546"/>
                    <a:gd name="connsiteX12" fmla="*/ 142875 w 472440"/>
                    <a:gd name="connsiteY12" fmla="*/ 241836 h 969546"/>
                    <a:gd name="connsiteX0" fmla="*/ 142875 w 472440"/>
                    <a:gd name="connsiteY0" fmla="*/ 241836 h 969546"/>
                    <a:gd name="connsiteX1" fmla="*/ 81915 w 472440"/>
                    <a:gd name="connsiteY1" fmla="*/ 537112 h 969546"/>
                    <a:gd name="connsiteX2" fmla="*/ 0 w 472440"/>
                    <a:gd name="connsiteY2" fmla="*/ 925731 h 969546"/>
                    <a:gd name="connsiteX3" fmla="*/ 198120 w 472440"/>
                    <a:gd name="connsiteY3" fmla="*/ 375186 h 969546"/>
                    <a:gd name="connsiteX4" fmla="*/ 472440 w 472440"/>
                    <a:gd name="connsiteY4" fmla="*/ 969546 h 969546"/>
                    <a:gd name="connsiteX5" fmla="*/ 331470 w 472440"/>
                    <a:gd name="connsiteY5" fmla="*/ 537112 h 969546"/>
                    <a:gd name="connsiteX6" fmla="*/ 457200 w 472440"/>
                    <a:gd name="connsiteY6" fmla="*/ 533302 h 969546"/>
                    <a:gd name="connsiteX7" fmla="*/ 451485 w 472440"/>
                    <a:gd name="connsiteY7" fmla="*/ 504727 h 969546"/>
                    <a:gd name="connsiteX8" fmla="*/ 312420 w 472440"/>
                    <a:gd name="connsiteY8" fmla="*/ 502822 h 969546"/>
                    <a:gd name="connsiteX9" fmla="*/ 228600 w 472440"/>
                    <a:gd name="connsiteY9" fmla="*/ 253266 h 969546"/>
                    <a:gd name="connsiteX10" fmla="*/ 344805 w 472440"/>
                    <a:gd name="connsiteY10" fmla="*/ 127536 h 969546"/>
                    <a:gd name="connsiteX11" fmla="*/ 209550 w 472440"/>
                    <a:gd name="connsiteY11" fmla="*/ 1806 h 969546"/>
                    <a:gd name="connsiteX12" fmla="*/ 49530 w 472440"/>
                    <a:gd name="connsiteY12" fmla="*/ 104676 h 969546"/>
                    <a:gd name="connsiteX13" fmla="*/ 142875 w 472440"/>
                    <a:gd name="connsiteY13" fmla="*/ 241836 h 969546"/>
                    <a:gd name="connsiteX0" fmla="*/ 142875 w 472440"/>
                    <a:gd name="connsiteY0" fmla="*/ 241836 h 969546"/>
                    <a:gd name="connsiteX1" fmla="*/ 83820 w 472440"/>
                    <a:gd name="connsiteY1" fmla="*/ 512347 h 969546"/>
                    <a:gd name="connsiteX2" fmla="*/ 81915 w 472440"/>
                    <a:gd name="connsiteY2" fmla="*/ 537112 h 969546"/>
                    <a:gd name="connsiteX3" fmla="*/ 0 w 472440"/>
                    <a:gd name="connsiteY3" fmla="*/ 925731 h 969546"/>
                    <a:gd name="connsiteX4" fmla="*/ 198120 w 472440"/>
                    <a:gd name="connsiteY4" fmla="*/ 375186 h 969546"/>
                    <a:gd name="connsiteX5" fmla="*/ 472440 w 472440"/>
                    <a:gd name="connsiteY5" fmla="*/ 969546 h 969546"/>
                    <a:gd name="connsiteX6" fmla="*/ 331470 w 472440"/>
                    <a:gd name="connsiteY6" fmla="*/ 537112 h 969546"/>
                    <a:gd name="connsiteX7" fmla="*/ 457200 w 472440"/>
                    <a:gd name="connsiteY7" fmla="*/ 533302 h 969546"/>
                    <a:gd name="connsiteX8" fmla="*/ 451485 w 472440"/>
                    <a:gd name="connsiteY8" fmla="*/ 504727 h 969546"/>
                    <a:gd name="connsiteX9" fmla="*/ 312420 w 472440"/>
                    <a:gd name="connsiteY9" fmla="*/ 502822 h 969546"/>
                    <a:gd name="connsiteX10" fmla="*/ 228600 w 472440"/>
                    <a:gd name="connsiteY10" fmla="*/ 253266 h 969546"/>
                    <a:gd name="connsiteX11" fmla="*/ 344805 w 472440"/>
                    <a:gd name="connsiteY11" fmla="*/ 127536 h 969546"/>
                    <a:gd name="connsiteX12" fmla="*/ 209550 w 472440"/>
                    <a:gd name="connsiteY12" fmla="*/ 1806 h 969546"/>
                    <a:gd name="connsiteX13" fmla="*/ 49530 w 472440"/>
                    <a:gd name="connsiteY13" fmla="*/ 104676 h 969546"/>
                    <a:gd name="connsiteX14" fmla="*/ 142875 w 472440"/>
                    <a:gd name="connsiteY14" fmla="*/ 241836 h 969546"/>
                    <a:gd name="connsiteX0" fmla="*/ 142875 w 472440"/>
                    <a:gd name="connsiteY0" fmla="*/ 241836 h 969546"/>
                    <a:gd name="connsiteX1" fmla="*/ 85725 w 472440"/>
                    <a:gd name="connsiteY1" fmla="*/ 495202 h 969546"/>
                    <a:gd name="connsiteX2" fmla="*/ 83820 w 472440"/>
                    <a:gd name="connsiteY2" fmla="*/ 512347 h 969546"/>
                    <a:gd name="connsiteX3" fmla="*/ 81915 w 472440"/>
                    <a:gd name="connsiteY3" fmla="*/ 537112 h 969546"/>
                    <a:gd name="connsiteX4" fmla="*/ 0 w 472440"/>
                    <a:gd name="connsiteY4" fmla="*/ 925731 h 969546"/>
                    <a:gd name="connsiteX5" fmla="*/ 198120 w 472440"/>
                    <a:gd name="connsiteY5" fmla="*/ 375186 h 969546"/>
                    <a:gd name="connsiteX6" fmla="*/ 472440 w 472440"/>
                    <a:gd name="connsiteY6" fmla="*/ 969546 h 969546"/>
                    <a:gd name="connsiteX7" fmla="*/ 331470 w 472440"/>
                    <a:gd name="connsiteY7" fmla="*/ 537112 h 969546"/>
                    <a:gd name="connsiteX8" fmla="*/ 457200 w 472440"/>
                    <a:gd name="connsiteY8" fmla="*/ 533302 h 969546"/>
                    <a:gd name="connsiteX9" fmla="*/ 451485 w 472440"/>
                    <a:gd name="connsiteY9" fmla="*/ 504727 h 969546"/>
                    <a:gd name="connsiteX10" fmla="*/ 312420 w 472440"/>
                    <a:gd name="connsiteY10" fmla="*/ 502822 h 969546"/>
                    <a:gd name="connsiteX11" fmla="*/ 228600 w 472440"/>
                    <a:gd name="connsiteY11" fmla="*/ 253266 h 969546"/>
                    <a:gd name="connsiteX12" fmla="*/ 344805 w 472440"/>
                    <a:gd name="connsiteY12" fmla="*/ 127536 h 969546"/>
                    <a:gd name="connsiteX13" fmla="*/ 209550 w 472440"/>
                    <a:gd name="connsiteY13" fmla="*/ 1806 h 969546"/>
                    <a:gd name="connsiteX14" fmla="*/ 49530 w 472440"/>
                    <a:gd name="connsiteY14" fmla="*/ 104676 h 969546"/>
                    <a:gd name="connsiteX15" fmla="*/ 142875 w 472440"/>
                    <a:gd name="connsiteY15" fmla="*/ 241836 h 969546"/>
                    <a:gd name="connsiteX0" fmla="*/ 142875 w 472440"/>
                    <a:gd name="connsiteY0" fmla="*/ 241836 h 969546"/>
                    <a:gd name="connsiteX1" fmla="*/ 91440 w 472440"/>
                    <a:gd name="connsiteY1" fmla="*/ 468532 h 969546"/>
                    <a:gd name="connsiteX2" fmla="*/ 85725 w 472440"/>
                    <a:gd name="connsiteY2" fmla="*/ 495202 h 969546"/>
                    <a:gd name="connsiteX3" fmla="*/ 83820 w 472440"/>
                    <a:gd name="connsiteY3" fmla="*/ 512347 h 969546"/>
                    <a:gd name="connsiteX4" fmla="*/ 81915 w 472440"/>
                    <a:gd name="connsiteY4" fmla="*/ 537112 h 969546"/>
                    <a:gd name="connsiteX5" fmla="*/ 0 w 472440"/>
                    <a:gd name="connsiteY5" fmla="*/ 925731 h 969546"/>
                    <a:gd name="connsiteX6" fmla="*/ 198120 w 472440"/>
                    <a:gd name="connsiteY6" fmla="*/ 375186 h 969546"/>
                    <a:gd name="connsiteX7" fmla="*/ 472440 w 472440"/>
                    <a:gd name="connsiteY7" fmla="*/ 969546 h 969546"/>
                    <a:gd name="connsiteX8" fmla="*/ 331470 w 472440"/>
                    <a:gd name="connsiteY8" fmla="*/ 537112 h 969546"/>
                    <a:gd name="connsiteX9" fmla="*/ 457200 w 472440"/>
                    <a:gd name="connsiteY9" fmla="*/ 533302 h 969546"/>
                    <a:gd name="connsiteX10" fmla="*/ 451485 w 472440"/>
                    <a:gd name="connsiteY10" fmla="*/ 504727 h 969546"/>
                    <a:gd name="connsiteX11" fmla="*/ 312420 w 472440"/>
                    <a:gd name="connsiteY11" fmla="*/ 502822 h 969546"/>
                    <a:gd name="connsiteX12" fmla="*/ 228600 w 472440"/>
                    <a:gd name="connsiteY12" fmla="*/ 253266 h 969546"/>
                    <a:gd name="connsiteX13" fmla="*/ 344805 w 472440"/>
                    <a:gd name="connsiteY13" fmla="*/ 127536 h 969546"/>
                    <a:gd name="connsiteX14" fmla="*/ 209550 w 472440"/>
                    <a:gd name="connsiteY14" fmla="*/ 1806 h 969546"/>
                    <a:gd name="connsiteX15" fmla="*/ 49530 w 472440"/>
                    <a:gd name="connsiteY15" fmla="*/ 104676 h 969546"/>
                    <a:gd name="connsiteX16" fmla="*/ 142875 w 472440"/>
                    <a:gd name="connsiteY16" fmla="*/ 241836 h 969546"/>
                    <a:gd name="connsiteX0" fmla="*/ 215265 w 544830"/>
                    <a:gd name="connsiteY0" fmla="*/ 241836 h 969546"/>
                    <a:gd name="connsiteX1" fmla="*/ 163830 w 544830"/>
                    <a:gd name="connsiteY1" fmla="*/ 468532 h 969546"/>
                    <a:gd name="connsiteX2" fmla="*/ 0 w 544830"/>
                    <a:gd name="connsiteY2" fmla="*/ 481867 h 969546"/>
                    <a:gd name="connsiteX3" fmla="*/ 156210 w 544830"/>
                    <a:gd name="connsiteY3" fmla="*/ 512347 h 969546"/>
                    <a:gd name="connsiteX4" fmla="*/ 154305 w 544830"/>
                    <a:gd name="connsiteY4" fmla="*/ 537112 h 969546"/>
                    <a:gd name="connsiteX5" fmla="*/ 72390 w 544830"/>
                    <a:gd name="connsiteY5" fmla="*/ 925731 h 969546"/>
                    <a:gd name="connsiteX6" fmla="*/ 270510 w 544830"/>
                    <a:gd name="connsiteY6" fmla="*/ 375186 h 969546"/>
                    <a:gd name="connsiteX7" fmla="*/ 544830 w 544830"/>
                    <a:gd name="connsiteY7" fmla="*/ 969546 h 969546"/>
                    <a:gd name="connsiteX8" fmla="*/ 403860 w 544830"/>
                    <a:gd name="connsiteY8" fmla="*/ 537112 h 969546"/>
                    <a:gd name="connsiteX9" fmla="*/ 529590 w 544830"/>
                    <a:gd name="connsiteY9" fmla="*/ 533302 h 969546"/>
                    <a:gd name="connsiteX10" fmla="*/ 523875 w 544830"/>
                    <a:gd name="connsiteY10" fmla="*/ 504727 h 969546"/>
                    <a:gd name="connsiteX11" fmla="*/ 384810 w 544830"/>
                    <a:gd name="connsiteY11" fmla="*/ 502822 h 969546"/>
                    <a:gd name="connsiteX12" fmla="*/ 300990 w 544830"/>
                    <a:gd name="connsiteY12" fmla="*/ 253266 h 969546"/>
                    <a:gd name="connsiteX13" fmla="*/ 417195 w 544830"/>
                    <a:gd name="connsiteY13" fmla="*/ 127536 h 969546"/>
                    <a:gd name="connsiteX14" fmla="*/ 281940 w 544830"/>
                    <a:gd name="connsiteY14" fmla="*/ 1806 h 969546"/>
                    <a:gd name="connsiteX15" fmla="*/ 121920 w 544830"/>
                    <a:gd name="connsiteY15" fmla="*/ 104676 h 969546"/>
                    <a:gd name="connsiteX16" fmla="*/ 215265 w 544830"/>
                    <a:gd name="connsiteY16" fmla="*/ 241836 h 969546"/>
                    <a:gd name="connsiteX0" fmla="*/ 215265 w 544830"/>
                    <a:gd name="connsiteY0" fmla="*/ 241836 h 969546"/>
                    <a:gd name="connsiteX1" fmla="*/ 163830 w 544830"/>
                    <a:gd name="connsiteY1" fmla="*/ 468532 h 969546"/>
                    <a:gd name="connsiteX2" fmla="*/ 0 w 544830"/>
                    <a:gd name="connsiteY2" fmla="*/ 481867 h 969546"/>
                    <a:gd name="connsiteX3" fmla="*/ 19050 w 544830"/>
                    <a:gd name="connsiteY3" fmla="*/ 531397 h 969546"/>
                    <a:gd name="connsiteX4" fmla="*/ 154305 w 544830"/>
                    <a:gd name="connsiteY4" fmla="*/ 537112 h 969546"/>
                    <a:gd name="connsiteX5" fmla="*/ 72390 w 544830"/>
                    <a:gd name="connsiteY5" fmla="*/ 925731 h 969546"/>
                    <a:gd name="connsiteX6" fmla="*/ 270510 w 544830"/>
                    <a:gd name="connsiteY6" fmla="*/ 375186 h 969546"/>
                    <a:gd name="connsiteX7" fmla="*/ 544830 w 544830"/>
                    <a:gd name="connsiteY7" fmla="*/ 969546 h 969546"/>
                    <a:gd name="connsiteX8" fmla="*/ 403860 w 544830"/>
                    <a:gd name="connsiteY8" fmla="*/ 537112 h 969546"/>
                    <a:gd name="connsiteX9" fmla="*/ 529590 w 544830"/>
                    <a:gd name="connsiteY9" fmla="*/ 533302 h 969546"/>
                    <a:gd name="connsiteX10" fmla="*/ 523875 w 544830"/>
                    <a:gd name="connsiteY10" fmla="*/ 504727 h 969546"/>
                    <a:gd name="connsiteX11" fmla="*/ 384810 w 544830"/>
                    <a:gd name="connsiteY11" fmla="*/ 502822 h 969546"/>
                    <a:gd name="connsiteX12" fmla="*/ 300990 w 544830"/>
                    <a:gd name="connsiteY12" fmla="*/ 253266 h 969546"/>
                    <a:gd name="connsiteX13" fmla="*/ 417195 w 544830"/>
                    <a:gd name="connsiteY13" fmla="*/ 127536 h 969546"/>
                    <a:gd name="connsiteX14" fmla="*/ 281940 w 544830"/>
                    <a:gd name="connsiteY14" fmla="*/ 1806 h 969546"/>
                    <a:gd name="connsiteX15" fmla="*/ 121920 w 544830"/>
                    <a:gd name="connsiteY15" fmla="*/ 104676 h 969546"/>
                    <a:gd name="connsiteX16" fmla="*/ 215265 w 544830"/>
                    <a:gd name="connsiteY16" fmla="*/ 241836 h 969546"/>
                    <a:gd name="connsiteX0" fmla="*/ 215265 w 544830"/>
                    <a:gd name="connsiteY0" fmla="*/ 241836 h 969546"/>
                    <a:gd name="connsiteX1" fmla="*/ 165735 w 544830"/>
                    <a:gd name="connsiteY1" fmla="*/ 499012 h 969546"/>
                    <a:gd name="connsiteX2" fmla="*/ 0 w 544830"/>
                    <a:gd name="connsiteY2" fmla="*/ 481867 h 969546"/>
                    <a:gd name="connsiteX3" fmla="*/ 19050 w 544830"/>
                    <a:gd name="connsiteY3" fmla="*/ 531397 h 969546"/>
                    <a:gd name="connsiteX4" fmla="*/ 154305 w 544830"/>
                    <a:gd name="connsiteY4" fmla="*/ 537112 h 969546"/>
                    <a:gd name="connsiteX5" fmla="*/ 72390 w 544830"/>
                    <a:gd name="connsiteY5" fmla="*/ 925731 h 969546"/>
                    <a:gd name="connsiteX6" fmla="*/ 270510 w 544830"/>
                    <a:gd name="connsiteY6" fmla="*/ 375186 h 969546"/>
                    <a:gd name="connsiteX7" fmla="*/ 544830 w 544830"/>
                    <a:gd name="connsiteY7" fmla="*/ 969546 h 969546"/>
                    <a:gd name="connsiteX8" fmla="*/ 403860 w 544830"/>
                    <a:gd name="connsiteY8" fmla="*/ 537112 h 969546"/>
                    <a:gd name="connsiteX9" fmla="*/ 529590 w 544830"/>
                    <a:gd name="connsiteY9" fmla="*/ 533302 h 969546"/>
                    <a:gd name="connsiteX10" fmla="*/ 523875 w 544830"/>
                    <a:gd name="connsiteY10" fmla="*/ 504727 h 969546"/>
                    <a:gd name="connsiteX11" fmla="*/ 384810 w 544830"/>
                    <a:gd name="connsiteY11" fmla="*/ 502822 h 969546"/>
                    <a:gd name="connsiteX12" fmla="*/ 300990 w 544830"/>
                    <a:gd name="connsiteY12" fmla="*/ 253266 h 969546"/>
                    <a:gd name="connsiteX13" fmla="*/ 417195 w 544830"/>
                    <a:gd name="connsiteY13" fmla="*/ 127536 h 969546"/>
                    <a:gd name="connsiteX14" fmla="*/ 281940 w 544830"/>
                    <a:gd name="connsiteY14" fmla="*/ 1806 h 969546"/>
                    <a:gd name="connsiteX15" fmla="*/ 121920 w 544830"/>
                    <a:gd name="connsiteY15" fmla="*/ 104676 h 969546"/>
                    <a:gd name="connsiteX16" fmla="*/ 215265 w 544830"/>
                    <a:gd name="connsiteY16" fmla="*/ 241836 h 969546"/>
                    <a:gd name="connsiteX0" fmla="*/ 215265 w 544830"/>
                    <a:gd name="connsiteY0" fmla="*/ 241836 h 969546"/>
                    <a:gd name="connsiteX1" fmla="*/ 165735 w 544830"/>
                    <a:gd name="connsiteY1" fmla="*/ 499012 h 969546"/>
                    <a:gd name="connsiteX2" fmla="*/ 0 w 544830"/>
                    <a:gd name="connsiteY2" fmla="*/ 481867 h 969546"/>
                    <a:gd name="connsiteX3" fmla="*/ 19050 w 544830"/>
                    <a:gd name="connsiteY3" fmla="*/ 531397 h 969546"/>
                    <a:gd name="connsiteX4" fmla="*/ 158115 w 544830"/>
                    <a:gd name="connsiteY4" fmla="*/ 529492 h 969546"/>
                    <a:gd name="connsiteX5" fmla="*/ 72390 w 544830"/>
                    <a:gd name="connsiteY5" fmla="*/ 925731 h 969546"/>
                    <a:gd name="connsiteX6" fmla="*/ 270510 w 544830"/>
                    <a:gd name="connsiteY6" fmla="*/ 375186 h 969546"/>
                    <a:gd name="connsiteX7" fmla="*/ 544830 w 544830"/>
                    <a:gd name="connsiteY7" fmla="*/ 969546 h 969546"/>
                    <a:gd name="connsiteX8" fmla="*/ 403860 w 544830"/>
                    <a:gd name="connsiteY8" fmla="*/ 537112 h 969546"/>
                    <a:gd name="connsiteX9" fmla="*/ 529590 w 544830"/>
                    <a:gd name="connsiteY9" fmla="*/ 533302 h 969546"/>
                    <a:gd name="connsiteX10" fmla="*/ 523875 w 544830"/>
                    <a:gd name="connsiteY10" fmla="*/ 504727 h 969546"/>
                    <a:gd name="connsiteX11" fmla="*/ 384810 w 544830"/>
                    <a:gd name="connsiteY11" fmla="*/ 502822 h 969546"/>
                    <a:gd name="connsiteX12" fmla="*/ 300990 w 544830"/>
                    <a:gd name="connsiteY12" fmla="*/ 253266 h 969546"/>
                    <a:gd name="connsiteX13" fmla="*/ 417195 w 544830"/>
                    <a:gd name="connsiteY13" fmla="*/ 127536 h 969546"/>
                    <a:gd name="connsiteX14" fmla="*/ 281940 w 544830"/>
                    <a:gd name="connsiteY14" fmla="*/ 1806 h 969546"/>
                    <a:gd name="connsiteX15" fmla="*/ 121920 w 544830"/>
                    <a:gd name="connsiteY15" fmla="*/ 104676 h 969546"/>
                    <a:gd name="connsiteX16" fmla="*/ 215265 w 544830"/>
                    <a:gd name="connsiteY16" fmla="*/ 241836 h 969546"/>
                    <a:gd name="connsiteX0" fmla="*/ 215265 w 544830"/>
                    <a:gd name="connsiteY0" fmla="*/ 241836 h 969546"/>
                    <a:gd name="connsiteX1" fmla="*/ 165735 w 544830"/>
                    <a:gd name="connsiteY1" fmla="*/ 499012 h 969546"/>
                    <a:gd name="connsiteX2" fmla="*/ 0 w 544830"/>
                    <a:gd name="connsiteY2" fmla="*/ 481867 h 969546"/>
                    <a:gd name="connsiteX3" fmla="*/ 19050 w 544830"/>
                    <a:gd name="connsiteY3" fmla="*/ 514252 h 969546"/>
                    <a:gd name="connsiteX4" fmla="*/ 158115 w 544830"/>
                    <a:gd name="connsiteY4" fmla="*/ 529492 h 969546"/>
                    <a:gd name="connsiteX5" fmla="*/ 72390 w 544830"/>
                    <a:gd name="connsiteY5" fmla="*/ 925731 h 969546"/>
                    <a:gd name="connsiteX6" fmla="*/ 270510 w 544830"/>
                    <a:gd name="connsiteY6" fmla="*/ 375186 h 969546"/>
                    <a:gd name="connsiteX7" fmla="*/ 544830 w 544830"/>
                    <a:gd name="connsiteY7" fmla="*/ 969546 h 969546"/>
                    <a:gd name="connsiteX8" fmla="*/ 403860 w 544830"/>
                    <a:gd name="connsiteY8" fmla="*/ 537112 h 969546"/>
                    <a:gd name="connsiteX9" fmla="*/ 529590 w 544830"/>
                    <a:gd name="connsiteY9" fmla="*/ 533302 h 969546"/>
                    <a:gd name="connsiteX10" fmla="*/ 523875 w 544830"/>
                    <a:gd name="connsiteY10" fmla="*/ 504727 h 969546"/>
                    <a:gd name="connsiteX11" fmla="*/ 384810 w 544830"/>
                    <a:gd name="connsiteY11" fmla="*/ 502822 h 969546"/>
                    <a:gd name="connsiteX12" fmla="*/ 300990 w 544830"/>
                    <a:gd name="connsiteY12" fmla="*/ 253266 h 969546"/>
                    <a:gd name="connsiteX13" fmla="*/ 417195 w 544830"/>
                    <a:gd name="connsiteY13" fmla="*/ 127536 h 969546"/>
                    <a:gd name="connsiteX14" fmla="*/ 281940 w 544830"/>
                    <a:gd name="connsiteY14" fmla="*/ 1806 h 969546"/>
                    <a:gd name="connsiteX15" fmla="*/ 121920 w 544830"/>
                    <a:gd name="connsiteY15" fmla="*/ 104676 h 969546"/>
                    <a:gd name="connsiteX16" fmla="*/ 215265 w 544830"/>
                    <a:gd name="connsiteY16" fmla="*/ 241836 h 969546"/>
                    <a:gd name="connsiteX0" fmla="*/ 196215 w 525780"/>
                    <a:gd name="connsiteY0" fmla="*/ 241836 h 969546"/>
                    <a:gd name="connsiteX1" fmla="*/ 146685 w 525780"/>
                    <a:gd name="connsiteY1" fmla="*/ 499012 h 969546"/>
                    <a:gd name="connsiteX2" fmla="*/ 7620 w 525780"/>
                    <a:gd name="connsiteY2" fmla="*/ 487582 h 969546"/>
                    <a:gd name="connsiteX3" fmla="*/ 0 w 525780"/>
                    <a:gd name="connsiteY3" fmla="*/ 514252 h 969546"/>
                    <a:gd name="connsiteX4" fmla="*/ 139065 w 525780"/>
                    <a:gd name="connsiteY4" fmla="*/ 529492 h 969546"/>
                    <a:gd name="connsiteX5" fmla="*/ 53340 w 525780"/>
                    <a:gd name="connsiteY5" fmla="*/ 925731 h 969546"/>
                    <a:gd name="connsiteX6" fmla="*/ 251460 w 525780"/>
                    <a:gd name="connsiteY6" fmla="*/ 375186 h 969546"/>
                    <a:gd name="connsiteX7" fmla="*/ 525780 w 525780"/>
                    <a:gd name="connsiteY7" fmla="*/ 969546 h 969546"/>
                    <a:gd name="connsiteX8" fmla="*/ 384810 w 525780"/>
                    <a:gd name="connsiteY8" fmla="*/ 537112 h 969546"/>
                    <a:gd name="connsiteX9" fmla="*/ 510540 w 525780"/>
                    <a:gd name="connsiteY9" fmla="*/ 533302 h 969546"/>
                    <a:gd name="connsiteX10" fmla="*/ 504825 w 525780"/>
                    <a:gd name="connsiteY10" fmla="*/ 504727 h 969546"/>
                    <a:gd name="connsiteX11" fmla="*/ 365760 w 525780"/>
                    <a:gd name="connsiteY11" fmla="*/ 502822 h 969546"/>
                    <a:gd name="connsiteX12" fmla="*/ 281940 w 525780"/>
                    <a:gd name="connsiteY12" fmla="*/ 253266 h 969546"/>
                    <a:gd name="connsiteX13" fmla="*/ 398145 w 525780"/>
                    <a:gd name="connsiteY13" fmla="*/ 127536 h 969546"/>
                    <a:gd name="connsiteX14" fmla="*/ 262890 w 525780"/>
                    <a:gd name="connsiteY14" fmla="*/ 1806 h 969546"/>
                    <a:gd name="connsiteX15" fmla="*/ 102870 w 525780"/>
                    <a:gd name="connsiteY15" fmla="*/ 104676 h 969546"/>
                    <a:gd name="connsiteX16" fmla="*/ 196215 w 525780"/>
                    <a:gd name="connsiteY16" fmla="*/ 241836 h 969546"/>
                    <a:gd name="connsiteX0" fmla="*/ 188595 w 518160"/>
                    <a:gd name="connsiteY0" fmla="*/ 241836 h 969546"/>
                    <a:gd name="connsiteX1" fmla="*/ 139065 w 518160"/>
                    <a:gd name="connsiteY1" fmla="*/ 499012 h 969546"/>
                    <a:gd name="connsiteX2" fmla="*/ 0 w 518160"/>
                    <a:gd name="connsiteY2" fmla="*/ 487582 h 969546"/>
                    <a:gd name="connsiteX3" fmla="*/ 0 w 518160"/>
                    <a:gd name="connsiteY3" fmla="*/ 527587 h 969546"/>
                    <a:gd name="connsiteX4" fmla="*/ 131445 w 518160"/>
                    <a:gd name="connsiteY4" fmla="*/ 529492 h 969546"/>
                    <a:gd name="connsiteX5" fmla="*/ 45720 w 518160"/>
                    <a:gd name="connsiteY5" fmla="*/ 925731 h 969546"/>
                    <a:gd name="connsiteX6" fmla="*/ 243840 w 518160"/>
                    <a:gd name="connsiteY6" fmla="*/ 375186 h 969546"/>
                    <a:gd name="connsiteX7" fmla="*/ 518160 w 518160"/>
                    <a:gd name="connsiteY7" fmla="*/ 969546 h 969546"/>
                    <a:gd name="connsiteX8" fmla="*/ 377190 w 518160"/>
                    <a:gd name="connsiteY8" fmla="*/ 537112 h 969546"/>
                    <a:gd name="connsiteX9" fmla="*/ 502920 w 518160"/>
                    <a:gd name="connsiteY9" fmla="*/ 533302 h 969546"/>
                    <a:gd name="connsiteX10" fmla="*/ 497205 w 518160"/>
                    <a:gd name="connsiteY10" fmla="*/ 504727 h 969546"/>
                    <a:gd name="connsiteX11" fmla="*/ 358140 w 518160"/>
                    <a:gd name="connsiteY11" fmla="*/ 502822 h 969546"/>
                    <a:gd name="connsiteX12" fmla="*/ 274320 w 518160"/>
                    <a:gd name="connsiteY12" fmla="*/ 253266 h 969546"/>
                    <a:gd name="connsiteX13" fmla="*/ 390525 w 518160"/>
                    <a:gd name="connsiteY13" fmla="*/ 127536 h 969546"/>
                    <a:gd name="connsiteX14" fmla="*/ 255270 w 518160"/>
                    <a:gd name="connsiteY14" fmla="*/ 1806 h 969546"/>
                    <a:gd name="connsiteX15" fmla="*/ 95250 w 518160"/>
                    <a:gd name="connsiteY15" fmla="*/ 104676 h 969546"/>
                    <a:gd name="connsiteX16" fmla="*/ 188595 w 518160"/>
                    <a:gd name="connsiteY16" fmla="*/ 241836 h 969546"/>
                    <a:gd name="connsiteX0" fmla="*/ 188595 w 518160"/>
                    <a:gd name="connsiteY0" fmla="*/ 241836 h 969546"/>
                    <a:gd name="connsiteX1" fmla="*/ 139065 w 518160"/>
                    <a:gd name="connsiteY1" fmla="*/ 499012 h 969546"/>
                    <a:gd name="connsiteX2" fmla="*/ 3810 w 518160"/>
                    <a:gd name="connsiteY2" fmla="*/ 499012 h 969546"/>
                    <a:gd name="connsiteX3" fmla="*/ 0 w 518160"/>
                    <a:gd name="connsiteY3" fmla="*/ 527587 h 969546"/>
                    <a:gd name="connsiteX4" fmla="*/ 131445 w 518160"/>
                    <a:gd name="connsiteY4" fmla="*/ 529492 h 969546"/>
                    <a:gd name="connsiteX5" fmla="*/ 45720 w 518160"/>
                    <a:gd name="connsiteY5" fmla="*/ 925731 h 969546"/>
                    <a:gd name="connsiteX6" fmla="*/ 243840 w 518160"/>
                    <a:gd name="connsiteY6" fmla="*/ 375186 h 969546"/>
                    <a:gd name="connsiteX7" fmla="*/ 518160 w 518160"/>
                    <a:gd name="connsiteY7" fmla="*/ 969546 h 969546"/>
                    <a:gd name="connsiteX8" fmla="*/ 377190 w 518160"/>
                    <a:gd name="connsiteY8" fmla="*/ 537112 h 969546"/>
                    <a:gd name="connsiteX9" fmla="*/ 502920 w 518160"/>
                    <a:gd name="connsiteY9" fmla="*/ 533302 h 969546"/>
                    <a:gd name="connsiteX10" fmla="*/ 497205 w 518160"/>
                    <a:gd name="connsiteY10" fmla="*/ 504727 h 969546"/>
                    <a:gd name="connsiteX11" fmla="*/ 358140 w 518160"/>
                    <a:gd name="connsiteY11" fmla="*/ 502822 h 969546"/>
                    <a:gd name="connsiteX12" fmla="*/ 274320 w 518160"/>
                    <a:gd name="connsiteY12" fmla="*/ 253266 h 969546"/>
                    <a:gd name="connsiteX13" fmla="*/ 390525 w 518160"/>
                    <a:gd name="connsiteY13" fmla="*/ 127536 h 969546"/>
                    <a:gd name="connsiteX14" fmla="*/ 255270 w 518160"/>
                    <a:gd name="connsiteY14" fmla="*/ 1806 h 969546"/>
                    <a:gd name="connsiteX15" fmla="*/ 95250 w 518160"/>
                    <a:gd name="connsiteY15" fmla="*/ 104676 h 969546"/>
                    <a:gd name="connsiteX16" fmla="*/ 188595 w 518160"/>
                    <a:gd name="connsiteY16" fmla="*/ 241836 h 96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8160" h="969546">
                      <a:moveTo>
                        <a:pt x="188595" y="241836"/>
                      </a:moveTo>
                      <a:lnTo>
                        <a:pt x="139065" y="499012"/>
                      </a:lnTo>
                      <a:lnTo>
                        <a:pt x="3810" y="499012"/>
                      </a:lnTo>
                      <a:lnTo>
                        <a:pt x="0" y="527587"/>
                      </a:lnTo>
                      <a:lnTo>
                        <a:pt x="131445" y="529492"/>
                      </a:lnTo>
                      <a:lnTo>
                        <a:pt x="45720" y="925731"/>
                      </a:lnTo>
                      <a:lnTo>
                        <a:pt x="243840" y="375186"/>
                      </a:lnTo>
                      <a:lnTo>
                        <a:pt x="518160" y="969546"/>
                      </a:lnTo>
                      <a:lnTo>
                        <a:pt x="377190" y="537112"/>
                      </a:lnTo>
                      <a:lnTo>
                        <a:pt x="502920" y="533302"/>
                      </a:lnTo>
                      <a:lnTo>
                        <a:pt x="497205" y="504727"/>
                      </a:lnTo>
                      <a:lnTo>
                        <a:pt x="358140" y="502822"/>
                      </a:lnTo>
                      <a:lnTo>
                        <a:pt x="274320" y="253266"/>
                      </a:lnTo>
                      <a:cubicBezTo>
                        <a:pt x="340995" y="249456"/>
                        <a:pt x="382905" y="182781"/>
                        <a:pt x="390525" y="127536"/>
                      </a:cubicBezTo>
                      <a:cubicBezTo>
                        <a:pt x="386080" y="38001"/>
                        <a:pt x="307340" y="7521"/>
                        <a:pt x="255270" y="1806"/>
                      </a:cubicBezTo>
                      <a:cubicBezTo>
                        <a:pt x="203835" y="-9624"/>
                        <a:pt x="106680" y="34191"/>
                        <a:pt x="95250" y="104676"/>
                      </a:cubicBezTo>
                      <a:cubicBezTo>
                        <a:pt x="78740" y="171351"/>
                        <a:pt x="130810" y="222786"/>
                        <a:pt x="188595" y="241836"/>
                      </a:cubicBezTo>
                      <a:close/>
                    </a:path>
                  </a:pathLst>
                </a:custGeom>
                <a:solidFill>
                  <a:srgbClr val="3397D3"/>
                </a:solidFill>
                <a:ln w="127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210" name="Freeform 22"/>
              <p:cNvSpPr/>
              <p:nvPr/>
            </p:nvSpPr>
            <p:spPr>
              <a:xfrm>
                <a:off x="6563042" y="2228850"/>
                <a:ext cx="605790" cy="826770"/>
              </a:xfrm>
              <a:custGeom>
                <a:avLst/>
                <a:gdLst>
                  <a:gd name="connsiteX0" fmla="*/ 163830 w 617220"/>
                  <a:gd name="connsiteY0" fmla="*/ 114300 h 815340"/>
                  <a:gd name="connsiteX1" fmla="*/ 521970 w 617220"/>
                  <a:gd name="connsiteY1" fmla="*/ 815340 h 815340"/>
                  <a:gd name="connsiteX2" fmla="*/ 617220 w 617220"/>
                  <a:gd name="connsiteY2" fmla="*/ 765810 h 815340"/>
                  <a:gd name="connsiteX3" fmla="*/ 266700 w 617220"/>
                  <a:gd name="connsiteY3" fmla="*/ 102870 h 815340"/>
                  <a:gd name="connsiteX4" fmla="*/ 434340 w 617220"/>
                  <a:gd name="connsiteY4" fmla="*/ 45720 h 815340"/>
                  <a:gd name="connsiteX5" fmla="*/ 300990 w 617220"/>
                  <a:gd name="connsiteY5" fmla="*/ 0 h 815340"/>
                  <a:gd name="connsiteX6" fmla="*/ 45720 w 617220"/>
                  <a:gd name="connsiteY6" fmla="*/ 76200 h 815340"/>
                  <a:gd name="connsiteX7" fmla="*/ 0 w 617220"/>
                  <a:gd name="connsiteY7" fmla="*/ 160020 h 815340"/>
                  <a:gd name="connsiteX8" fmla="*/ 163830 w 617220"/>
                  <a:gd name="connsiteY8" fmla="*/ 114300 h 815340"/>
                  <a:gd name="connsiteX0" fmla="*/ 160020 w 613410"/>
                  <a:gd name="connsiteY0" fmla="*/ 114300 h 815340"/>
                  <a:gd name="connsiteX1" fmla="*/ 518160 w 613410"/>
                  <a:gd name="connsiteY1" fmla="*/ 815340 h 815340"/>
                  <a:gd name="connsiteX2" fmla="*/ 613410 w 613410"/>
                  <a:gd name="connsiteY2" fmla="*/ 765810 h 815340"/>
                  <a:gd name="connsiteX3" fmla="*/ 262890 w 613410"/>
                  <a:gd name="connsiteY3" fmla="*/ 102870 h 815340"/>
                  <a:gd name="connsiteX4" fmla="*/ 430530 w 613410"/>
                  <a:gd name="connsiteY4" fmla="*/ 45720 h 815340"/>
                  <a:gd name="connsiteX5" fmla="*/ 297180 w 613410"/>
                  <a:gd name="connsiteY5" fmla="*/ 0 h 815340"/>
                  <a:gd name="connsiteX6" fmla="*/ 41910 w 613410"/>
                  <a:gd name="connsiteY6" fmla="*/ 76200 h 815340"/>
                  <a:gd name="connsiteX7" fmla="*/ 0 w 613410"/>
                  <a:gd name="connsiteY7" fmla="*/ 167640 h 815340"/>
                  <a:gd name="connsiteX8" fmla="*/ 160020 w 613410"/>
                  <a:gd name="connsiteY8" fmla="*/ 114300 h 815340"/>
                  <a:gd name="connsiteX0" fmla="*/ 179070 w 613410"/>
                  <a:gd name="connsiteY0" fmla="*/ 137160 h 815340"/>
                  <a:gd name="connsiteX1" fmla="*/ 518160 w 613410"/>
                  <a:gd name="connsiteY1" fmla="*/ 815340 h 815340"/>
                  <a:gd name="connsiteX2" fmla="*/ 613410 w 613410"/>
                  <a:gd name="connsiteY2" fmla="*/ 765810 h 815340"/>
                  <a:gd name="connsiteX3" fmla="*/ 262890 w 613410"/>
                  <a:gd name="connsiteY3" fmla="*/ 102870 h 815340"/>
                  <a:gd name="connsiteX4" fmla="*/ 430530 w 613410"/>
                  <a:gd name="connsiteY4" fmla="*/ 45720 h 815340"/>
                  <a:gd name="connsiteX5" fmla="*/ 297180 w 613410"/>
                  <a:gd name="connsiteY5" fmla="*/ 0 h 815340"/>
                  <a:gd name="connsiteX6" fmla="*/ 41910 w 613410"/>
                  <a:gd name="connsiteY6" fmla="*/ 76200 h 815340"/>
                  <a:gd name="connsiteX7" fmla="*/ 0 w 613410"/>
                  <a:gd name="connsiteY7" fmla="*/ 167640 h 815340"/>
                  <a:gd name="connsiteX8" fmla="*/ 179070 w 613410"/>
                  <a:gd name="connsiteY8" fmla="*/ 137160 h 815340"/>
                  <a:gd name="connsiteX0" fmla="*/ 171450 w 605790"/>
                  <a:gd name="connsiteY0" fmla="*/ 137160 h 815340"/>
                  <a:gd name="connsiteX1" fmla="*/ 510540 w 605790"/>
                  <a:gd name="connsiteY1" fmla="*/ 815340 h 815340"/>
                  <a:gd name="connsiteX2" fmla="*/ 605790 w 605790"/>
                  <a:gd name="connsiteY2" fmla="*/ 765810 h 815340"/>
                  <a:gd name="connsiteX3" fmla="*/ 255270 w 605790"/>
                  <a:gd name="connsiteY3" fmla="*/ 102870 h 815340"/>
                  <a:gd name="connsiteX4" fmla="*/ 422910 w 605790"/>
                  <a:gd name="connsiteY4" fmla="*/ 45720 h 815340"/>
                  <a:gd name="connsiteX5" fmla="*/ 289560 w 605790"/>
                  <a:gd name="connsiteY5" fmla="*/ 0 h 815340"/>
                  <a:gd name="connsiteX6" fmla="*/ 34290 w 605790"/>
                  <a:gd name="connsiteY6" fmla="*/ 76200 h 815340"/>
                  <a:gd name="connsiteX7" fmla="*/ 0 w 605790"/>
                  <a:gd name="connsiteY7" fmla="*/ 190500 h 815340"/>
                  <a:gd name="connsiteX8" fmla="*/ 171450 w 605790"/>
                  <a:gd name="connsiteY8" fmla="*/ 137160 h 815340"/>
                  <a:gd name="connsiteX0" fmla="*/ 171450 w 605790"/>
                  <a:gd name="connsiteY0" fmla="*/ 137160 h 815340"/>
                  <a:gd name="connsiteX1" fmla="*/ 510540 w 605790"/>
                  <a:gd name="connsiteY1" fmla="*/ 815340 h 815340"/>
                  <a:gd name="connsiteX2" fmla="*/ 605790 w 605790"/>
                  <a:gd name="connsiteY2" fmla="*/ 765810 h 815340"/>
                  <a:gd name="connsiteX3" fmla="*/ 255270 w 605790"/>
                  <a:gd name="connsiteY3" fmla="*/ 102870 h 815340"/>
                  <a:gd name="connsiteX4" fmla="*/ 422910 w 605790"/>
                  <a:gd name="connsiteY4" fmla="*/ 45720 h 815340"/>
                  <a:gd name="connsiteX5" fmla="*/ 289560 w 605790"/>
                  <a:gd name="connsiteY5" fmla="*/ 0 h 815340"/>
                  <a:gd name="connsiteX6" fmla="*/ 34290 w 605790"/>
                  <a:gd name="connsiteY6" fmla="*/ 91440 h 815340"/>
                  <a:gd name="connsiteX7" fmla="*/ 0 w 605790"/>
                  <a:gd name="connsiteY7" fmla="*/ 190500 h 815340"/>
                  <a:gd name="connsiteX8" fmla="*/ 171450 w 605790"/>
                  <a:gd name="connsiteY8" fmla="*/ 137160 h 815340"/>
                  <a:gd name="connsiteX0" fmla="*/ 171450 w 605790"/>
                  <a:gd name="connsiteY0" fmla="*/ 137160 h 815340"/>
                  <a:gd name="connsiteX1" fmla="*/ 510540 w 605790"/>
                  <a:gd name="connsiteY1" fmla="*/ 815340 h 815340"/>
                  <a:gd name="connsiteX2" fmla="*/ 605790 w 605790"/>
                  <a:gd name="connsiteY2" fmla="*/ 765810 h 815340"/>
                  <a:gd name="connsiteX3" fmla="*/ 255270 w 605790"/>
                  <a:gd name="connsiteY3" fmla="*/ 102870 h 815340"/>
                  <a:gd name="connsiteX4" fmla="*/ 422910 w 605790"/>
                  <a:gd name="connsiteY4" fmla="*/ 45720 h 815340"/>
                  <a:gd name="connsiteX5" fmla="*/ 289560 w 605790"/>
                  <a:gd name="connsiteY5" fmla="*/ 0 h 815340"/>
                  <a:gd name="connsiteX6" fmla="*/ 11430 w 605790"/>
                  <a:gd name="connsiteY6" fmla="*/ 83820 h 815340"/>
                  <a:gd name="connsiteX7" fmla="*/ 0 w 605790"/>
                  <a:gd name="connsiteY7" fmla="*/ 190500 h 815340"/>
                  <a:gd name="connsiteX8" fmla="*/ 171450 w 605790"/>
                  <a:gd name="connsiteY8" fmla="*/ 137160 h 815340"/>
                  <a:gd name="connsiteX0" fmla="*/ 171450 w 605790"/>
                  <a:gd name="connsiteY0" fmla="*/ 137160 h 815340"/>
                  <a:gd name="connsiteX1" fmla="*/ 510540 w 605790"/>
                  <a:gd name="connsiteY1" fmla="*/ 815340 h 815340"/>
                  <a:gd name="connsiteX2" fmla="*/ 605790 w 605790"/>
                  <a:gd name="connsiteY2" fmla="*/ 765810 h 815340"/>
                  <a:gd name="connsiteX3" fmla="*/ 255270 w 605790"/>
                  <a:gd name="connsiteY3" fmla="*/ 102870 h 815340"/>
                  <a:gd name="connsiteX4" fmla="*/ 422910 w 605790"/>
                  <a:gd name="connsiteY4" fmla="*/ 45720 h 815340"/>
                  <a:gd name="connsiteX5" fmla="*/ 289560 w 605790"/>
                  <a:gd name="connsiteY5" fmla="*/ 0 h 815340"/>
                  <a:gd name="connsiteX6" fmla="*/ 11430 w 605790"/>
                  <a:gd name="connsiteY6" fmla="*/ 106680 h 815340"/>
                  <a:gd name="connsiteX7" fmla="*/ 0 w 605790"/>
                  <a:gd name="connsiteY7" fmla="*/ 190500 h 815340"/>
                  <a:gd name="connsiteX8" fmla="*/ 171450 w 605790"/>
                  <a:gd name="connsiteY8" fmla="*/ 137160 h 815340"/>
                  <a:gd name="connsiteX0" fmla="*/ 171450 w 605790"/>
                  <a:gd name="connsiteY0" fmla="*/ 137160 h 815340"/>
                  <a:gd name="connsiteX1" fmla="*/ 510540 w 605790"/>
                  <a:gd name="connsiteY1" fmla="*/ 815340 h 815340"/>
                  <a:gd name="connsiteX2" fmla="*/ 605790 w 605790"/>
                  <a:gd name="connsiteY2" fmla="*/ 765810 h 815340"/>
                  <a:gd name="connsiteX3" fmla="*/ 255270 w 605790"/>
                  <a:gd name="connsiteY3" fmla="*/ 102870 h 815340"/>
                  <a:gd name="connsiteX4" fmla="*/ 422910 w 605790"/>
                  <a:gd name="connsiteY4" fmla="*/ 45720 h 815340"/>
                  <a:gd name="connsiteX5" fmla="*/ 289560 w 605790"/>
                  <a:gd name="connsiteY5" fmla="*/ 0 h 815340"/>
                  <a:gd name="connsiteX6" fmla="*/ 11430 w 605790"/>
                  <a:gd name="connsiteY6" fmla="*/ 95250 h 815340"/>
                  <a:gd name="connsiteX7" fmla="*/ 0 w 605790"/>
                  <a:gd name="connsiteY7" fmla="*/ 190500 h 815340"/>
                  <a:gd name="connsiteX8" fmla="*/ 171450 w 605790"/>
                  <a:gd name="connsiteY8" fmla="*/ 137160 h 815340"/>
                  <a:gd name="connsiteX0" fmla="*/ 171450 w 605790"/>
                  <a:gd name="connsiteY0" fmla="*/ 137160 h 822960"/>
                  <a:gd name="connsiteX1" fmla="*/ 502920 w 605790"/>
                  <a:gd name="connsiteY1" fmla="*/ 822960 h 822960"/>
                  <a:gd name="connsiteX2" fmla="*/ 605790 w 605790"/>
                  <a:gd name="connsiteY2" fmla="*/ 765810 h 822960"/>
                  <a:gd name="connsiteX3" fmla="*/ 255270 w 605790"/>
                  <a:gd name="connsiteY3" fmla="*/ 102870 h 822960"/>
                  <a:gd name="connsiteX4" fmla="*/ 422910 w 605790"/>
                  <a:gd name="connsiteY4" fmla="*/ 45720 h 822960"/>
                  <a:gd name="connsiteX5" fmla="*/ 289560 w 605790"/>
                  <a:gd name="connsiteY5" fmla="*/ 0 h 822960"/>
                  <a:gd name="connsiteX6" fmla="*/ 11430 w 605790"/>
                  <a:gd name="connsiteY6" fmla="*/ 95250 h 822960"/>
                  <a:gd name="connsiteX7" fmla="*/ 0 w 605790"/>
                  <a:gd name="connsiteY7" fmla="*/ 190500 h 822960"/>
                  <a:gd name="connsiteX8" fmla="*/ 171450 w 605790"/>
                  <a:gd name="connsiteY8" fmla="*/ 137160 h 822960"/>
                  <a:gd name="connsiteX0" fmla="*/ 171450 w 605790"/>
                  <a:gd name="connsiteY0" fmla="*/ 140970 h 826770"/>
                  <a:gd name="connsiteX1" fmla="*/ 502920 w 605790"/>
                  <a:gd name="connsiteY1" fmla="*/ 826770 h 826770"/>
                  <a:gd name="connsiteX2" fmla="*/ 605790 w 605790"/>
                  <a:gd name="connsiteY2" fmla="*/ 769620 h 826770"/>
                  <a:gd name="connsiteX3" fmla="*/ 255270 w 605790"/>
                  <a:gd name="connsiteY3" fmla="*/ 106680 h 826770"/>
                  <a:gd name="connsiteX4" fmla="*/ 422910 w 605790"/>
                  <a:gd name="connsiteY4" fmla="*/ 49530 h 826770"/>
                  <a:gd name="connsiteX5" fmla="*/ 331470 w 605790"/>
                  <a:gd name="connsiteY5" fmla="*/ 0 h 826770"/>
                  <a:gd name="connsiteX6" fmla="*/ 11430 w 605790"/>
                  <a:gd name="connsiteY6" fmla="*/ 99060 h 826770"/>
                  <a:gd name="connsiteX7" fmla="*/ 0 w 605790"/>
                  <a:gd name="connsiteY7" fmla="*/ 194310 h 826770"/>
                  <a:gd name="connsiteX8" fmla="*/ 171450 w 605790"/>
                  <a:gd name="connsiteY8" fmla="*/ 140970 h 826770"/>
                  <a:gd name="connsiteX0" fmla="*/ 171450 w 605790"/>
                  <a:gd name="connsiteY0" fmla="*/ 140970 h 826770"/>
                  <a:gd name="connsiteX1" fmla="*/ 502920 w 605790"/>
                  <a:gd name="connsiteY1" fmla="*/ 826770 h 826770"/>
                  <a:gd name="connsiteX2" fmla="*/ 605790 w 605790"/>
                  <a:gd name="connsiteY2" fmla="*/ 769620 h 826770"/>
                  <a:gd name="connsiteX3" fmla="*/ 255270 w 605790"/>
                  <a:gd name="connsiteY3" fmla="*/ 106680 h 826770"/>
                  <a:gd name="connsiteX4" fmla="*/ 422910 w 605790"/>
                  <a:gd name="connsiteY4" fmla="*/ 49530 h 826770"/>
                  <a:gd name="connsiteX5" fmla="*/ 320040 w 605790"/>
                  <a:gd name="connsiteY5" fmla="*/ 0 h 826770"/>
                  <a:gd name="connsiteX6" fmla="*/ 11430 w 605790"/>
                  <a:gd name="connsiteY6" fmla="*/ 99060 h 826770"/>
                  <a:gd name="connsiteX7" fmla="*/ 0 w 605790"/>
                  <a:gd name="connsiteY7" fmla="*/ 194310 h 826770"/>
                  <a:gd name="connsiteX8" fmla="*/ 171450 w 605790"/>
                  <a:gd name="connsiteY8" fmla="*/ 140970 h 82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790" h="826770">
                    <a:moveTo>
                      <a:pt x="171450" y="140970"/>
                    </a:moveTo>
                    <a:lnTo>
                      <a:pt x="502920" y="826770"/>
                    </a:lnTo>
                    <a:lnTo>
                      <a:pt x="605790" y="769620"/>
                    </a:lnTo>
                    <a:lnTo>
                      <a:pt x="255270" y="106680"/>
                    </a:lnTo>
                    <a:lnTo>
                      <a:pt x="422910" y="49530"/>
                    </a:lnTo>
                    <a:lnTo>
                      <a:pt x="320040" y="0"/>
                    </a:lnTo>
                    <a:lnTo>
                      <a:pt x="11430" y="99060"/>
                    </a:lnTo>
                    <a:lnTo>
                      <a:pt x="0" y="194310"/>
                    </a:lnTo>
                    <a:lnTo>
                      <a:pt x="171450" y="140970"/>
                    </a:lnTo>
                    <a:close/>
                  </a:path>
                </a:pathLst>
              </a:custGeom>
              <a:solidFill>
                <a:srgbClr val="3397D3"/>
              </a:solidFill>
              <a:ln w="1905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211" name="Straight Connector 23"/>
              <p:cNvCxnSpPr/>
              <p:nvPr/>
            </p:nvCxnSpPr>
            <p:spPr>
              <a:xfrm flipH="1">
                <a:off x="6788880" y="2363002"/>
                <a:ext cx="41910" cy="17145"/>
              </a:xfrm>
              <a:prstGeom prst="line">
                <a:avLst/>
              </a:prstGeom>
              <a:noFill/>
              <a:ln w="19050" cap="flat" cmpd="sng" algn="ctr">
                <a:solidFill>
                  <a:srgbClr val="FFFFFF"/>
                </a:solidFill>
                <a:prstDash val="solid"/>
              </a:ln>
              <a:effectLst/>
            </p:spPr>
          </p:cxnSp>
          <p:cxnSp>
            <p:nvCxnSpPr>
              <p:cNvPr id="213" name="Straight Connector 24"/>
              <p:cNvCxnSpPr/>
              <p:nvPr/>
            </p:nvCxnSpPr>
            <p:spPr>
              <a:xfrm flipH="1">
                <a:off x="6820997" y="2424456"/>
                <a:ext cx="41910" cy="17145"/>
              </a:xfrm>
              <a:prstGeom prst="line">
                <a:avLst/>
              </a:prstGeom>
              <a:noFill/>
              <a:ln w="19050" cap="flat" cmpd="sng" algn="ctr">
                <a:solidFill>
                  <a:srgbClr val="FFFFFF"/>
                </a:solidFill>
                <a:prstDash val="solid"/>
              </a:ln>
              <a:effectLst/>
            </p:spPr>
          </p:cxnSp>
          <p:cxnSp>
            <p:nvCxnSpPr>
              <p:cNvPr id="215" name="Straight Connector 25"/>
              <p:cNvCxnSpPr/>
              <p:nvPr/>
            </p:nvCxnSpPr>
            <p:spPr>
              <a:xfrm flipH="1">
                <a:off x="6854162" y="2487153"/>
                <a:ext cx="41910" cy="17145"/>
              </a:xfrm>
              <a:prstGeom prst="line">
                <a:avLst/>
              </a:prstGeom>
              <a:noFill/>
              <a:ln w="19050" cap="flat" cmpd="sng" algn="ctr">
                <a:solidFill>
                  <a:srgbClr val="FFFFFF"/>
                </a:solidFill>
                <a:prstDash val="solid"/>
              </a:ln>
              <a:effectLst/>
            </p:spPr>
          </p:cxnSp>
          <p:cxnSp>
            <p:nvCxnSpPr>
              <p:cNvPr id="221" name="Straight Connector 26"/>
              <p:cNvCxnSpPr/>
              <p:nvPr/>
            </p:nvCxnSpPr>
            <p:spPr>
              <a:xfrm flipH="1">
                <a:off x="6896072" y="2551567"/>
                <a:ext cx="41910" cy="17145"/>
              </a:xfrm>
              <a:prstGeom prst="line">
                <a:avLst/>
              </a:prstGeom>
              <a:noFill/>
              <a:ln w="19050" cap="flat" cmpd="sng" algn="ctr">
                <a:solidFill>
                  <a:srgbClr val="FFFFFF"/>
                </a:solidFill>
                <a:prstDash val="solid"/>
              </a:ln>
              <a:effectLst/>
            </p:spPr>
          </p:cxnSp>
          <p:cxnSp>
            <p:nvCxnSpPr>
              <p:cNvPr id="223" name="Straight Connector 27"/>
              <p:cNvCxnSpPr/>
              <p:nvPr/>
            </p:nvCxnSpPr>
            <p:spPr>
              <a:xfrm flipH="1">
                <a:off x="6925500" y="2610247"/>
                <a:ext cx="41910" cy="17145"/>
              </a:xfrm>
              <a:prstGeom prst="line">
                <a:avLst/>
              </a:prstGeom>
              <a:noFill/>
              <a:ln w="19050" cap="flat" cmpd="sng" algn="ctr">
                <a:solidFill>
                  <a:srgbClr val="FFFFFF"/>
                </a:solidFill>
                <a:prstDash val="solid"/>
              </a:ln>
              <a:effectLst/>
            </p:spPr>
          </p:cxnSp>
          <p:cxnSp>
            <p:nvCxnSpPr>
              <p:cNvPr id="224" name="Straight Connector 28"/>
              <p:cNvCxnSpPr/>
              <p:nvPr/>
            </p:nvCxnSpPr>
            <p:spPr>
              <a:xfrm flipH="1">
                <a:off x="6949725" y="2667185"/>
                <a:ext cx="41910" cy="17145"/>
              </a:xfrm>
              <a:prstGeom prst="line">
                <a:avLst/>
              </a:prstGeom>
              <a:noFill/>
              <a:ln w="19050" cap="flat" cmpd="sng" algn="ctr">
                <a:solidFill>
                  <a:srgbClr val="FFFFFF"/>
                </a:solidFill>
                <a:prstDash val="solid"/>
              </a:ln>
              <a:effectLst/>
            </p:spPr>
          </p:cxnSp>
          <p:cxnSp>
            <p:nvCxnSpPr>
              <p:cNvPr id="225" name="Straight Connector 29"/>
              <p:cNvCxnSpPr/>
              <p:nvPr/>
            </p:nvCxnSpPr>
            <p:spPr>
              <a:xfrm flipH="1">
                <a:off x="6981285" y="2724952"/>
                <a:ext cx="41910" cy="17145"/>
              </a:xfrm>
              <a:prstGeom prst="line">
                <a:avLst/>
              </a:prstGeom>
              <a:noFill/>
              <a:ln w="19050" cap="flat" cmpd="sng" algn="ctr">
                <a:solidFill>
                  <a:srgbClr val="FFFFFF"/>
                </a:solidFill>
                <a:prstDash val="solid"/>
              </a:ln>
              <a:effectLst/>
            </p:spPr>
          </p:cxnSp>
          <p:cxnSp>
            <p:nvCxnSpPr>
              <p:cNvPr id="226" name="Straight Connector 30"/>
              <p:cNvCxnSpPr/>
              <p:nvPr/>
            </p:nvCxnSpPr>
            <p:spPr>
              <a:xfrm flipH="1">
                <a:off x="7004145" y="2780197"/>
                <a:ext cx="41910" cy="17145"/>
              </a:xfrm>
              <a:prstGeom prst="line">
                <a:avLst/>
              </a:prstGeom>
              <a:noFill/>
              <a:ln w="19050" cap="flat" cmpd="sng" algn="ctr">
                <a:solidFill>
                  <a:srgbClr val="FFFFFF"/>
                </a:solidFill>
                <a:prstDash val="solid"/>
              </a:ln>
              <a:effectLst/>
            </p:spPr>
          </p:cxnSp>
          <p:cxnSp>
            <p:nvCxnSpPr>
              <p:cNvPr id="227" name="Straight Connector 31"/>
              <p:cNvCxnSpPr/>
              <p:nvPr/>
            </p:nvCxnSpPr>
            <p:spPr>
              <a:xfrm flipH="1">
                <a:off x="7032720" y="2841157"/>
                <a:ext cx="41910" cy="17145"/>
              </a:xfrm>
              <a:prstGeom prst="line">
                <a:avLst/>
              </a:prstGeom>
              <a:noFill/>
              <a:ln w="19050" cap="flat" cmpd="sng" algn="ctr">
                <a:solidFill>
                  <a:srgbClr val="FFFFFF"/>
                </a:solidFill>
                <a:prstDash val="solid"/>
              </a:ln>
              <a:effectLst/>
            </p:spPr>
          </p:cxnSp>
          <p:cxnSp>
            <p:nvCxnSpPr>
              <p:cNvPr id="228" name="Straight Connector 32"/>
              <p:cNvCxnSpPr/>
              <p:nvPr/>
            </p:nvCxnSpPr>
            <p:spPr>
              <a:xfrm flipH="1">
                <a:off x="7068915" y="2902117"/>
                <a:ext cx="41910" cy="17145"/>
              </a:xfrm>
              <a:prstGeom prst="line">
                <a:avLst/>
              </a:prstGeom>
              <a:noFill/>
              <a:ln w="19050" cap="flat" cmpd="sng" algn="ctr">
                <a:solidFill>
                  <a:srgbClr val="FFFFFF"/>
                </a:solidFill>
                <a:prstDash val="solid"/>
              </a:ln>
              <a:effectLst/>
            </p:spPr>
          </p:cxnSp>
        </p:grpSp>
        <p:pic>
          <p:nvPicPr>
            <p:cNvPr id="242" name="Picture 44" descr="C:\Users\mitchellg\AppData\Local\Microsoft\Windows\Temporary Internet Files\Content.Outlook\DRES7FCJ\Storage_white (2).png"/>
            <p:cNvPicPr>
              <a:picLocks noChangeAspect="1" noChangeArrowheads="1"/>
            </p:cNvPicPr>
            <p:nvPr/>
          </p:nvPicPr>
          <p:blipFill>
            <a:blip r:embed="rId5" cstate="print">
              <a:lum bright="100000"/>
            </a:blip>
            <a:srcRect/>
            <a:stretch>
              <a:fillRect/>
            </a:stretch>
          </p:blipFill>
          <p:spPr bwMode="auto">
            <a:xfrm>
              <a:off x="7184625" y="3783766"/>
              <a:ext cx="907186" cy="906949"/>
            </a:xfrm>
            <a:prstGeom prst="rect">
              <a:avLst/>
            </a:prstGeom>
            <a:solidFill>
              <a:schemeClr val="accent1"/>
            </a:solidFill>
          </p:spPr>
        </p:pic>
      </p:grpSp>
    </p:spTree>
    <p:extLst>
      <p:ext uri="{BB962C8B-B14F-4D97-AF65-F5344CB8AC3E}">
        <p14:creationId xmlns:p14="http://schemas.microsoft.com/office/powerpoint/2010/main" val="3526116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23718"/>
            <a:ext cx="2839773" cy="565611"/>
          </a:xfrm>
          <a:solidFill>
            <a:srgbClr val="1D4C7C"/>
          </a:solidFill>
        </p:spPr>
        <p:txBody>
          <a:bodyPr>
            <a:normAutofit/>
          </a:bodyPr>
          <a:lstStyle/>
          <a:p>
            <a:pPr algn="ctr">
              <a:lnSpc>
                <a:spcPct val="90000"/>
              </a:lnSpc>
            </a:pPr>
            <a:r>
              <a:rPr lang="en-US" sz="2400" b="1" dirty="0">
                <a:solidFill>
                  <a:schemeClr val="bg1">
                    <a:lumMod val="95000"/>
                  </a:schemeClr>
                </a:solidFill>
                <a:latin typeface="+mn-ea"/>
                <a:ea typeface="+mn-ea"/>
              </a:rPr>
              <a:t>Neo4j </a:t>
            </a:r>
            <a:r>
              <a:rPr lang="zh-CN" altLang="en-US" sz="2400" b="1" dirty="0" smtClean="0">
                <a:solidFill>
                  <a:schemeClr val="bg1">
                    <a:lumMod val="95000"/>
                  </a:schemeClr>
                </a:solidFill>
                <a:latin typeface="+mn-ea"/>
                <a:ea typeface="+mn-ea"/>
              </a:rPr>
              <a:t>集群</a:t>
            </a:r>
            <a:endParaRPr lang="en-US" sz="2400" b="1" dirty="0">
              <a:solidFill>
                <a:schemeClr val="bg1">
                  <a:lumMod val="95000"/>
                </a:schemeClr>
              </a:solidFill>
              <a:latin typeface="+mn-ea"/>
              <a:ea typeface="+mn-ea"/>
            </a:endParaRPr>
          </a:p>
        </p:txBody>
      </p:sp>
      <p:sp>
        <p:nvSpPr>
          <p:cNvPr id="210" name="Shape 210"/>
          <p:cNvSpPr>
            <a:spLocks noGrp="1"/>
          </p:cNvSpPr>
          <p:nvPr>
            <p:ph type="sldNum" sz="quarter" idx="4294967295"/>
          </p:nvPr>
        </p:nvSpPr>
        <p:spPr>
          <a:xfrm>
            <a:off x="9448800" y="6356350"/>
            <a:ext cx="2743200" cy="365125"/>
          </a:xfrm>
          <a:prstGeom prst="rect">
            <a:avLst/>
          </a:prstGeom>
          <a:ln>
            <a:round/>
          </a:ln>
          <a:extLst>
            <a:ext uri="{C572A759-6A51-4108-AA02-DFA0A04FC94B}">
              <ma14:wrappingTextBoxFlag xmlns:ma14="http://schemas.microsoft.com/office/mac/drawingml/2011/main" xmlns="" val="1"/>
            </a:ext>
          </a:extLst>
        </p:spPr>
        <p:txBody>
          <a:bodyPr vert="horz" wrap="none" lIns="31887" tIns="31887" rIns="31887" bIns="31887" rtlCol="0" anchor="ctr">
            <a:spAutoFit/>
          </a:bodyPr>
          <a:lstStyle>
            <a:lvl1pPr defTabSz="765273">
              <a:defRPr sz="1467">
                <a:solidFill>
                  <a:srgbClr val="FFFFFF"/>
                </a:solidFill>
                <a:uFill>
                  <a:solidFill>
                    <a:srgbClr val="FFFFFF"/>
                  </a:solidFill>
                </a:uFill>
                <a:latin typeface="Lucida Grande"/>
                <a:ea typeface="Lucida Grande"/>
                <a:cs typeface="Lucida Grande"/>
                <a:sym typeface="Lucida Grande"/>
              </a:defRPr>
            </a:lvl1pPr>
          </a:lstStyle>
          <a:p>
            <a:pPr lvl="0">
              <a:defRPr>
                <a:solidFill>
                  <a:srgbClr val="000000"/>
                </a:solidFill>
                <a:uFillTx/>
              </a:defRPr>
            </a:pPr>
            <a:fld id="{86CB4B4D-7CA3-9044-876B-883B54F8677D}" type="slidenum">
              <a:rPr>
                <a:solidFill>
                  <a:srgbClr val="FFFFFF"/>
                </a:solidFill>
                <a:uFill>
                  <a:solidFill>
                    <a:srgbClr val="FFFFFF"/>
                  </a:solidFill>
                </a:uFill>
              </a:rPr>
              <a:t>26</a:t>
            </a:fld>
            <a:endParaRPr>
              <a:solidFill>
                <a:srgbClr val="FFFFFF"/>
              </a:solidFill>
              <a:uFill>
                <a:solidFill>
                  <a:srgbClr val="FFFFFF"/>
                </a:solidFill>
              </a:uFill>
            </a:endParaRPr>
          </a:p>
        </p:txBody>
      </p:sp>
      <p:sp>
        <p:nvSpPr>
          <p:cNvPr id="5" name="Rectangle 4"/>
          <p:cNvSpPr/>
          <p:nvPr/>
        </p:nvSpPr>
        <p:spPr>
          <a:xfrm>
            <a:off x="6113861" y="1308852"/>
            <a:ext cx="5714859" cy="2746043"/>
          </a:xfrm>
          <a:prstGeom prst="rect">
            <a:avLst/>
          </a:prstGeom>
        </p:spPr>
        <p:txBody>
          <a:bodyPr wrap="square">
            <a:noAutofit/>
          </a:bodyPr>
          <a:lstStyle/>
          <a:p>
            <a:pPr marL="0" lvl="1" defTabSz="765273">
              <a:lnSpc>
                <a:spcPct val="95000"/>
              </a:lnSpc>
              <a:spcBef>
                <a:spcPts val="1256"/>
              </a:spcBef>
              <a:buClr>
                <a:schemeClr val="accent2"/>
              </a:buClr>
              <a:buSzPct val="100000"/>
              <a:defRPr sz="1800"/>
            </a:pPr>
            <a:endParaRPr lang="en-US" sz="2667" b="1" i="1" dirty="0">
              <a:solidFill>
                <a:srgbClr val="6FB048"/>
              </a:solidFill>
              <a:uFill>
                <a:solidFill/>
              </a:uFill>
              <a:cs typeface="Calibri"/>
            </a:endParaRPr>
          </a:p>
        </p:txBody>
      </p:sp>
      <p:grpSp>
        <p:nvGrpSpPr>
          <p:cNvPr id="21" name="Group 20"/>
          <p:cNvGrpSpPr/>
          <p:nvPr/>
        </p:nvGrpSpPr>
        <p:grpSpPr>
          <a:xfrm>
            <a:off x="2803933" y="4210965"/>
            <a:ext cx="6131517" cy="2093576"/>
            <a:chOff x="1887744" y="3332788"/>
            <a:chExt cx="4598638" cy="1570182"/>
          </a:xfrm>
        </p:grpSpPr>
        <p:cxnSp>
          <p:nvCxnSpPr>
            <p:cNvPr id="9" name="Straight Arrow Connector 8"/>
            <p:cNvCxnSpPr/>
            <p:nvPr/>
          </p:nvCxnSpPr>
          <p:spPr>
            <a:xfrm>
              <a:off x="3003581" y="4596363"/>
              <a:ext cx="625563" cy="0"/>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744981" y="4596363"/>
              <a:ext cx="625564" cy="0"/>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4185066" y="3808089"/>
              <a:ext cx="1997" cy="481666"/>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4956849" y="3808089"/>
              <a:ext cx="971615" cy="788274"/>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501515" y="3808089"/>
              <a:ext cx="904821" cy="788274"/>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3003581" y="3332788"/>
              <a:ext cx="2362970" cy="475301"/>
            </a:xfrm>
            <a:prstGeom prst="rect">
              <a:avLst/>
            </a:prstGeom>
            <a:solidFill>
              <a:srgbClr val="1D4C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b="1" dirty="0"/>
                <a:t>负载均衡器</a:t>
              </a:r>
              <a:endParaRPr lang="en-US" sz="2400" b="1" dirty="0"/>
            </a:p>
          </p:txBody>
        </p:sp>
        <p:sp>
          <p:nvSpPr>
            <p:cNvPr id="24" name="Rounded Rectangle 23"/>
            <p:cNvSpPr/>
            <p:nvPr/>
          </p:nvSpPr>
          <p:spPr>
            <a:xfrm>
              <a:off x="5370545" y="4289755"/>
              <a:ext cx="1115837" cy="6132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Neo4j</a:t>
              </a:r>
            </a:p>
          </p:txBody>
        </p:sp>
        <p:sp>
          <p:nvSpPr>
            <p:cNvPr id="25" name="Rounded Rectangle 24"/>
            <p:cNvSpPr/>
            <p:nvPr/>
          </p:nvSpPr>
          <p:spPr>
            <a:xfrm>
              <a:off x="3629144" y="4289755"/>
              <a:ext cx="1115837" cy="6132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Neo4j</a:t>
              </a:r>
            </a:p>
          </p:txBody>
        </p:sp>
        <p:grpSp>
          <p:nvGrpSpPr>
            <p:cNvPr id="20" name="Group 19"/>
            <p:cNvGrpSpPr/>
            <p:nvPr/>
          </p:nvGrpSpPr>
          <p:grpSpPr>
            <a:xfrm>
              <a:off x="1887744" y="4287144"/>
              <a:ext cx="1140901" cy="615826"/>
              <a:chOff x="1887744" y="4287144"/>
              <a:chExt cx="1140901" cy="615826"/>
            </a:xfrm>
          </p:grpSpPr>
          <p:sp>
            <p:nvSpPr>
              <p:cNvPr id="23" name="Rounded Rectangle 22"/>
              <p:cNvSpPr/>
              <p:nvPr/>
            </p:nvSpPr>
            <p:spPr>
              <a:xfrm>
                <a:off x="1887744" y="4289755"/>
                <a:ext cx="1115837" cy="61321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a:p>
            </p:txBody>
          </p:sp>
          <p:sp>
            <p:nvSpPr>
              <p:cNvPr id="19" name="5-Point Star 18"/>
              <p:cNvSpPr/>
              <p:nvPr/>
            </p:nvSpPr>
            <p:spPr>
              <a:xfrm>
                <a:off x="2232121" y="4365454"/>
                <a:ext cx="446424" cy="446424"/>
              </a:xfrm>
              <a:prstGeom prst="star5">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2" name="Rounded Rectangle 41"/>
              <p:cNvSpPr/>
              <p:nvPr/>
            </p:nvSpPr>
            <p:spPr>
              <a:xfrm>
                <a:off x="1912808" y="4287144"/>
                <a:ext cx="1115837" cy="61321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Neo4j</a:t>
                </a:r>
              </a:p>
            </p:txBody>
          </p:sp>
        </p:grpSp>
      </p:grpSp>
      <p:grpSp>
        <p:nvGrpSpPr>
          <p:cNvPr id="4" name="组合 3"/>
          <p:cNvGrpSpPr/>
          <p:nvPr/>
        </p:nvGrpSpPr>
        <p:grpSpPr>
          <a:xfrm>
            <a:off x="306977" y="576328"/>
            <a:ext cx="11769338" cy="3209249"/>
            <a:chOff x="192677" y="666982"/>
            <a:chExt cx="11769338" cy="3209249"/>
          </a:xfrm>
        </p:grpSpPr>
        <p:sp>
          <p:nvSpPr>
            <p:cNvPr id="27" name="Rectangle 5"/>
            <p:cNvSpPr/>
            <p:nvPr>
              <p:custDataLst>
                <p:tags r:id="rId1"/>
              </p:custDataLst>
            </p:nvPr>
          </p:nvSpPr>
          <p:spPr bwMode="auto">
            <a:xfrm>
              <a:off x="192677" y="1305371"/>
              <a:ext cx="11769338" cy="257086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8" tIns="45705" rIns="91408" bIns="45705" numCol="1" spcCol="0" rtlCol="0" anchor="ctr" anchorCtr="0" compatLnSpc="1">
              <a:prstTxWarp prst="textNoShape">
                <a:avLst/>
              </a:prstTxWarp>
            </a:bodyPr>
            <a:lstStyle/>
            <a:p>
              <a:pPr algn="ctr" defTabSz="913810" fontAlgn="base">
                <a:spcBef>
                  <a:spcPct val="0"/>
                </a:spcBef>
                <a:spcAft>
                  <a:spcPct val="0"/>
                </a:spcAft>
              </a:pPr>
              <a:endParaRPr lang="en-US" sz="2267" dirty="0">
                <a:gradFill>
                  <a:gsLst>
                    <a:gs pos="0">
                      <a:srgbClr val="FFFFFF"/>
                    </a:gs>
                    <a:gs pos="100000">
                      <a:srgbClr val="FFFFFF"/>
                    </a:gs>
                  </a:gsLst>
                  <a:lin ang="5400000" scaled="0"/>
                </a:gradFill>
              </a:endParaRPr>
            </a:p>
          </p:txBody>
        </p:sp>
        <p:sp>
          <p:nvSpPr>
            <p:cNvPr id="29" name="TextBox 6"/>
            <p:cNvSpPr txBox="1"/>
            <p:nvPr>
              <p:custDataLst>
                <p:tags r:id="rId2"/>
              </p:custDataLst>
            </p:nvPr>
          </p:nvSpPr>
          <p:spPr>
            <a:xfrm>
              <a:off x="2180528" y="666982"/>
              <a:ext cx="4885936" cy="249299"/>
            </a:xfrm>
            <a:prstGeom prst="rect">
              <a:avLst/>
            </a:prstGeom>
            <a:noFill/>
            <a:ln>
              <a:noFill/>
            </a:ln>
          </p:spPr>
          <p:txBody>
            <a:bodyPr wrap="square" lIns="0" tIns="0" rIns="0" bIns="0" rtlCol="0">
              <a:spAutoFit/>
            </a:bodyPr>
            <a:lstStyle/>
            <a:p>
              <a:pPr marL="3176" lvl="1" algn="ctr" defTabSz="913960">
                <a:lnSpc>
                  <a:spcPct val="90000"/>
                </a:lnSpc>
                <a:spcAft>
                  <a:spcPts val="600"/>
                </a:spcAft>
                <a:buSzPct val="80000"/>
              </a:pPr>
              <a:r>
                <a:rPr lang="zh-CN" altLang="en-US" b="1" dirty="0">
                  <a:solidFill>
                    <a:srgbClr val="1D4C7C"/>
                  </a:solidFill>
                </a:rPr>
                <a:t>在速度和可用性上大规模的架构优化</a:t>
              </a:r>
              <a:endParaRPr lang="en-US" b="1" spc="-51" dirty="0">
                <a:solidFill>
                  <a:srgbClr val="1D4C7C"/>
                </a:solidFill>
                <a:cs typeface="Segoe UI" pitchFamily="34" charset="0"/>
              </a:endParaRPr>
            </a:p>
          </p:txBody>
        </p:sp>
        <p:sp>
          <p:nvSpPr>
            <p:cNvPr id="30" name="Rectangle 9"/>
            <p:cNvSpPr/>
            <p:nvPr>
              <p:custDataLst>
                <p:tags r:id="rId3"/>
              </p:custDataLst>
            </p:nvPr>
          </p:nvSpPr>
          <p:spPr bwMode="auto">
            <a:xfrm>
              <a:off x="520629" y="1661959"/>
              <a:ext cx="3708000" cy="1944000"/>
            </a:xfrm>
            <a:prstGeom prst="rect">
              <a:avLst/>
            </a:prstGeom>
            <a:solidFill>
              <a:schemeClr val="accent1"/>
            </a:solidFill>
            <a:ln w="9525" cap="flat" cmpd="sng" algn="ctr">
              <a:noFill/>
              <a:prstDash val="solid"/>
            </a:ln>
            <a:effectLst/>
          </p:spPr>
          <p:txBody>
            <a:bodyPr lIns="91444" tIns="45723" rIns="91444" bIns="45723" rtlCol="0" anchor="ctr" anchorCtr="0"/>
            <a:lstStyle/>
            <a:p>
              <a:pPr defTabSz="1218967"/>
              <a:endParaRPr lang="zh-CN" altLang="en-US" dirty="0">
                <a:gradFill>
                  <a:gsLst>
                    <a:gs pos="0">
                      <a:srgbClr val="FFFFFF"/>
                    </a:gs>
                    <a:gs pos="100000">
                      <a:srgbClr val="FFFFFF"/>
                    </a:gs>
                  </a:gsLst>
                  <a:lin ang="5400000" scaled="0"/>
                </a:gradFill>
                <a:latin typeface="+mn-ea"/>
                <a:cs typeface="Segoe UI" pitchFamily="34" charset="0"/>
              </a:endParaRPr>
            </a:p>
          </p:txBody>
        </p:sp>
        <p:sp>
          <p:nvSpPr>
            <p:cNvPr id="32" name="Rectangle 10"/>
            <p:cNvSpPr/>
            <p:nvPr>
              <p:custDataLst>
                <p:tags r:id="rId4"/>
              </p:custDataLst>
            </p:nvPr>
          </p:nvSpPr>
          <p:spPr bwMode="auto">
            <a:xfrm>
              <a:off x="7898861" y="1658685"/>
              <a:ext cx="3708000" cy="1944000"/>
            </a:xfrm>
            <a:prstGeom prst="rect">
              <a:avLst/>
            </a:prstGeom>
            <a:solidFill>
              <a:schemeClr val="accent1"/>
            </a:solidFill>
            <a:ln w="9525" cap="flat" cmpd="sng" algn="ctr">
              <a:noFill/>
              <a:prstDash val="solid"/>
            </a:ln>
            <a:effectLst/>
          </p:spPr>
          <p:txBody>
            <a:bodyPr lIns="91444" tIns="45723" rIns="91444" bIns="45723" rtlCol="0" anchor="ctr" anchorCtr="0"/>
            <a:lstStyle/>
            <a:p>
              <a:pPr defTabSz="1218967"/>
              <a:r>
                <a:rPr lang="zh-CN" altLang="en-US" b="1" dirty="0">
                  <a:gradFill>
                    <a:gsLst>
                      <a:gs pos="0">
                        <a:srgbClr val="FFFFFF"/>
                      </a:gs>
                      <a:gs pos="100000">
                        <a:srgbClr val="FFFFFF"/>
                      </a:gs>
                    </a:gsLst>
                    <a:lin ang="5400000" scaled="0"/>
                  </a:gradFill>
                  <a:latin typeface="+mn-ea"/>
                  <a:cs typeface="Segoe UI" pitchFamily="34" charset="0"/>
                </a:rPr>
                <a:t>性能优势</a:t>
              </a:r>
            </a:p>
            <a:p>
              <a:pPr marL="342900" indent="-342900" defTabSz="1218967">
                <a:buFont typeface="Wingdings" panose="05000000000000000000" pitchFamily="2" charset="2"/>
                <a:buChar char="l"/>
              </a:pPr>
              <a:r>
                <a:rPr lang="zh-CN" altLang="en-US" dirty="0">
                  <a:gradFill>
                    <a:gsLst>
                      <a:gs pos="0">
                        <a:srgbClr val="FFFFFF"/>
                      </a:gs>
                      <a:gs pos="100000">
                        <a:srgbClr val="FFFFFF"/>
                      </a:gs>
                    </a:gsLst>
                    <a:lin ang="5400000" scaled="0"/>
                  </a:gradFill>
                  <a:latin typeface="+mn-ea"/>
                  <a:cs typeface="Segoe UI" pitchFamily="34" charset="0"/>
                </a:rPr>
                <a:t>查询内不跨越网络</a:t>
              </a:r>
            </a:p>
            <a:p>
              <a:pPr marL="342900" indent="-342900" defTabSz="1218967">
                <a:buFont typeface="Wingdings" panose="05000000000000000000" pitchFamily="2" charset="2"/>
                <a:buChar char="l"/>
              </a:pPr>
              <a:r>
                <a:rPr lang="zh-CN" altLang="en-US" dirty="0">
                  <a:gradFill>
                    <a:gsLst>
                      <a:gs pos="0">
                        <a:srgbClr val="FFFFFF"/>
                      </a:gs>
                      <a:gs pos="100000">
                        <a:srgbClr val="FFFFFF"/>
                      </a:gs>
                    </a:gsLst>
                    <a:lin ang="5400000" scaled="0"/>
                  </a:gradFill>
                  <a:latin typeface="+mn-ea"/>
                  <a:cs typeface="Segoe UI" pitchFamily="34" charset="0"/>
                </a:rPr>
                <a:t>实时操作 ，具有快速和一致的响应时间</a:t>
              </a:r>
            </a:p>
            <a:p>
              <a:pPr marL="342900" indent="-342900" defTabSz="1218967">
                <a:buFont typeface="Wingdings" panose="05000000000000000000" pitchFamily="2" charset="2"/>
                <a:buChar char="l"/>
              </a:pPr>
              <a:r>
                <a:rPr lang="zh-CN" altLang="en-US" dirty="0">
                  <a:gradFill>
                    <a:gsLst>
                      <a:gs pos="0">
                        <a:srgbClr val="FFFFFF"/>
                      </a:gs>
                      <a:gs pos="100000">
                        <a:srgbClr val="FFFFFF"/>
                      </a:gs>
                    </a:gsLst>
                    <a:lin ang="5400000" scaled="0"/>
                  </a:gradFill>
                  <a:latin typeface="+mn-ea"/>
                  <a:cs typeface="Segoe UI" pitchFamily="34" charset="0"/>
                </a:rPr>
                <a:t>缓冲分区，对于非常大的图，跨集群扩展缓冲</a:t>
              </a:r>
            </a:p>
          </p:txBody>
        </p:sp>
        <p:sp>
          <p:nvSpPr>
            <p:cNvPr id="33" name="Equal 13"/>
            <p:cNvSpPr/>
            <p:nvPr>
              <p:custDataLst>
                <p:tags r:id="rId5"/>
              </p:custDataLst>
            </p:nvPr>
          </p:nvSpPr>
          <p:spPr bwMode="auto">
            <a:xfrm>
              <a:off x="4845333" y="1678908"/>
              <a:ext cx="1820121" cy="1876929"/>
            </a:xfrm>
            <a:prstGeom prst="mathEqual">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1" rIns="91440" bIns="45721" numCol="1" rtlCol="0" anchor="ctr" anchorCtr="0" compatLnSpc="1">
              <a:prstTxWarp prst="textNoShape">
                <a:avLst/>
              </a:prstTxWarp>
            </a:bodyPr>
            <a:lstStyle/>
            <a:p>
              <a:pPr algn="ctr" defTabSz="914122" fontAlgn="base">
                <a:spcBef>
                  <a:spcPct val="0"/>
                </a:spcBef>
                <a:spcAft>
                  <a:spcPct val="0"/>
                </a:spcAft>
              </a:pPr>
              <a:endParaRPr lang="en-US" sz="2267" dirty="0">
                <a:gradFill>
                  <a:gsLst>
                    <a:gs pos="0">
                      <a:srgbClr val="FFFFFF"/>
                    </a:gs>
                    <a:gs pos="100000">
                      <a:srgbClr val="FFFFFF"/>
                    </a:gs>
                  </a:gsLst>
                  <a:lin ang="5400000" scaled="0"/>
                </a:gradFill>
              </a:endParaRPr>
            </a:p>
          </p:txBody>
        </p:sp>
        <p:pic>
          <p:nvPicPr>
            <p:cNvPr id="34" name="Picture 66"/>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b="64861"/>
            <a:stretch/>
          </p:blipFill>
          <p:spPr bwMode="auto">
            <a:xfrm>
              <a:off x="4880452" y="1663899"/>
              <a:ext cx="1749881" cy="156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矩形 2"/>
          <p:cNvSpPr/>
          <p:nvPr/>
        </p:nvSpPr>
        <p:spPr>
          <a:xfrm>
            <a:off x="577855" y="1803272"/>
            <a:ext cx="3717421" cy="1200329"/>
          </a:xfrm>
          <a:prstGeom prst="rect">
            <a:avLst/>
          </a:prstGeom>
        </p:spPr>
        <p:txBody>
          <a:bodyPr wrap="square">
            <a:spAutoFit/>
          </a:bodyPr>
          <a:lstStyle/>
          <a:p>
            <a:pPr defTabSz="1218967"/>
            <a:r>
              <a:rPr lang="zh-CN" altLang="en-US" b="1" dirty="0">
                <a:gradFill>
                  <a:gsLst>
                    <a:gs pos="0">
                      <a:srgbClr val="FFFFFF"/>
                    </a:gs>
                    <a:gs pos="100000">
                      <a:srgbClr val="FFFFFF"/>
                    </a:gs>
                  </a:gsLst>
                  <a:lin ang="5400000" scaled="0"/>
                </a:gradFill>
                <a:latin typeface="+mn-ea"/>
                <a:cs typeface="Segoe UI" pitchFamily="34" charset="0"/>
              </a:rPr>
              <a:t>集群特征</a:t>
            </a:r>
          </a:p>
          <a:p>
            <a:pPr marL="285750" indent="-285750" defTabSz="1218967">
              <a:buFont typeface="Wingdings" panose="05000000000000000000" pitchFamily="2" charset="2"/>
              <a:buChar char="l"/>
            </a:pPr>
            <a:r>
              <a:rPr lang="zh-CN" altLang="en-US" dirty="0">
                <a:gradFill>
                  <a:gsLst>
                    <a:gs pos="0">
                      <a:srgbClr val="FFFFFF"/>
                    </a:gs>
                    <a:gs pos="100000">
                      <a:srgbClr val="FFFFFF"/>
                    </a:gs>
                  </a:gsLst>
                  <a:lin ang="5400000" scaled="0"/>
                </a:gradFill>
                <a:latin typeface="+mn-ea"/>
                <a:cs typeface="Segoe UI" pitchFamily="34" charset="0"/>
              </a:rPr>
              <a:t>主从复制，重选主服务器和容错</a:t>
            </a:r>
          </a:p>
          <a:p>
            <a:pPr marL="285750" indent="-285750" defTabSz="1218967">
              <a:buFont typeface="Wingdings" panose="05000000000000000000" pitchFamily="2" charset="2"/>
              <a:buChar char="l"/>
            </a:pPr>
            <a:r>
              <a:rPr lang="zh-CN" altLang="en-US" dirty="0">
                <a:gradFill>
                  <a:gsLst>
                    <a:gs pos="0">
                      <a:srgbClr val="FFFFFF"/>
                    </a:gs>
                    <a:gs pos="100000">
                      <a:srgbClr val="FFFFFF"/>
                    </a:gs>
                  </a:gsLst>
                  <a:lin ang="5400000" scaled="0"/>
                </a:gradFill>
                <a:latin typeface="+mn-ea"/>
                <a:cs typeface="Segoe UI" pitchFamily="34" charset="0"/>
              </a:rPr>
              <a:t>每个实例都有自己的本地缓冲</a:t>
            </a:r>
          </a:p>
          <a:p>
            <a:pPr marL="285750" indent="-285750" defTabSz="1218967">
              <a:buFont typeface="Wingdings" panose="05000000000000000000" pitchFamily="2" charset="2"/>
              <a:buChar char="l"/>
            </a:pPr>
            <a:r>
              <a:rPr lang="zh-CN" altLang="en-US" dirty="0">
                <a:gradFill>
                  <a:gsLst>
                    <a:gs pos="0">
                      <a:srgbClr val="FFFFFF"/>
                    </a:gs>
                    <a:gs pos="100000">
                      <a:srgbClr val="FFFFFF"/>
                    </a:gs>
                  </a:gsLst>
                  <a:lin ang="5400000" scaled="0"/>
                </a:gradFill>
                <a:latin typeface="+mn-ea"/>
                <a:cs typeface="Segoe UI" pitchFamily="34" charset="0"/>
              </a:rPr>
              <a:t>水平伸缩及灾难恢复</a:t>
            </a:r>
          </a:p>
        </p:txBody>
      </p:sp>
    </p:spTree>
    <p:extLst>
      <p:ext uri="{BB962C8B-B14F-4D97-AF65-F5344CB8AC3E}">
        <p14:creationId xmlns:p14="http://schemas.microsoft.com/office/powerpoint/2010/main" val="1260667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8644582" y="1290104"/>
            <a:ext cx="1946429" cy="1111905"/>
            <a:chOff x="2722090" y="3932604"/>
            <a:chExt cx="1356223" cy="774742"/>
          </a:xfrm>
        </p:grpSpPr>
        <p:sp>
          <p:nvSpPr>
            <p:cNvPr id="73" name="Can 72"/>
            <p:cNvSpPr/>
            <p:nvPr/>
          </p:nvSpPr>
          <p:spPr>
            <a:xfrm>
              <a:off x="3106948" y="3932604"/>
              <a:ext cx="584967" cy="534382"/>
            </a:xfrm>
            <a:prstGeom prst="can">
              <a:avLst/>
            </a:prstGeom>
            <a:gradFill>
              <a:gsLst>
                <a:gs pos="0">
                  <a:schemeClr val="bg1">
                    <a:lumMod val="50000"/>
                  </a:schemeClr>
                </a:gs>
                <a:gs pos="100000">
                  <a:schemeClr val="bg1">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mn-ea"/>
                <a:cs typeface="Calibri"/>
              </a:endParaRPr>
            </a:p>
          </p:txBody>
        </p:sp>
        <p:sp>
          <p:nvSpPr>
            <p:cNvPr id="74" name="Can 73"/>
            <p:cNvSpPr/>
            <p:nvPr/>
          </p:nvSpPr>
          <p:spPr>
            <a:xfrm>
              <a:off x="3493346" y="4169508"/>
              <a:ext cx="584967" cy="534382"/>
            </a:xfrm>
            <a:prstGeom prst="can">
              <a:avLst/>
            </a:prstGeom>
            <a:gradFill>
              <a:gsLst>
                <a:gs pos="0">
                  <a:schemeClr val="bg1">
                    <a:lumMod val="50000"/>
                  </a:schemeClr>
                </a:gs>
                <a:gs pos="100000">
                  <a:schemeClr val="bg1">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mn-ea"/>
                <a:cs typeface="Calibri"/>
              </a:endParaRPr>
            </a:p>
          </p:txBody>
        </p:sp>
        <p:sp>
          <p:nvSpPr>
            <p:cNvPr id="75" name="Can 74"/>
            <p:cNvSpPr/>
            <p:nvPr/>
          </p:nvSpPr>
          <p:spPr>
            <a:xfrm>
              <a:off x="2722090" y="4172964"/>
              <a:ext cx="584970" cy="534382"/>
            </a:xfrm>
            <a:prstGeom prst="can">
              <a:avLst/>
            </a:prstGeom>
            <a:gradFill>
              <a:gsLst>
                <a:gs pos="0">
                  <a:schemeClr val="bg1">
                    <a:lumMod val="50000"/>
                  </a:schemeClr>
                </a:gs>
                <a:gs pos="100000">
                  <a:schemeClr val="bg1">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sz="2400">
                <a:latin typeface="+mn-ea"/>
                <a:cs typeface="Calibri"/>
              </a:endParaRPr>
            </a:p>
          </p:txBody>
        </p:sp>
      </p:grpSp>
      <p:sp>
        <p:nvSpPr>
          <p:cNvPr id="264" name="Shape 264"/>
          <p:cNvSpPr/>
          <p:nvPr/>
        </p:nvSpPr>
        <p:spPr>
          <a:xfrm>
            <a:off x="5195253" y="4799213"/>
            <a:ext cx="3799216" cy="4137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spAutoFit/>
          </a:bodyPr>
          <a:lstStyle/>
          <a:p>
            <a:pPr algn="ctr">
              <a:spcBef>
                <a:spcPts val="2008"/>
              </a:spcBef>
              <a:defRPr sz="1800"/>
            </a:pPr>
            <a:r>
              <a:rPr lang="zh-CN" altLang="en-US" b="1" dirty="0">
                <a:solidFill>
                  <a:schemeClr val="accent2"/>
                </a:solidFill>
                <a:latin typeface="+mn-ea"/>
                <a:cs typeface="Calibri"/>
                <a:sym typeface="Gill Sans SemiBold"/>
              </a:rPr>
              <a:t>数据存储和业务规则执行</a:t>
            </a:r>
            <a:endParaRPr b="1" dirty="0">
              <a:solidFill>
                <a:schemeClr val="accent2"/>
              </a:solidFill>
              <a:latin typeface="+mn-ea"/>
              <a:cs typeface="Calibri"/>
              <a:sym typeface="Gill Sans SemiBold"/>
            </a:endParaRPr>
          </a:p>
        </p:txBody>
      </p:sp>
      <p:sp>
        <p:nvSpPr>
          <p:cNvPr id="294" name="Shape 294"/>
          <p:cNvSpPr/>
          <p:nvPr/>
        </p:nvSpPr>
        <p:spPr>
          <a:xfrm>
            <a:off x="1430912" y="5394576"/>
            <a:ext cx="2044337" cy="4137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spAutoFit/>
          </a:bodyPr>
          <a:lstStyle>
            <a:lvl1pPr algn="l">
              <a:spcBef>
                <a:spcPts val="2400"/>
              </a:spcBef>
              <a:defRPr sz="2100">
                <a:solidFill>
                  <a:srgbClr val="E32400"/>
                </a:solidFill>
                <a:latin typeface="Gill Sans SemiBold"/>
                <a:ea typeface="Gill Sans SemiBold"/>
                <a:cs typeface="Gill Sans SemiBold"/>
                <a:sym typeface="Gill Sans SemiBold"/>
              </a:defRPr>
            </a:lvl1pPr>
          </a:lstStyle>
          <a:p>
            <a:pPr lvl="0" algn="ctr">
              <a:defRPr sz="1800">
                <a:solidFill>
                  <a:srgbClr val="000000"/>
                </a:solidFill>
              </a:defRPr>
            </a:pPr>
            <a:r>
              <a:rPr lang="zh-CN" altLang="en-US" sz="1800" dirty="0">
                <a:solidFill>
                  <a:schemeClr val="tx1">
                    <a:lumMod val="50000"/>
                    <a:lumOff val="50000"/>
                  </a:schemeClr>
                </a:solidFill>
                <a:latin typeface="+mn-ea"/>
                <a:ea typeface="+mn-ea"/>
                <a:cs typeface="Calibri"/>
              </a:rPr>
              <a:t>数据挖掘和聚合</a:t>
            </a:r>
            <a:endParaRPr sz="1800" dirty="0">
              <a:solidFill>
                <a:schemeClr val="tx1">
                  <a:lumMod val="50000"/>
                  <a:lumOff val="50000"/>
                </a:schemeClr>
              </a:solidFill>
              <a:latin typeface="+mn-ea"/>
              <a:ea typeface="+mn-ea"/>
              <a:cs typeface="Calibri"/>
            </a:endParaRPr>
          </a:p>
        </p:txBody>
      </p:sp>
      <p:sp>
        <p:nvSpPr>
          <p:cNvPr id="2" name="Rounded Rectangle 1"/>
          <p:cNvSpPr/>
          <p:nvPr/>
        </p:nvSpPr>
        <p:spPr>
          <a:xfrm>
            <a:off x="5859764" y="1273338"/>
            <a:ext cx="1960161" cy="1333761"/>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400" b="1" dirty="0">
                <a:solidFill>
                  <a:srgbClr val="FFFFFF"/>
                </a:solidFill>
                <a:latin typeface="+mn-ea"/>
                <a:cs typeface="Calibri"/>
              </a:rPr>
              <a:t>应用</a:t>
            </a:r>
            <a:endParaRPr lang="en-US" sz="2400" b="1" dirty="0">
              <a:solidFill>
                <a:srgbClr val="FFFFFF"/>
              </a:solidFill>
              <a:latin typeface="+mn-ea"/>
              <a:cs typeface="Calibri"/>
            </a:endParaRPr>
          </a:p>
        </p:txBody>
      </p:sp>
      <p:cxnSp>
        <p:nvCxnSpPr>
          <p:cNvPr id="80" name="Straight Arrow Connector 79"/>
          <p:cNvCxnSpPr>
            <a:stCxn id="2" idx="3"/>
          </p:cNvCxnSpPr>
          <p:nvPr/>
        </p:nvCxnSpPr>
        <p:spPr>
          <a:xfrm>
            <a:off x="7819925" y="1940219"/>
            <a:ext cx="824657" cy="0"/>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stCxn id="2" idx="2"/>
            <a:endCxn id="94" idx="0"/>
          </p:cNvCxnSpPr>
          <p:nvPr/>
        </p:nvCxnSpPr>
        <p:spPr>
          <a:xfrm>
            <a:off x="6839845" y="2607099"/>
            <a:ext cx="5879" cy="1010680"/>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4025141" y="4746597"/>
            <a:ext cx="1554321" cy="1292615"/>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4946115" y="3617779"/>
            <a:ext cx="3799216" cy="1128816"/>
            <a:chOff x="3229831" y="3426244"/>
            <a:chExt cx="2849412" cy="846612"/>
          </a:xfrm>
        </p:grpSpPr>
        <p:sp>
          <p:nvSpPr>
            <p:cNvPr id="94" name="Rounded Rectangle 93"/>
            <p:cNvSpPr/>
            <p:nvPr/>
          </p:nvSpPr>
          <p:spPr>
            <a:xfrm>
              <a:off x="3229831" y="3426244"/>
              <a:ext cx="2849412" cy="846612"/>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b" anchorCtr="1"/>
            <a:lstStyle/>
            <a:p>
              <a:pPr algn="ctr"/>
              <a:r>
                <a:rPr lang="zh-CN" altLang="en-US" sz="2133" b="1" dirty="0">
                  <a:solidFill>
                    <a:schemeClr val="bg1"/>
                  </a:solidFill>
                  <a:latin typeface="+mn-ea"/>
                  <a:cs typeface="Calibri"/>
                </a:rPr>
                <a:t>图数据库集群</a:t>
              </a:r>
              <a:endParaRPr lang="en-US" sz="2133" b="1" dirty="0">
                <a:solidFill>
                  <a:schemeClr val="bg1"/>
                </a:solidFill>
                <a:latin typeface="+mn-ea"/>
                <a:cs typeface="Calibri"/>
              </a:endParaRPr>
            </a:p>
          </p:txBody>
        </p:sp>
        <p:sp>
          <p:nvSpPr>
            <p:cNvPr id="87" name="Rounded Rectangle 86"/>
            <p:cNvSpPr/>
            <p:nvPr/>
          </p:nvSpPr>
          <p:spPr>
            <a:xfrm>
              <a:off x="3328828" y="3542039"/>
              <a:ext cx="810814" cy="389935"/>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33" dirty="0">
                  <a:latin typeface="+mn-ea"/>
                  <a:cs typeface="Calibri"/>
                </a:rPr>
                <a:t>Neo4j</a:t>
              </a:r>
            </a:p>
          </p:txBody>
        </p:sp>
        <p:sp>
          <p:nvSpPr>
            <p:cNvPr id="92" name="Rounded Rectangle 91"/>
            <p:cNvSpPr/>
            <p:nvPr/>
          </p:nvSpPr>
          <p:spPr>
            <a:xfrm>
              <a:off x="4249274" y="3542039"/>
              <a:ext cx="810814" cy="389935"/>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33" dirty="0">
                  <a:latin typeface="+mn-ea"/>
                  <a:cs typeface="Calibri"/>
                </a:rPr>
                <a:t>Neo4j</a:t>
              </a:r>
            </a:p>
          </p:txBody>
        </p:sp>
        <p:sp>
          <p:nvSpPr>
            <p:cNvPr id="93" name="Rounded Rectangle 92"/>
            <p:cNvSpPr/>
            <p:nvPr/>
          </p:nvSpPr>
          <p:spPr>
            <a:xfrm>
              <a:off x="5179012" y="3539428"/>
              <a:ext cx="810814" cy="389935"/>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33" dirty="0">
                  <a:latin typeface="+mn-ea"/>
                  <a:cs typeface="Calibri"/>
                </a:rPr>
                <a:t>Neo4j</a:t>
              </a:r>
            </a:p>
          </p:txBody>
        </p:sp>
      </p:grpSp>
      <p:sp>
        <p:nvSpPr>
          <p:cNvPr id="101" name="Shape 298"/>
          <p:cNvSpPr/>
          <p:nvPr/>
        </p:nvSpPr>
        <p:spPr>
          <a:xfrm>
            <a:off x="4710782" y="5320701"/>
            <a:ext cx="1262489" cy="5804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noAutofit/>
          </a:bodyPr>
          <a:lstStyle>
            <a:lvl1pPr>
              <a:defRPr sz="2100">
                <a:latin typeface="Gill Sans SemiBold"/>
                <a:ea typeface="Gill Sans SemiBold"/>
                <a:cs typeface="Gill Sans SemiBold"/>
                <a:sym typeface="Gill Sans SemiBold"/>
              </a:defRPr>
            </a:lvl1pPr>
          </a:lstStyle>
          <a:p>
            <a:pPr lvl="0" algn="ctr">
              <a:defRPr sz="1800"/>
            </a:pPr>
            <a:r>
              <a:rPr lang="zh-CN" altLang="en-US" sz="1800" dirty="0">
                <a:solidFill>
                  <a:schemeClr val="tx1">
                    <a:lumMod val="50000"/>
                    <a:lumOff val="50000"/>
                  </a:schemeClr>
                </a:solidFill>
                <a:latin typeface="+mn-ea"/>
                <a:ea typeface="+mn-ea"/>
                <a:cs typeface="Calibri"/>
              </a:rPr>
              <a:t>专门分析</a:t>
            </a:r>
            <a:endParaRPr sz="1800" dirty="0">
              <a:solidFill>
                <a:schemeClr val="tx1">
                  <a:lumMod val="50000"/>
                  <a:lumOff val="50000"/>
                </a:schemeClr>
              </a:solidFill>
              <a:latin typeface="+mn-ea"/>
              <a:ea typeface="+mn-ea"/>
              <a:cs typeface="Calibri"/>
            </a:endParaRPr>
          </a:p>
        </p:txBody>
      </p:sp>
      <p:cxnSp>
        <p:nvCxnSpPr>
          <p:cNvPr id="102" name="Straight Arrow Connector 101"/>
          <p:cNvCxnSpPr/>
          <p:nvPr/>
        </p:nvCxnSpPr>
        <p:spPr>
          <a:xfrm flipH="1" flipV="1">
            <a:off x="2672244" y="4807720"/>
            <a:ext cx="1352896" cy="1159675"/>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236860" y="4193327"/>
            <a:ext cx="1698993" cy="0"/>
          </a:xfrm>
          <a:prstGeom prst="straightConnector1">
            <a:avLst/>
          </a:prstGeom>
          <a:ln w="76200" cmpd="sng">
            <a:solidFill>
              <a:schemeClr val="bg1">
                <a:lumMod val="6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15" name="Rounded Rectangle 114"/>
          <p:cNvSpPr/>
          <p:nvPr/>
        </p:nvSpPr>
        <p:spPr>
          <a:xfrm>
            <a:off x="724113" y="3556653"/>
            <a:ext cx="2523009" cy="1251067"/>
          </a:xfrm>
          <a:prstGeom prst="roundRect">
            <a:avLst>
              <a:gd name="adj" fmla="val 10229"/>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zh-CN" altLang="en-US" b="1" dirty="0">
                <a:solidFill>
                  <a:srgbClr val="FFFFFF"/>
                </a:solidFill>
                <a:latin typeface="+mn-ea"/>
                <a:cs typeface="Calibri"/>
              </a:rPr>
              <a:t>批量分析基础设施</a:t>
            </a:r>
            <a:r>
              <a:rPr lang="en-US" b="1" dirty="0">
                <a:solidFill>
                  <a:srgbClr val="FFFFFF"/>
                </a:solidFill>
                <a:latin typeface="+mn-ea"/>
                <a:cs typeface="Calibri"/>
              </a:rPr>
              <a:t/>
            </a:r>
            <a:br>
              <a:rPr lang="en-US" b="1" dirty="0">
                <a:solidFill>
                  <a:srgbClr val="FFFFFF"/>
                </a:solidFill>
                <a:latin typeface="+mn-ea"/>
                <a:cs typeface="Calibri"/>
              </a:rPr>
            </a:br>
            <a:r>
              <a:rPr lang="zh-CN" altLang="en-US" dirty="0">
                <a:solidFill>
                  <a:schemeClr val="accent4">
                    <a:lumMod val="20000"/>
                    <a:lumOff val="80000"/>
                  </a:schemeClr>
                </a:solidFill>
                <a:latin typeface="+mn-ea"/>
                <a:cs typeface="Calibri"/>
              </a:rPr>
              <a:t>图计算引擎</a:t>
            </a:r>
            <a:r>
              <a:rPr lang="en-US" dirty="0">
                <a:solidFill>
                  <a:schemeClr val="accent4">
                    <a:lumMod val="20000"/>
                    <a:lumOff val="80000"/>
                  </a:schemeClr>
                </a:solidFill>
                <a:latin typeface="+mn-ea"/>
                <a:cs typeface="Calibri"/>
              </a:rPr>
              <a:t/>
            </a:r>
            <a:br>
              <a:rPr lang="en-US" dirty="0">
                <a:solidFill>
                  <a:schemeClr val="accent4">
                    <a:lumMod val="20000"/>
                    <a:lumOff val="80000"/>
                  </a:schemeClr>
                </a:solidFill>
                <a:latin typeface="+mn-ea"/>
                <a:cs typeface="Calibri"/>
              </a:rPr>
            </a:br>
            <a:r>
              <a:rPr lang="zh-CN" altLang="en-US" dirty="0">
                <a:solidFill>
                  <a:schemeClr val="accent4">
                    <a:lumMod val="20000"/>
                    <a:lumOff val="80000"/>
                  </a:schemeClr>
                </a:solidFill>
                <a:latin typeface="+mn-ea"/>
                <a:cs typeface="Calibri"/>
              </a:rPr>
              <a:t>企业级数据仓库</a:t>
            </a:r>
            <a:r>
              <a:rPr lang="en-US" dirty="0">
                <a:solidFill>
                  <a:schemeClr val="accent4">
                    <a:lumMod val="20000"/>
                    <a:lumOff val="80000"/>
                  </a:schemeClr>
                </a:solidFill>
                <a:latin typeface="+mn-ea"/>
                <a:cs typeface="Calibri"/>
              </a:rPr>
              <a:t>   …</a:t>
            </a:r>
          </a:p>
        </p:txBody>
      </p:sp>
      <p:grpSp>
        <p:nvGrpSpPr>
          <p:cNvPr id="224" name="Group 223"/>
          <p:cNvGrpSpPr/>
          <p:nvPr/>
        </p:nvGrpSpPr>
        <p:grpSpPr>
          <a:xfrm>
            <a:off x="8758715" y="2345380"/>
            <a:ext cx="904803" cy="1875517"/>
            <a:chOff x="7425657" y="1791301"/>
            <a:chExt cx="678602" cy="1186005"/>
          </a:xfrm>
        </p:grpSpPr>
        <p:cxnSp>
          <p:nvCxnSpPr>
            <p:cNvPr id="82" name="Straight Arrow Connector 81"/>
            <p:cNvCxnSpPr/>
            <p:nvPr/>
          </p:nvCxnSpPr>
          <p:spPr>
            <a:xfrm flipV="1">
              <a:off x="8066631" y="1791301"/>
              <a:ext cx="0" cy="1168571"/>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H="1">
              <a:off x="7425657" y="2977306"/>
              <a:ext cx="678602" cy="0"/>
            </a:xfrm>
            <a:prstGeom prst="straightConnector1">
              <a:avLst/>
            </a:prstGeom>
            <a:ln w="76200" cmpd="sng">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28" name="Group 227"/>
          <p:cNvGrpSpPr/>
          <p:nvPr/>
        </p:nvGrpSpPr>
        <p:grpSpPr>
          <a:xfrm>
            <a:off x="3419871" y="4749840"/>
            <a:ext cx="1369759" cy="1681789"/>
            <a:chOff x="2719067" y="3480318"/>
            <a:chExt cx="1027319" cy="1261342"/>
          </a:xfrm>
        </p:grpSpPr>
        <p:pic>
          <p:nvPicPr>
            <p:cNvPr id="5" name="Picture 4" descr="WomanAvatarOrang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19067" y="3480318"/>
              <a:ext cx="1027319" cy="1261342"/>
            </a:xfrm>
            <a:prstGeom prst="rect">
              <a:avLst/>
            </a:prstGeom>
          </p:spPr>
        </p:pic>
        <p:sp>
          <p:nvSpPr>
            <p:cNvPr id="298" name="Shape 298"/>
            <p:cNvSpPr/>
            <p:nvPr/>
          </p:nvSpPr>
          <p:spPr>
            <a:xfrm>
              <a:off x="2868487" y="4250970"/>
              <a:ext cx="728480" cy="4353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noAutofit/>
            </a:bodyPr>
            <a:lstStyle>
              <a:lvl1pPr>
                <a:defRPr sz="2100">
                  <a:latin typeface="Gill Sans SemiBold"/>
                  <a:ea typeface="Gill Sans SemiBold"/>
                  <a:cs typeface="Gill Sans SemiBold"/>
                  <a:sym typeface="Gill Sans SemiBold"/>
                </a:defRPr>
              </a:lvl1pPr>
            </a:lstStyle>
            <a:p>
              <a:pPr lvl="0" algn="ctr">
                <a:defRPr sz="1800"/>
              </a:pPr>
              <a:r>
                <a:rPr lang="zh-CN" altLang="en-US" sz="1733" b="1" dirty="0">
                  <a:solidFill>
                    <a:schemeClr val="bg1"/>
                  </a:solidFill>
                  <a:latin typeface="+mn-ea"/>
                  <a:ea typeface="+mn-ea"/>
                  <a:cs typeface="Calibri"/>
                </a:rPr>
                <a:t>数据</a:t>
              </a:r>
              <a:endParaRPr lang="en-US" altLang="zh-CN" sz="1733" b="1" dirty="0">
                <a:solidFill>
                  <a:schemeClr val="bg1"/>
                </a:solidFill>
                <a:latin typeface="+mn-ea"/>
                <a:ea typeface="+mn-ea"/>
                <a:cs typeface="Calibri"/>
              </a:endParaRPr>
            </a:p>
            <a:p>
              <a:pPr lvl="0" algn="ctr">
                <a:defRPr sz="1800"/>
              </a:pPr>
              <a:r>
                <a:rPr lang="zh-CN" altLang="en-US" sz="1733" b="1" dirty="0">
                  <a:solidFill>
                    <a:schemeClr val="bg1"/>
                  </a:solidFill>
                  <a:latin typeface="+mn-ea"/>
                  <a:ea typeface="+mn-ea"/>
                  <a:cs typeface="Calibri"/>
                </a:rPr>
                <a:t>科学家</a:t>
              </a:r>
              <a:endParaRPr sz="1733" b="1" dirty="0">
                <a:solidFill>
                  <a:schemeClr val="bg1"/>
                </a:solidFill>
                <a:latin typeface="+mn-ea"/>
                <a:ea typeface="+mn-ea"/>
                <a:cs typeface="Calibri"/>
              </a:endParaRPr>
            </a:p>
          </p:txBody>
        </p:sp>
      </p:grpSp>
      <p:cxnSp>
        <p:nvCxnSpPr>
          <p:cNvPr id="111" name="Straight Arrow Connector 110"/>
          <p:cNvCxnSpPr/>
          <p:nvPr/>
        </p:nvCxnSpPr>
        <p:spPr>
          <a:xfrm>
            <a:off x="2220148" y="1950880"/>
            <a:ext cx="3641304" cy="0"/>
          </a:xfrm>
          <a:prstGeom prst="straightConnector1">
            <a:avLst/>
          </a:prstGeom>
          <a:ln w="76200" cmpd="sng">
            <a:solidFill>
              <a:schemeClr val="bg1">
                <a:lumMod val="65000"/>
              </a:schemeClr>
            </a:solidFill>
            <a:tailEnd type="none"/>
          </a:ln>
          <a:effectLst/>
        </p:spPr>
        <p:style>
          <a:lnRef idx="2">
            <a:schemeClr val="accent1"/>
          </a:lnRef>
          <a:fillRef idx="0">
            <a:schemeClr val="accent1"/>
          </a:fillRef>
          <a:effectRef idx="1">
            <a:schemeClr val="accent1"/>
          </a:effectRef>
          <a:fontRef idx="minor">
            <a:schemeClr val="tx1"/>
          </a:fontRef>
        </p:style>
      </p:cxnSp>
      <p:grpSp>
        <p:nvGrpSpPr>
          <p:cNvPr id="235" name="Group 234"/>
          <p:cNvGrpSpPr/>
          <p:nvPr/>
        </p:nvGrpSpPr>
        <p:grpSpPr>
          <a:xfrm>
            <a:off x="1150563" y="1290103"/>
            <a:ext cx="1660381" cy="1640285"/>
            <a:chOff x="1575436" y="583188"/>
            <a:chExt cx="1245286" cy="1230214"/>
          </a:xfrm>
        </p:grpSpPr>
        <p:pic>
          <p:nvPicPr>
            <p:cNvPr id="6" name="Picture 5" descr="ManAvatarBlu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5436" y="583188"/>
              <a:ext cx="1245286" cy="1230214"/>
            </a:xfrm>
            <a:prstGeom prst="rect">
              <a:avLst/>
            </a:prstGeom>
          </p:spPr>
        </p:pic>
        <p:sp>
          <p:nvSpPr>
            <p:cNvPr id="279" name="Shape 279"/>
            <p:cNvSpPr/>
            <p:nvPr/>
          </p:nvSpPr>
          <p:spPr>
            <a:xfrm>
              <a:off x="1785698" y="1449889"/>
              <a:ext cx="808052" cy="2785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noAutofit/>
            </a:bodyPr>
            <a:lstStyle>
              <a:lvl1pPr>
                <a:defRPr sz="2100">
                  <a:latin typeface="Gill Sans SemiBold"/>
                  <a:ea typeface="Gill Sans SemiBold"/>
                  <a:cs typeface="Gill Sans SemiBold"/>
                  <a:sym typeface="Gill Sans SemiBold"/>
                </a:defRPr>
              </a:lvl1pPr>
            </a:lstStyle>
            <a:p>
              <a:pPr lvl="0" algn="ctr">
                <a:defRPr sz="1800"/>
              </a:pPr>
              <a:r>
                <a:rPr lang="zh-CN" altLang="en-US" sz="1733" b="1" dirty="0">
                  <a:solidFill>
                    <a:srgbClr val="FFFFFF"/>
                  </a:solidFill>
                  <a:latin typeface="+mn-ea"/>
                  <a:ea typeface="+mn-ea"/>
                  <a:cs typeface="Calibri"/>
                </a:rPr>
                <a:t>最终用户</a:t>
              </a:r>
              <a:endParaRPr sz="1733" b="1" dirty="0">
                <a:solidFill>
                  <a:srgbClr val="FFFFFF"/>
                </a:solidFill>
                <a:latin typeface="+mn-ea"/>
                <a:ea typeface="+mn-ea"/>
                <a:cs typeface="Calibri"/>
              </a:endParaRPr>
            </a:p>
          </p:txBody>
        </p:sp>
      </p:grpSp>
      <p:sp>
        <p:nvSpPr>
          <p:cNvPr id="36" name="Shape 242"/>
          <p:cNvSpPr/>
          <p:nvPr/>
        </p:nvSpPr>
        <p:spPr>
          <a:xfrm>
            <a:off x="10639327" y="1343150"/>
            <a:ext cx="1226555" cy="10756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7733" tIns="67733" rIns="67733" bIns="67733" numCol="1" anchor="ctr">
            <a:noAutofit/>
          </a:bodyPr>
          <a:lstStyle/>
          <a:p>
            <a:pPr algn="ctr">
              <a:lnSpc>
                <a:spcPct val="90000"/>
              </a:lnSpc>
              <a:spcBef>
                <a:spcPts val="400"/>
              </a:spcBef>
              <a:defRPr sz="1800"/>
            </a:pPr>
            <a:r>
              <a:rPr lang="zh-CN" altLang="en-US" b="1" dirty="0">
                <a:solidFill>
                  <a:schemeClr val="bg1">
                    <a:lumMod val="50000"/>
                  </a:schemeClr>
                </a:solidFill>
                <a:latin typeface="+mn-ea"/>
                <a:cs typeface="Calibri"/>
                <a:sym typeface="Gill Sans SemiBold"/>
              </a:rPr>
              <a:t>数据库</a:t>
            </a:r>
            <a:endParaRPr lang="en-US" b="1" dirty="0">
              <a:solidFill>
                <a:schemeClr val="bg1">
                  <a:lumMod val="50000"/>
                </a:schemeClr>
              </a:solidFill>
              <a:latin typeface="+mn-ea"/>
              <a:cs typeface="Calibri"/>
              <a:sym typeface="Gill Sans SemiBold"/>
            </a:endParaRPr>
          </a:p>
          <a:p>
            <a:pPr algn="ctr">
              <a:lnSpc>
                <a:spcPct val="90000"/>
              </a:lnSpc>
              <a:spcBef>
                <a:spcPts val="400"/>
              </a:spcBef>
              <a:defRPr sz="1800"/>
            </a:pPr>
            <a:r>
              <a:rPr lang="zh-CN" altLang="en-US" dirty="0">
                <a:solidFill>
                  <a:schemeClr val="tx1">
                    <a:lumMod val="50000"/>
                    <a:lumOff val="50000"/>
                  </a:schemeClr>
                </a:solidFill>
                <a:latin typeface="+mn-ea"/>
                <a:cs typeface="Calibri"/>
                <a:sym typeface="Gill Sans SemiBold"/>
              </a:rPr>
              <a:t>关系型</a:t>
            </a:r>
            <a:r>
              <a:rPr lang="en-US" dirty="0">
                <a:solidFill>
                  <a:schemeClr val="tx1">
                    <a:lumMod val="50000"/>
                    <a:lumOff val="50000"/>
                  </a:schemeClr>
                </a:solidFill>
                <a:latin typeface="+mn-ea"/>
                <a:cs typeface="Calibri"/>
                <a:sym typeface="Gill Sans SemiBold"/>
              </a:rPr>
              <a:t/>
            </a:r>
            <a:br>
              <a:rPr lang="en-US" dirty="0">
                <a:solidFill>
                  <a:schemeClr val="tx1">
                    <a:lumMod val="50000"/>
                    <a:lumOff val="50000"/>
                  </a:schemeClr>
                </a:solidFill>
                <a:latin typeface="+mn-ea"/>
                <a:cs typeface="Calibri"/>
                <a:sym typeface="Gill Sans SemiBold"/>
              </a:rPr>
            </a:br>
            <a:r>
              <a:rPr lang="en-US" dirty="0">
                <a:solidFill>
                  <a:schemeClr val="tx1">
                    <a:lumMod val="50000"/>
                    <a:lumOff val="50000"/>
                  </a:schemeClr>
                </a:solidFill>
                <a:latin typeface="+mn-ea"/>
                <a:cs typeface="Calibri"/>
                <a:sym typeface="Gill Sans SemiBold"/>
              </a:rPr>
              <a:t>NoSQL</a:t>
            </a:r>
            <a:br>
              <a:rPr lang="en-US" dirty="0">
                <a:solidFill>
                  <a:schemeClr val="tx1">
                    <a:lumMod val="50000"/>
                    <a:lumOff val="50000"/>
                  </a:schemeClr>
                </a:solidFill>
                <a:latin typeface="+mn-ea"/>
                <a:cs typeface="Calibri"/>
                <a:sym typeface="Gill Sans SemiBold"/>
              </a:rPr>
            </a:br>
            <a:r>
              <a:rPr lang="en-US" dirty="0">
                <a:solidFill>
                  <a:schemeClr val="tx1">
                    <a:lumMod val="50000"/>
                    <a:lumOff val="50000"/>
                  </a:schemeClr>
                </a:solidFill>
                <a:latin typeface="+mn-ea"/>
                <a:cs typeface="Calibri"/>
                <a:sym typeface="Gill Sans SemiBold"/>
              </a:rPr>
              <a:t>Hadoop</a:t>
            </a:r>
            <a:endParaRPr dirty="0">
              <a:solidFill>
                <a:schemeClr val="tx1">
                  <a:lumMod val="50000"/>
                  <a:lumOff val="50000"/>
                </a:schemeClr>
              </a:solidFill>
              <a:latin typeface="+mn-ea"/>
              <a:cs typeface="Calibri"/>
              <a:sym typeface="Gill Sans SemiBold"/>
            </a:endParaRPr>
          </a:p>
        </p:txBody>
      </p:sp>
      <p:sp>
        <p:nvSpPr>
          <p:cNvPr id="33" name="Title 1"/>
          <p:cNvSpPr txBox="1">
            <a:spLocks/>
          </p:cNvSpPr>
          <p:nvPr/>
        </p:nvSpPr>
        <p:spPr>
          <a:xfrm>
            <a:off x="-1" y="223718"/>
            <a:ext cx="4314305" cy="720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融入你的企业环境</a:t>
            </a:r>
            <a:endParaRPr 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662466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up)">
                                      <p:cBhvr>
                                        <p:cTn id="7" dur="500"/>
                                        <p:tgtEl>
                                          <p:spTgt spid="8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fade">
                                      <p:cBhvr>
                                        <p:cTn id="20" dur="500"/>
                                        <p:tgtEl>
                                          <p:spTgt spid="235"/>
                                        </p:tgtEl>
                                      </p:cBhvr>
                                    </p:animEffect>
                                  </p:childTnLst>
                                </p:cTn>
                              </p:par>
                              <p:par>
                                <p:cTn id="21" presetID="1"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24"/>
                                        </p:tgtEl>
                                        <p:attrNameLst>
                                          <p:attrName>style.visibility</p:attrName>
                                        </p:attrNameLst>
                                      </p:cBhvr>
                                      <p:to>
                                        <p:strVal val="visible"/>
                                      </p:to>
                                    </p:set>
                                    <p:animEffect transition="in" filter="fade">
                                      <p:cBhvr>
                                        <p:cTn id="38" dur="500"/>
                                        <p:tgtEl>
                                          <p:spTgt spid="2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8"/>
                                        </p:tgtEl>
                                        <p:attrNameLst>
                                          <p:attrName>style.visibility</p:attrName>
                                        </p:attrNameLst>
                                      </p:cBhvr>
                                      <p:to>
                                        <p:strVal val="visible"/>
                                      </p:to>
                                    </p:set>
                                    <p:animEffect transition="in" filter="fade">
                                      <p:cBhvr>
                                        <p:cTn id="43" dur="500"/>
                                        <p:tgtEl>
                                          <p:spTgt spid="228"/>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500"/>
                                        <p:tgtEl>
                                          <p:spTgt spid="115"/>
                                        </p:tgtEl>
                                      </p:cBhvr>
                                    </p:animEffect>
                                  </p:childTnLst>
                                </p:cTn>
                              </p:par>
                              <p:par>
                                <p:cTn id="54" presetID="10" presetClass="entr" presetSubtype="0" fill="hold" nodeType="withEffect">
                                  <p:stCondLst>
                                    <p:cond delay="0"/>
                                  </p:stCondLst>
                                  <p:childTnLst>
                                    <p:set>
                                      <p:cBhvr>
                                        <p:cTn id="55" dur="1" fill="hold">
                                          <p:stCondLst>
                                            <p:cond delay="0"/>
                                          </p:stCondLst>
                                        </p:cTn>
                                        <p:tgtEl>
                                          <p:spTgt spid="102"/>
                                        </p:tgtEl>
                                        <p:attrNameLst>
                                          <p:attrName>style.visibility</p:attrName>
                                        </p:attrNameLst>
                                      </p:cBhvr>
                                      <p:to>
                                        <p:strVal val="visible"/>
                                      </p:to>
                                    </p:set>
                                    <p:animEffect transition="in" filter="fade">
                                      <p:cBhvr>
                                        <p:cTn id="56" dur="500"/>
                                        <p:tgtEl>
                                          <p:spTgt spid="10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4"/>
                                        </p:tgtEl>
                                        <p:attrNameLst>
                                          <p:attrName>style.visibility</p:attrName>
                                        </p:attrNameLst>
                                      </p:cBhvr>
                                      <p:to>
                                        <p:strVal val="visible"/>
                                      </p:to>
                                    </p:set>
                                    <p:animEffect transition="in" filter="fade">
                                      <p:cBhvr>
                                        <p:cTn id="59" dur="500"/>
                                        <p:tgtEl>
                                          <p:spTgt spid="294"/>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p:bldP spid="294" grpId="0"/>
      <p:bldP spid="101" grpId="0"/>
      <p:bldP spid="115" grpId="0" animBg="1"/>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1277876" y="1275140"/>
            <a:ext cx="260967" cy="951366"/>
            <a:chOff x="2770288" y="1732501"/>
            <a:chExt cx="350862" cy="1604760"/>
          </a:xfrm>
        </p:grpSpPr>
        <p:cxnSp>
          <p:nvCxnSpPr>
            <p:cNvPr id="73" name="直接连接符 11"/>
            <p:cNvCxnSpPr/>
            <p:nvPr/>
          </p:nvCxnSpPr>
          <p:spPr>
            <a:xfrm>
              <a:off x="2945719" y="1907932"/>
              <a:ext cx="0" cy="142932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4" name="椭圆 73"/>
            <p:cNvSpPr>
              <a:spLocks noChangeAspect="1"/>
            </p:cNvSpPr>
            <p:nvPr/>
          </p:nvSpPr>
          <p:spPr>
            <a:xfrm>
              <a:off x="2770288" y="1732501"/>
              <a:ext cx="350862" cy="350863"/>
            </a:xfrm>
            <a:prstGeom prst="ellipse">
              <a:avLst/>
            </a:prstGeom>
            <a:solidFill>
              <a:srgbClr val="4657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entury Gothic"/>
                <a:ea typeface="微软雅黑"/>
              </a:endParaRPr>
            </a:p>
          </p:txBody>
        </p:sp>
      </p:grpSp>
      <p:grpSp>
        <p:nvGrpSpPr>
          <p:cNvPr id="75" name="组合 74"/>
          <p:cNvGrpSpPr/>
          <p:nvPr/>
        </p:nvGrpSpPr>
        <p:grpSpPr>
          <a:xfrm>
            <a:off x="2426452" y="1275140"/>
            <a:ext cx="260967" cy="951366"/>
            <a:chOff x="2770288" y="1732501"/>
            <a:chExt cx="350862" cy="1604760"/>
          </a:xfrm>
        </p:grpSpPr>
        <p:cxnSp>
          <p:nvCxnSpPr>
            <p:cNvPr id="76" name="直接连接符 11"/>
            <p:cNvCxnSpPr/>
            <p:nvPr/>
          </p:nvCxnSpPr>
          <p:spPr>
            <a:xfrm>
              <a:off x="2945719" y="1907932"/>
              <a:ext cx="0" cy="142932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7" name="椭圆 76"/>
            <p:cNvSpPr>
              <a:spLocks noChangeAspect="1"/>
            </p:cNvSpPr>
            <p:nvPr/>
          </p:nvSpPr>
          <p:spPr>
            <a:xfrm>
              <a:off x="2770288" y="1732501"/>
              <a:ext cx="350862" cy="350863"/>
            </a:xfrm>
            <a:prstGeom prst="ellipse">
              <a:avLst/>
            </a:prstGeom>
            <a:solidFill>
              <a:srgbClr val="4657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entury Gothic"/>
                <a:ea typeface="微软雅黑"/>
              </a:endParaRPr>
            </a:p>
          </p:txBody>
        </p:sp>
      </p:grpSp>
      <p:grpSp>
        <p:nvGrpSpPr>
          <p:cNvPr id="78" name="组合 77"/>
          <p:cNvGrpSpPr/>
          <p:nvPr/>
        </p:nvGrpSpPr>
        <p:grpSpPr>
          <a:xfrm>
            <a:off x="3831076" y="1275140"/>
            <a:ext cx="260967" cy="951366"/>
            <a:chOff x="2770288" y="1732501"/>
            <a:chExt cx="350862" cy="1604760"/>
          </a:xfrm>
        </p:grpSpPr>
        <p:cxnSp>
          <p:nvCxnSpPr>
            <p:cNvPr id="79" name="直接连接符 11"/>
            <p:cNvCxnSpPr/>
            <p:nvPr/>
          </p:nvCxnSpPr>
          <p:spPr>
            <a:xfrm>
              <a:off x="2945719" y="1907932"/>
              <a:ext cx="0" cy="142932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椭圆 79"/>
            <p:cNvSpPr>
              <a:spLocks noChangeAspect="1"/>
            </p:cNvSpPr>
            <p:nvPr/>
          </p:nvSpPr>
          <p:spPr>
            <a:xfrm>
              <a:off x="2770288" y="1732501"/>
              <a:ext cx="350862" cy="350863"/>
            </a:xfrm>
            <a:prstGeom prst="ellipse">
              <a:avLst/>
            </a:prstGeom>
            <a:solidFill>
              <a:srgbClr val="4657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entury Gothic"/>
                <a:ea typeface="微软雅黑"/>
              </a:endParaRPr>
            </a:p>
          </p:txBody>
        </p:sp>
      </p:grpSp>
      <p:grpSp>
        <p:nvGrpSpPr>
          <p:cNvPr id="81" name="组合 80"/>
          <p:cNvGrpSpPr/>
          <p:nvPr/>
        </p:nvGrpSpPr>
        <p:grpSpPr>
          <a:xfrm>
            <a:off x="7412468" y="1275140"/>
            <a:ext cx="260967" cy="951366"/>
            <a:chOff x="2770288" y="1732501"/>
            <a:chExt cx="350862" cy="1604760"/>
          </a:xfrm>
        </p:grpSpPr>
        <p:cxnSp>
          <p:nvCxnSpPr>
            <p:cNvPr id="82" name="直接连接符 11"/>
            <p:cNvCxnSpPr/>
            <p:nvPr/>
          </p:nvCxnSpPr>
          <p:spPr>
            <a:xfrm>
              <a:off x="2945719" y="1907932"/>
              <a:ext cx="0" cy="142932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3" name="椭圆 82"/>
            <p:cNvSpPr>
              <a:spLocks noChangeAspect="1"/>
            </p:cNvSpPr>
            <p:nvPr/>
          </p:nvSpPr>
          <p:spPr>
            <a:xfrm>
              <a:off x="2770288" y="1732501"/>
              <a:ext cx="350862" cy="350863"/>
            </a:xfrm>
            <a:prstGeom prst="ellipse">
              <a:avLst/>
            </a:prstGeom>
            <a:solidFill>
              <a:srgbClr val="4657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entury Gothic"/>
                <a:ea typeface="微软雅黑"/>
              </a:endParaRPr>
            </a:p>
          </p:txBody>
        </p:sp>
      </p:grpSp>
      <p:grpSp>
        <p:nvGrpSpPr>
          <p:cNvPr id="87" name="组合 86"/>
          <p:cNvGrpSpPr/>
          <p:nvPr/>
        </p:nvGrpSpPr>
        <p:grpSpPr>
          <a:xfrm>
            <a:off x="6293749" y="1275140"/>
            <a:ext cx="260967" cy="951366"/>
            <a:chOff x="2770288" y="1732501"/>
            <a:chExt cx="350862" cy="1604760"/>
          </a:xfrm>
        </p:grpSpPr>
        <p:cxnSp>
          <p:nvCxnSpPr>
            <p:cNvPr id="88" name="直接连接符 11"/>
            <p:cNvCxnSpPr/>
            <p:nvPr/>
          </p:nvCxnSpPr>
          <p:spPr>
            <a:xfrm>
              <a:off x="2945719" y="1907932"/>
              <a:ext cx="0" cy="142932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椭圆 88"/>
            <p:cNvSpPr>
              <a:spLocks noChangeAspect="1"/>
            </p:cNvSpPr>
            <p:nvPr/>
          </p:nvSpPr>
          <p:spPr>
            <a:xfrm>
              <a:off x="2770288" y="1732501"/>
              <a:ext cx="350862" cy="350863"/>
            </a:xfrm>
            <a:prstGeom prst="ellipse">
              <a:avLst/>
            </a:prstGeom>
            <a:solidFill>
              <a:srgbClr val="4657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entury Gothic"/>
                <a:ea typeface="微软雅黑"/>
              </a:endParaRPr>
            </a:p>
          </p:txBody>
        </p:sp>
      </p:grpSp>
      <p:grpSp>
        <p:nvGrpSpPr>
          <p:cNvPr id="97" name="组合 96"/>
          <p:cNvGrpSpPr/>
          <p:nvPr/>
        </p:nvGrpSpPr>
        <p:grpSpPr>
          <a:xfrm>
            <a:off x="8491819" y="1275140"/>
            <a:ext cx="260967" cy="951366"/>
            <a:chOff x="2770288" y="1732501"/>
            <a:chExt cx="350862" cy="1604760"/>
          </a:xfrm>
        </p:grpSpPr>
        <p:cxnSp>
          <p:nvCxnSpPr>
            <p:cNvPr id="98" name="直接连接符 11"/>
            <p:cNvCxnSpPr/>
            <p:nvPr/>
          </p:nvCxnSpPr>
          <p:spPr>
            <a:xfrm>
              <a:off x="2945719" y="1907932"/>
              <a:ext cx="0" cy="142932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9" name="椭圆 98"/>
            <p:cNvSpPr>
              <a:spLocks noChangeAspect="1"/>
            </p:cNvSpPr>
            <p:nvPr/>
          </p:nvSpPr>
          <p:spPr>
            <a:xfrm>
              <a:off x="2770288" y="1732501"/>
              <a:ext cx="350862" cy="350863"/>
            </a:xfrm>
            <a:prstGeom prst="ellipse">
              <a:avLst/>
            </a:prstGeom>
            <a:solidFill>
              <a:srgbClr val="4657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Century Gothic"/>
                <a:ea typeface="微软雅黑"/>
              </a:endParaRPr>
            </a:p>
          </p:txBody>
        </p:sp>
      </p:grpSp>
      <p:cxnSp>
        <p:nvCxnSpPr>
          <p:cNvPr id="2" name="直接连接符 8"/>
          <p:cNvCxnSpPr/>
          <p:nvPr/>
        </p:nvCxnSpPr>
        <p:spPr>
          <a:xfrm>
            <a:off x="1446569" y="2294361"/>
            <a:ext cx="10045272" cy="0"/>
          </a:xfrm>
          <a:prstGeom prst="line">
            <a:avLst/>
          </a:prstGeom>
          <a:ln w="7620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椭圆 2"/>
          <p:cNvSpPr>
            <a:spLocks noChangeAspect="1"/>
          </p:cNvSpPr>
          <p:nvPr/>
        </p:nvSpPr>
        <p:spPr>
          <a:xfrm>
            <a:off x="1316342" y="2207920"/>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rot="10800000" flipV="1">
            <a:off x="946088" y="2519982"/>
            <a:ext cx="986167" cy="523220"/>
          </a:xfrm>
          <a:prstGeom prst="rect">
            <a:avLst/>
          </a:prstGeom>
          <a:noFill/>
        </p:spPr>
        <p:txBody>
          <a:bodyPr wrap="none" rtlCol="0">
            <a:spAutoFit/>
          </a:bodyPr>
          <a:lstStyle/>
          <a:p>
            <a:pPr algn="ctr"/>
            <a:r>
              <a:rPr lang="en-US" altLang="zh-CN" sz="2800" dirty="0" smtClean="0">
                <a:solidFill>
                  <a:srgbClr val="1D4C7C"/>
                </a:solidFill>
              </a:rPr>
              <a:t>2000</a:t>
            </a:r>
            <a:endParaRPr lang="zh-CN" altLang="en-US" sz="2800" dirty="0">
              <a:solidFill>
                <a:srgbClr val="1D4C7C"/>
              </a:solidFill>
            </a:endParaRPr>
          </a:p>
        </p:txBody>
      </p:sp>
      <p:sp>
        <p:nvSpPr>
          <p:cNvPr id="4" name="椭圆 3"/>
          <p:cNvSpPr>
            <a:spLocks noChangeAspect="1"/>
          </p:cNvSpPr>
          <p:nvPr/>
        </p:nvSpPr>
        <p:spPr>
          <a:xfrm>
            <a:off x="3869366" y="2224970"/>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411484" y="2519982"/>
            <a:ext cx="986167" cy="523220"/>
          </a:xfrm>
          <a:prstGeom prst="rect">
            <a:avLst/>
          </a:prstGeom>
          <a:noFill/>
        </p:spPr>
        <p:txBody>
          <a:bodyPr wrap="none" rtlCol="0">
            <a:spAutoFit/>
          </a:bodyPr>
          <a:lstStyle/>
          <a:p>
            <a:pPr algn="ctr"/>
            <a:r>
              <a:rPr lang="en-US" altLang="zh-CN" sz="2800" dirty="0" smtClean="0">
                <a:solidFill>
                  <a:srgbClr val="1D4C7C"/>
                </a:solidFill>
              </a:rPr>
              <a:t>2007</a:t>
            </a:r>
            <a:endParaRPr lang="zh-CN" altLang="en-US" sz="2800" dirty="0">
              <a:solidFill>
                <a:srgbClr val="1D4C7C"/>
              </a:solidFill>
            </a:endParaRPr>
          </a:p>
        </p:txBody>
      </p:sp>
      <p:sp>
        <p:nvSpPr>
          <p:cNvPr id="28" name="矩形 27"/>
          <p:cNvSpPr/>
          <p:nvPr/>
        </p:nvSpPr>
        <p:spPr>
          <a:xfrm>
            <a:off x="1374957" y="1459301"/>
            <a:ext cx="1025721" cy="572464"/>
          </a:xfrm>
          <a:prstGeom prst="rect">
            <a:avLst/>
          </a:prstGeom>
        </p:spPr>
        <p:txBody>
          <a:bodyPr wrap="square">
            <a:spAutoFit/>
          </a:bodyPr>
          <a:lstStyle/>
          <a:p>
            <a:pPr lvl="0" defTabSz="457200">
              <a:lnSpc>
                <a:spcPct val="130000"/>
              </a:lnSpc>
            </a:pPr>
            <a:r>
              <a:rPr lang="zh-CN" altLang="en-US" sz="1200" dirty="0" smtClean="0">
                <a:solidFill>
                  <a:prstClr val="black">
                    <a:lumMod val="50000"/>
                    <a:lumOff val="50000"/>
                  </a:prstClr>
                </a:solidFill>
                <a:latin typeface="+mn-ea"/>
              </a:rPr>
              <a:t>发明属性图模型</a:t>
            </a:r>
            <a:endParaRPr lang="zh-CN" altLang="en-US" sz="1200" dirty="0">
              <a:solidFill>
                <a:prstClr val="black">
                  <a:lumMod val="50000"/>
                  <a:lumOff val="50000"/>
                </a:prstClr>
              </a:solidFill>
              <a:latin typeface="+mn-ea"/>
            </a:endParaRPr>
          </a:p>
        </p:txBody>
      </p:sp>
      <p:sp>
        <p:nvSpPr>
          <p:cNvPr id="5" name="椭圆 4"/>
          <p:cNvSpPr>
            <a:spLocks noChangeAspect="1"/>
          </p:cNvSpPr>
          <p:nvPr/>
        </p:nvSpPr>
        <p:spPr>
          <a:xfrm flipV="1">
            <a:off x="6356121" y="2207695"/>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027510" y="2519982"/>
            <a:ext cx="959493" cy="523220"/>
          </a:xfrm>
          <a:prstGeom prst="rect">
            <a:avLst/>
          </a:prstGeom>
          <a:noFill/>
        </p:spPr>
        <p:txBody>
          <a:bodyPr wrap="none" rtlCol="0">
            <a:spAutoFit/>
          </a:bodyPr>
          <a:lstStyle/>
          <a:p>
            <a:pPr algn="ctr"/>
            <a:r>
              <a:rPr lang="en-US" altLang="zh-CN" sz="2800" dirty="0" smtClean="0">
                <a:solidFill>
                  <a:srgbClr val="1D4C7C"/>
                </a:solidFill>
              </a:rPr>
              <a:t>2011</a:t>
            </a:r>
            <a:endParaRPr lang="zh-CN" altLang="en-US" sz="2800" dirty="0">
              <a:solidFill>
                <a:srgbClr val="1D4C7C"/>
              </a:solidFill>
            </a:endParaRPr>
          </a:p>
        </p:txBody>
      </p:sp>
      <p:sp>
        <p:nvSpPr>
          <p:cNvPr id="6" name="椭圆 5"/>
          <p:cNvSpPr>
            <a:spLocks noChangeAspect="1"/>
          </p:cNvSpPr>
          <p:nvPr/>
        </p:nvSpPr>
        <p:spPr>
          <a:xfrm>
            <a:off x="8526642" y="2224970"/>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259703" y="2519982"/>
            <a:ext cx="986167" cy="523220"/>
          </a:xfrm>
          <a:prstGeom prst="rect">
            <a:avLst/>
          </a:prstGeom>
          <a:noFill/>
        </p:spPr>
        <p:txBody>
          <a:bodyPr wrap="none" rtlCol="0">
            <a:spAutoFit/>
          </a:bodyPr>
          <a:lstStyle/>
          <a:p>
            <a:pPr algn="ctr"/>
            <a:r>
              <a:rPr lang="en-US" altLang="zh-CN" sz="2800" dirty="0" smtClean="0">
                <a:solidFill>
                  <a:srgbClr val="1D4C7C"/>
                </a:solidFill>
              </a:rPr>
              <a:t>2013</a:t>
            </a:r>
            <a:endParaRPr lang="zh-CN" altLang="en-US" sz="2800" dirty="0">
              <a:solidFill>
                <a:srgbClr val="1D4C7C"/>
              </a:solidFill>
            </a:endParaRPr>
          </a:p>
        </p:txBody>
      </p:sp>
      <p:sp>
        <p:nvSpPr>
          <p:cNvPr id="7" name="椭圆 6"/>
          <p:cNvSpPr>
            <a:spLocks noChangeAspect="1"/>
          </p:cNvSpPr>
          <p:nvPr/>
        </p:nvSpPr>
        <p:spPr>
          <a:xfrm>
            <a:off x="9599127" y="2207920"/>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D4C7C"/>
              </a:solidFill>
            </a:endParaRPr>
          </a:p>
        </p:txBody>
      </p:sp>
      <p:sp>
        <p:nvSpPr>
          <p:cNvPr id="13" name="文本框 12"/>
          <p:cNvSpPr txBox="1"/>
          <p:nvPr/>
        </p:nvSpPr>
        <p:spPr>
          <a:xfrm>
            <a:off x="9188657" y="2519982"/>
            <a:ext cx="986167" cy="523220"/>
          </a:xfrm>
          <a:prstGeom prst="rect">
            <a:avLst/>
          </a:prstGeom>
          <a:noFill/>
        </p:spPr>
        <p:txBody>
          <a:bodyPr wrap="none" rtlCol="0">
            <a:spAutoFit/>
          </a:bodyPr>
          <a:lstStyle/>
          <a:p>
            <a:pPr algn="ctr"/>
            <a:r>
              <a:rPr lang="en-US" altLang="zh-CN" sz="2800" dirty="0" smtClean="0">
                <a:solidFill>
                  <a:srgbClr val="1D4C7C"/>
                </a:solidFill>
              </a:rPr>
              <a:t>2014</a:t>
            </a:r>
            <a:endParaRPr lang="zh-CN" altLang="en-US" sz="2800" dirty="0">
              <a:solidFill>
                <a:srgbClr val="1D4C7C"/>
              </a:solidFill>
            </a:endParaRPr>
          </a:p>
        </p:txBody>
      </p:sp>
      <p:sp>
        <p:nvSpPr>
          <p:cNvPr id="25" name="等腰三角形 24"/>
          <p:cNvSpPr/>
          <p:nvPr/>
        </p:nvSpPr>
        <p:spPr>
          <a:xfrm flipV="1">
            <a:off x="9555892" y="3005166"/>
            <a:ext cx="259349" cy="22170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D4C7C"/>
              </a:solidFill>
            </a:endParaRPr>
          </a:p>
        </p:txBody>
      </p:sp>
      <p:sp>
        <p:nvSpPr>
          <p:cNvPr id="11" name="文本框 10"/>
          <p:cNvSpPr txBox="1"/>
          <p:nvPr/>
        </p:nvSpPr>
        <p:spPr>
          <a:xfrm>
            <a:off x="10380363" y="2519982"/>
            <a:ext cx="986167" cy="523220"/>
          </a:xfrm>
          <a:prstGeom prst="rect">
            <a:avLst/>
          </a:prstGeom>
          <a:noFill/>
        </p:spPr>
        <p:txBody>
          <a:bodyPr wrap="none" rtlCol="0">
            <a:spAutoFit/>
          </a:bodyPr>
          <a:lstStyle/>
          <a:p>
            <a:pPr algn="ctr"/>
            <a:r>
              <a:rPr lang="en-US" altLang="zh-CN" sz="2800" dirty="0" smtClean="0">
                <a:solidFill>
                  <a:srgbClr val="1D4C7C"/>
                </a:solidFill>
              </a:rPr>
              <a:t>2015</a:t>
            </a:r>
            <a:endParaRPr lang="zh-CN" altLang="en-US" sz="2800" dirty="0">
              <a:solidFill>
                <a:srgbClr val="1D4C7C"/>
              </a:solidFill>
            </a:endParaRPr>
          </a:p>
        </p:txBody>
      </p:sp>
      <p:sp>
        <p:nvSpPr>
          <p:cNvPr id="12" name="椭圆 11"/>
          <p:cNvSpPr>
            <a:spLocks noChangeAspect="1"/>
          </p:cNvSpPr>
          <p:nvPr/>
        </p:nvSpPr>
        <p:spPr>
          <a:xfrm>
            <a:off x="10867760" y="2215019"/>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flipV="1">
            <a:off x="7448078" y="3060252"/>
            <a:ext cx="259349" cy="22170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a:spLocks noChangeAspect="1"/>
          </p:cNvSpPr>
          <p:nvPr/>
        </p:nvSpPr>
        <p:spPr>
          <a:xfrm flipV="1">
            <a:off x="2451485" y="2207920"/>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2113959" y="2519982"/>
            <a:ext cx="986167" cy="523220"/>
          </a:xfrm>
          <a:prstGeom prst="rect">
            <a:avLst/>
          </a:prstGeom>
          <a:noFill/>
        </p:spPr>
        <p:txBody>
          <a:bodyPr wrap="none" rtlCol="0">
            <a:spAutoFit/>
          </a:bodyPr>
          <a:lstStyle/>
          <a:p>
            <a:pPr algn="ctr"/>
            <a:r>
              <a:rPr lang="en-US" altLang="zh-CN" sz="2800" dirty="0" smtClean="0">
                <a:solidFill>
                  <a:srgbClr val="1D4C7C"/>
                </a:solidFill>
              </a:rPr>
              <a:t>2003</a:t>
            </a:r>
            <a:endParaRPr lang="zh-CN" altLang="en-US" sz="2800" dirty="0">
              <a:solidFill>
                <a:srgbClr val="1D4C7C"/>
              </a:solidFill>
            </a:endParaRPr>
          </a:p>
        </p:txBody>
      </p:sp>
      <p:sp>
        <p:nvSpPr>
          <p:cNvPr id="53" name="椭圆 52"/>
          <p:cNvSpPr>
            <a:spLocks noChangeAspect="1"/>
          </p:cNvSpPr>
          <p:nvPr/>
        </p:nvSpPr>
        <p:spPr>
          <a:xfrm>
            <a:off x="4946343" y="2224970"/>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4544553" y="2519982"/>
            <a:ext cx="986167" cy="523220"/>
          </a:xfrm>
          <a:prstGeom prst="rect">
            <a:avLst/>
          </a:prstGeom>
          <a:noFill/>
        </p:spPr>
        <p:txBody>
          <a:bodyPr wrap="none" rtlCol="0">
            <a:spAutoFit/>
          </a:bodyPr>
          <a:lstStyle/>
          <a:p>
            <a:pPr algn="ctr"/>
            <a:r>
              <a:rPr lang="en-US" altLang="zh-CN" sz="2800" dirty="0" smtClean="0">
                <a:solidFill>
                  <a:srgbClr val="1D4C7C"/>
                </a:solidFill>
              </a:rPr>
              <a:t>2009</a:t>
            </a:r>
            <a:endParaRPr lang="zh-CN" altLang="en-US" sz="2800" dirty="0">
              <a:solidFill>
                <a:srgbClr val="1D4C7C"/>
              </a:solidFill>
            </a:endParaRPr>
          </a:p>
        </p:txBody>
      </p:sp>
      <p:sp>
        <p:nvSpPr>
          <p:cNvPr id="55" name="等腰三角形 54"/>
          <p:cNvSpPr/>
          <p:nvPr/>
        </p:nvSpPr>
        <p:spPr>
          <a:xfrm flipV="1">
            <a:off x="4903108" y="3022216"/>
            <a:ext cx="259349" cy="22170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7449747" y="2224970"/>
            <a:ext cx="172881" cy="172881"/>
          </a:xfrm>
          <a:prstGeom prst="ellipse">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7123230" y="2519982"/>
            <a:ext cx="986168" cy="523220"/>
          </a:xfrm>
          <a:prstGeom prst="rect">
            <a:avLst/>
          </a:prstGeom>
          <a:noFill/>
        </p:spPr>
        <p:txBody>
          <a:bodyPr wrap="none" rtlCol="0">
            <a:spAutoFit/>
          </a:bodyPr>
          <a:lstStyle/>
          <a:p>
            <a:pPr algn="ctr"/>
            <a:r>
              <a:rPr lang="en-US" altLang="zh-CN" sz="2800" dirty="0" smtClean="0">
                <a:solidFill>
                  <a:srgbClr val="1D4C7C"/>
                </a:solidFill>
              </a:rPr>
              <a:t>2012</a:t>
            </a:r>
            <a:endParaRPr lang="zh-CN" altLang="en-US" sz="2800" dirty="0">
              <a:solidFill>
                <a:srgbClr val="1D4C7C"/>
              </a:solidFill>
            </a:endParaRPr>
          </a:p>
        </p:txBody>
      </p:sp>
      <p:sp>
        <p:nvSpPr>
          <p:cNvPr id="66" name="矩形 65"/>
          <p:cNvSpPr/>
          <p:nvPr/>
        </p:nvSpPr>
        <p:spPr>
          <a:xfrm>
            <a:off x="1972809" y="747656"/>
            <a:ext cx="1303114" cy="572464"/>
          </a:xfrm>
          <a:prstGeom prst="rect">
            <a:avLst/>
          </a:prstGeom>
        </p:spPr>
        <p:txBody>
          <a:bodyPr wrap="square">
            <a:spAutoFit/>
          </a:bodyPr>
          <a:lstStyle/>
          <a:p>
            <a:pPr lvl="0" defTabSz="457200">
              <a:lnSpc>
                <a:spcPct val="130000"/>
              </a:lnSpc>
            </a:pPr>
            <a:r>
              <a:rPr lang="zh-CN" altLang="en-US" sz="1200" dirty="0">
                <a:solidFill>
                  <a:prstClr val="black">
                    <a:lumMod val="50000"/>
                    <a:lumOff val="50000"/>
                  </a:prstClr>
                </a:solidFill>
                <a:latin typeface="+mn-ea"/>
              </a:rPr>
              <a:t>第一</a:t>
            </a:r>
            <a:r>
              <a:rPr lang="zh-CN" altLang="en-US" sz="1200" dirty="0" smtClean="0">
                <a:solidFill>
                  <a:prstClr val="black">
                    <a:lumMod val="50000"/>
                    <a:lumOff val="50000"/>
                  </a:prstClr>
                </a:solidFill>
                <a:latin typeface="+mn-ea"/>
              </a:rPr>
              <a:t>个原生图数据库</a:t>
            </a:r>
            <a:r>
              <a:rPr lang="en-US" altLang="zh-CN" sz="1200" dirty="0" smtClean="0">
                <a:solidFill>
                  <a:prstClr val="black">
                    <a:lumMod val="50000"/>
                    <a:lumOff val="50000"/>
                  </a:prstClr>
                </a:solidFill>
                <a:latin typeface="+mn-ea"/>
              </a:rPr>
              <a:t>24/7</a:t>
            </a:r>
            <a:r>
              <a:rPr lang="zh-CN" altLang="en-US" sz="1200" dirty="0">
                <a:solidFill>
                  <a:prstClr val="black">
                    <a:lumMod val="50000"/>
                    <a:lumOff val="50000"/>
                  </a:prstClr>
                </a:solidFill>
                <a:latin typeface="+mn-ea"/>
              </a:rPr>
              <a:t>产品</a:t>
            </a:r>
          </a:p>
        </p:txBody>
      </p:sp>
      <p:sp>
        <p:nvSpPr>
          <p:cNvPr id="67" name="矩形 66"/>
          <p:cNvSpPr/>
          <p:nvPr/>
        </p:nvSpPr>
        <p:spPr>
          <a:xfrm>
            <a:off x="3931602" y="1459301"/>
            <a:ext cx="2004288" cy="332399"/>
          </a:xfrm>
          <a:prstGeom prst="rect">
            <a:avLst/>
          </a:prstGeom>
        </p:spPr>
        <p:txBody>
          <a:bodyPr wrap="square">
            <a:spAutoFit/>
          </a:bodyPr>
          <a:lstStyle/>
          <a:p>
            <a:pPr lvl="0" defTabSz="457200">
              <a:lnSpc>
                <a:spcPct val="130000"/>
              </a:lnSpc>
            </a:pPr>
            <a:r>
              <a:rPr lang="zh-CN" altLang="en-US" sz="1200" dirty="0" smtClean="0">
                <a:solidFill>
                  <a:prstClr val="black">
                    <a:lumMod val="50000"/>
                    <a:lumOff val="50000"/>
                  </a:prstClr>
                </a:solidFill>
                <a:latin typeface="+mn-ea"/>
              </a:rPr>
              <a:t>继续第一</a:t>
            </a:r>
            <a:r>
              <a:rPr lang="zh-CN" altLang="en-US" sz="1200" dirty="0">
                <a:solidFill>
                  <a:prstClr val="black">
                    <a:lumMod val="50000"/>
                    <a:lumOff val="50000"/>
                  </a:prstClr>
                </a:solidFill>
                <a:latin typeface="+mn-ea"/>
              </a:rPr>
              <a:t>个</a:t>
            </a:r>
            <a:r>
              <a:rPr lang="zh-CN" altLang="en-US" sz="1200" dirty="0" smtClean="0">
                <a:solidFill>
                  <a:prstClr val="black">
                    <a:lumMod val="50000"/>
                    <a:lumOff val="50000"/>
                  </a:prstClr>
                </a:solidFill>
                <a:latin typeface="+mn-ea"/>
              </a:rPr>
              <a:t>图</a:t>
            </a:r>
            <a:r>
              <a:rPr lang="zh-CN" altLang="en-US" sz="1200" dirty="0">
                <a:solidFill>
                  <a:prstClr val="black">
                    <a:lumMod val="50000"/>
                    <a:lumOff val="50000"/>
                  </a:prstClr>
                </a:solidFill>
                <a:latin typeface="+mn-ea"/>
              </a:rPr>
              <a:t>数据库开源</a:t>
            </a:r>
          </a:p>
        </p:txBody>
      </p:sp>
      <p:sp>
        <p:nvSpPr>
          <p:cNvPr id="68" name="矩形 67"/>
          <p:cNvSpPr/>
          <p:nvPr/>
        </p:nvSpPr>
        <p:spPr>
          <a:xfrm>
            <a:off x="5834716" y="492851"/>
            <a:ext cx="1440000" cy="812530"/>
          </a:xfrm>
          <a:prstGeom prst="rect">
            <a:avLst/>
          </a:prstGeom>
        </p:spPr>
        <p:txBody>
          <a:bodyPr wrap="square">
            <a:spAutoFit/>
          </a:bodyPr>
          <a:lstStyle/>
          <a:p>
            <a:pPr lvl="0" defTabSz="457200">
              <a:lnSpc>
                <a:spcPct val="130000"/>
              </a:lnSpc>
            </a:pPr>
            <a:r>
              <a:rPr lang="zh-CN" altLang="en-US" sz="1200" dirty="0" smtClean="0">
                <a:solidFill>
                  <a:prstClr val="black">
                    <a:lumMod val="50000"/>
                    <a:lumOff val="50000"/>
                  </a:prstClr>
                </a:solidFill>
                <a:latin typeface="+mn-ea"/>
              </a:rPr>
              <a:t>引入第一</a:t>
            </a:r>
            <a:r>
              <a:rPr lang="zh-CN" altLang="en-US" sz="1200" dirty="0">
                <a:solidFill>
                  <a:prstClr val="black">
                    <a:lumMod val="50000"/>
                    <a:lumOff val="50000"/>
                  </a:prstClr>
                </a:solidFill>
                <a:latin typeface="+mn-ea"/>
              </a:rPr>
              <a:t>且唯一</a:t>
            </a:r>
            <a:r>
              <a:rPr lang="zh-CN" altLang="en-US" sz="1200" dirty="0" smtClean="0">
                <a:solidFill>
                  <a:prstClr val="black">
                    <a:lumMod val="50000"/>
                    <a:lumOff val="50000"/>
                  </a:prstClr>
                </a:solidFill>
                <a:latin typeface="+mn-ea"/>
              </a:rPr>
              <a:t>的用于</a:t>
            </a:r>
            <a:r>
              <a:rPr lang="zh-CN" altLang="en-US" sz="1200" dirty="0">
                <a:solidFill>
                  <a:prstClr val="black">
                    <a:lumMod val="50000"/>
                    <a:lumOff val="50000"/>
                  </a:prstClr>
                </a:solidFill>
                <a:latin typeface="+mn-ea"/>
              </a:rPr>
              <a:t>属性图</a:t>
            </a:r>
            <a:r>
              <a:rPr lang="zh-CN" altLang="en-US" sz="1200" dirty="0" smtClean="0">
                <a:solidFill>
                  <a:prstClr val="black">
                    <a:lumMod val="50000"/>
                    <a:lumOff val="50000"/>
                  </a:prstClr>
                </a:solidFill>
                <a:latin typeface="+mn-ea"/>
              </a:rPr>
              <a:t>的声明式</a:t>
            </a:r>
            <a:r>
              <a:rPr lang="zh-CN" altLang="en-US" sz="1200" dirty="0">
                <a:solidFill>
                  <a:prstClr val="black">
                    <a:lumMod val="50000"/>
                    <a:lumOff val="50000"/>
                  </a:prstClr>
                </a:solidFill>
                <a:latin typeface="+mn-ea"/>
              </a:rPr>
              <a:t>查询语言</a:t>
            </a:r>
          </a:p>
        </p:txBody>
      </p:sp>
      <p:sp>
        <p:nvSpPr>
          <p:cNvPr id="69" name="矩形 68"/>
          <p:cNvSpPr/>
          <p:nvPr/>
        </p:nvSpPr>
        <p:spPr>
          <a:xfrm>
            <a:off x="7543478" y="1459301"/>
            <a:ext cx="1033525" cy="812530"/>
          </a:xfrm>
          <a:prstGeom prst="rect">
            <a:avLst/>
          </a:prstGeom>
        </p:spPr>
        <p:txBody>
          <a:bodyPr wrap="square">
            <a:spAutoFit/>
          </a:bodyPr>
          <a:lstStyle/>
          <a:p>
            <a:pPr lvl="0" defTabSz="457200">
              <a:lnSpc>
                <a:spcPct val="130000"/>
              </a:lnSpc>
            </a:pPr>
            <a:r>
              <a:rPr lang="en-US" altLang="zh-CN" sz="1200" dirty="0" err="1" smtClean="0">
                <a:solidFill>
                  <a:prstClr val="black">
                    <a:lumMod val="50000"/>
                    <a:lumOff val="50000"/>
                  </a:prstClr>
                </a:solidFill>
                <a:latin typeface="+mn-ea"/>
              </a:rPr>
              <a:t>O’Reill</a:t>
            </a:r>
            <a:r>
              <a:rPr lang="zh-CN" altLang="en-US" sz="1200" dirty="0" smtClean="0">
                <a:solidFill>
                  <a:prstClr val="black">
                    <a:lumMod val="50000"/>
                    <a:lumOff val="50000"/>
                  </a:prstClr>
                </a:solidFill>
                <a:latin typeface="+mn-ea"/>
              </a:rPr>
              <a:t>出版关于图数据库的</a:t>
            </a:r>
            <a:r>
              <a:rPr lang="zh-CN" altLang="en-US" sz="1200" dirty="0">
                <a:solidFill>
                  <a:prstClr val="black">
                    <a:lumMod val="50000"/>
                    <a:lumOff val="50000"/>
                  </a:prstClr>
                </a:solidFill>
                <a:latin typeface="+mn-ea"/>
              </a:rPr>
              <a:t>书</a:t>
            </a:r>
          </a:p>
        </p:txBody>
      </p:sp>
      <p:sp>
        <p:nvSpPr>
          <p:cNvPr id="70" name="矩形 69"/>
          <p:cNvSpPr/>
          <p:nvPr/>
        </p:nvSpPr>
        <p:spPr>
          <a:xfrm>
            <a:off x="8159127" y="492851"/>
            <a:ext cx="1440000" cy="720000"/>
          </a:xfrm>
          <a:prstGeom prst="rect">
            <a:avLst/>
          </a:prstGeom>
        </p:spPr>
        <p:txBody>
          <a:bodyPr wrap="square">
            <a:spAutoFit/>
          </a:bodyPr>
          <a:lstStyle/>
          <a:p>
            <a:pPr lvl="0" defTabSz="457200">
              <a:lnSpc>
                <a:spcPct val="130000"/>
              </a:lnSpc>
            </a:pPr>
            <a:r>
              <a:rPr lang="zh-CN" altLang="en-US" sz="1200" dirty="0" smtClean="0">
                <a:solidFill>
                  <a:prstClr val="black">
                    <a:lumMod val="50000"/>
                    <a:lumOff val="50000"/>
                  </a:prstClr>
                </a:solidFill>
                <a:latin typeface="+mn-ea"/>
              </a:rPr>
              <a:t>扩展图</a:t>
            </a:r>
            <a:r>
              <a:rPr lang="zh-CN" altLang="en-US" sz="1200" dirty="0">
                <a:solidFill>
                  <a:prstClr val="black">
                    <a:lumMod val="50000"/>
                    <a:lumOff val="50000"/>
                  </a:prstClr>
                </a:solidFill>
                <a:latin typeface="+mn-ea"/>
              </a:rPr>
              <a:t>数据模型</a:t>
            </a:r>
            <a:r>
              <a:rPr lang="zh-CN" altLang="en-US" sz="1200" dirty="0" smtClean="0">
                <a:solidFill>
                  <a:prstClr val="black">
                    <a:lumMod val="50000"/>
                    <a:lumOff val="50000"/>
                  </a:prstClr>
                </a:solidFill>
                <a:latin typeface="+mn-ea"/>
              </a:rPr>
              <a:t>为带</a:t>
            </a:r>
            <a:r>
              <a:rPr lang="zh-CN" altLang="en-US" sz="1200" dirty="0">
                <a:solidFill>
                  <a:prstClr val="black">
                    <a:lumMod val="50000"/>
                    <a:lumOff val="50000"/>
                  </a:prstClr>
                </a:solidFill>
                <a:latin typeface="+mn-ea"/>
              </a:rPr>
              <a:t>标签</a:t>
            </a:r>
            <a:r>
              <a:rPr lang="zh-CN" altLang="en-US" sz="1200" dirty="0" smtClean="0">
                <a:solidFill>
                  <a:prstClr val="black">
                    <a:lumMod val="50000"/>
                    <a:lumOff val="50000"/>
                  </a:prstClr>
                </a:solidFill>
                <a:latin typeface="+mn-ea"/>
              </a:rPr>
              <a:t>的属性</a:t>
            </a:r>
            <a:r>
              <a:rPr lang="zh-CN" altLang="en-US" sz="1200" dirty="0">
                <a:solidFill>
                  <a:prstClr val="black">
                    <a:lumMod val="50000"/>
                    <a:lumOff val="50000"/>
                  </a:prstClr>
                </a:solidFill>
                <a:latin typeface="+mn-ea"/>
              </a:rPr>
              <a:t>图</a:t>
            </a:r>
          </a:p>
        </p:txBody>
      </p:sp>
      <p:sp>
        <p:nvSpPr>
          <p:cNvPr id="95" name="矩形 94"/>
          <p:cNvSpPr/>
          <p:nvPr/>
        </p:nvSpPr>
        <p:spPr>
          <a:xfrm>
            <a:off x="4359386" y="3353073"/>
            <a:ext cx="1742555" cy="332399"/>
          </a:xfrm>
          <a:prstGeom prst="rect">
            <a:avLst/>
          </a:prstGeom>
        </p:spPr>
        <p:txBody>
          <a:bodyPr wrap="square">
            <a:spAutoFit/>
          </a:bodyPr>
          <a:lstStyle/>
          <a:p>
            <a:pPr lvl="0" defTabSz="457200">
              <a:lnSpc>
                <a:spcPct val="130000"/>
              </a:lnSpc>
            </a:pPr>
            <a:r>
              <a:rPr lang="zh-CN" altLang="en-US" sz="1200" dirty="0">
                <a:solidFill>
                  <a:prstClr val="black">
                    <a:lumMod val="50000"/>
                    <a:lumOff val="50000"/>
                  </a:prstClr>
                </a:solidFill>
                <a:latin typeface="+mn-ea"/>
              </a:rPr>
              <a:t>第一</a:t>
            </a:r>
            <a:r>
              <a:rPr lang="zh-CN" altLang="en-US" sz="1200" dirty="0" smtClean="0">
                <a:solidFill>
                  <a:prstClr val="black">
                    <a:lumMod val="50000"/>
                    <a:lumOff val="50000"/>
                  </a:prstClr>
                </a:solidFill>
                <a:latin typeface="+mn-ea"/>
              </a:rPr>
              <a:t>个全球 </a:t>
            </a:r>
            <a:r>
              <a:rPr lang="en-US" altLang="zh-CN" sz="1200" dirty="0">
                <a:solidFill>
                  <a:prstClr val="black">
                    <a:lumMod val="50000"/>
                    <a:lumOff val="50000"/>
                  </a:prstClr>
                </a:solidFill>
                <a:latin typeface="+mn-ea"/>
              </a:rPr>
              <a:t>2000  </a:t>
            </a:r>
            <a:r>
              <a:rPr lang="zh-CN" altLang="en-US" sz="1200" dirty="0" smtClean="0">
                <a:solidFill>
                  <a:prstClr val="black">
                    <a:lumMod val="50000"/>
                    <a:lumOff val="50000"/>
                  </a:prstClr>
                </a:solidFill>
                <a:latin typeface="+mn-ea"/>
              </a:rPr>
              <a:t>客户</a:t>
            </a:r>
            <a:endParaRPr lang="zh-CN" altLang="en-US" sz="1200" dirty="0">
              <a:solidFill>
                <a:prstClr val="black">
                  <a:lumMod val="50000"/>
                  <a:lumOff val="50000"/>
                </a:prstClr>
              </a:solidFill>
              <a:latin typeface="+mn-ea"/>
            </a:endParaRPr>
          </a:p>
        </p:txBody>
      </p:sp>
      <p:sp>
        <p:nvSpPr>
          <p:cNvPr id="96" name="矩形 95"/>
          <p:cNvSpPr/>
          <p:nvPr/>
        </p:nvSpPr>
        <p:spPr>
          <a:xfrm>
            <a:off x="6987003" y="3353073"/>
            <a:ext cx="1395381" cy="812530"/>
          </a:xfrm>
          <a:prstGeom prst="rect">
            <a:avLst/>
          </a:prstGeom>
        </p:spPr>
        <p:txBody>
          <a:bodyPr wrap="square">
            <a:spAutoFit/>
          </a:bodyPr>
          <a:lstStyle/>
          <a:p>
            <a:pPr lvl="0" defTabSz="457200">
              <a:lnSpc>
                <a:spcPct val="130000"/>
              </a:lnSpc>
            </a:pPr>
            <a:r>
              <a:rPr lang="en-US" altLang="zh-CN" sz="1200" dirty="0" smtClean="0">
                <a:solidFill>
                  <a:prstClr val="black">
                    <a:lumMod val="50000"/>
                    <a:lumOff val="50000"/>
                  </a:prstClr>
                </a:solidFill>
                <a:latin typeface="+mn-ea"/>
              </a:rPr>
              <a:t>Graph Connect</a:t>
            </a:r>
            <a:r>
              <a:rPr lang="en-US" altLang="zh-CN" sz="1200" dirty="0">
                <a:solidFill>
                  <a:prstClr val="black">
                    <a:lumMod val="50000"/>
                    <a:lumOff val="50000"/>
                  </a:prstClr>
                </a:solidFill>
                <a:latin typeface="+mn-ea"/>
              </a:rPr>
              <a:t>, </a:t>
            </a:r>
            <a:br>
              <a:rPr lang="en-US" altLang="zh-CN" sz="1200" dirty="0">
                <a:solidFill>
                  <a:prstClr val="black">
                    <a:lumMod val="50000"/>
                    <a:lumOff val="50000"/>
                  </a:prstClr>
                </a:solidFill>
                <a:latin typeface="+mn-ea"/>
              </a:rPr>
            </a:br>
            <a:r>
              <a:rPr lang="zh-CN" altLang="en-US" sz="1200" dirty="0">
                <a:solidFill>
                  <a:prstClr val="black">
                    <a:lumMod val="50000"/>
                    <a:lumOff val="50000"/>
                  </a:prstClr>
                </a:solidFill>
                <a:latin typeface="+mn-ea"/>
              </a:rPr>
              <a:t>第一</a:t>
            </a:r>
            <a:r>
              <a:rPr lang="zh-CN" altLang="en-US" sz="1200" dirty="0" smtClean="0">
                <a:solidFill>
                  <a:prstClr val="black">
                    <a:lumMod val="50000"/>
                    <a:lumOff val="50000"/>
                  </a:prstClr>
                </a:solidFill>
                <a:latin typeface="+mn-ea"/>
              </a:rPr>
              <a:t>个关于</a:t>
            </a:r>
            <a:r>
              <a:rPr lang="zh-CN" altLang="en-US" sz="1200" dirty="0">
                <a:solidFill>
                  <a:prstClr val="black">
                    <a:lumMod val="50000"/>
                    <a:lumOff val="50000"/>
                  </a:prstClr>
                </a:solidFill>
                <a:latin typeface="+mn-ea"/>
              </a:rPr>
              <a:t>图数据库的会议</a:t>
            </a:r>
          </a:p>
        </p:txBody>
      </p:sp>
      <p:sp>
        <p:nvSpPr>
          <p:cNvPr id="102" name="矩形 101"/>
          <p:cNvSpPr/>
          <p:nvPr/>
        </p:nvSpPr>
        <p:spPr>
          <a:xfrm>
            <a:off x="8926825" y="3337022"/>
            <a:ext cx="1854857" cy="1052596"/>
          </a:xfrm>
          <a:prstGeom prst="rect">
            <a:avLst/>
          </a:prstGeom>
        </p:spPr>
        <p:txBody>
          <a:bodyPr wrap="square">
            <a:spAutoFit/>
          </a:bodyPr>
          <a:lstStyle/>
          <a:p>
            <a:pPr marL="171450" lvl="0" indent="-171450" defTabSz="457200">
              <a:lnSpc>
                <a:spcPct val="130000"/>
              </a:lnSpc>
              <a:buFont typeface="Wingdings" panose="05000000000000000000" pitchFamily="2" charset="2"/>
              <a:buChar char="l"/>
            </a:pPr>
            <a:r>
              <a:rPr lang="en-US" altLang="zh-CN" sz="1200" dirty="0">
                <a:solidFill>
                  <a:prstClr val="black">
                    <a:lumMod val="50000"/>
                    <a:lumOff val="50000"/>
                  </a:prstClr>
                </a:solidFill>
                <a:latin typeface="+mn-ea"/>
              </a:rPr>
              <a:t>150+ </a:t>
            </a:r>
            <a:r>
              <a:rPr lang="zh-CN" altLang="en-US" sz="1200" dirty="0">
                <a:solidFill>
                  <a:prstClr val="black">
                    <a:lumMod val="50000"/>
                    <a:lumOff val="50000"/>
                  </a:prstClr>
                </a:solidFill>
                <a:latin typeface="+mn-ea"/>
              </a:rPr>
              <a:t>客户</a:t>
            </a:r>
          </a:p>
          <a:p>
            <a:pPr marL="171450" lvl="0" indent="-171450" defTabSz="457200">
              <a:lnSpc>
                <a:spcPct val="130000"/>
              </a:lnSpc>
              <a:buFont typeface="Wingdings" panose="05000000000000000000" pitchFamily="2" charset="2"/>
              <a:buChar char="l"/>
            </a:pPr>
            <a:r>
              <a:rPr lang="en-US" altLang="zh-CN" sz="1200" dirty="0">
                <a:solidFill>
                  <a:prstClr val="black">
                    <a:lumMod val="50000"/>
                    <a:lumOff val="50000"/>
                  </a:prstClr>
                </a:solidFill>
                <a:latin typeface="+mn-ea"/>
              </a:rPr>
              <a:t>50K+ </a:t>
            </a:r>
            <a:r>
              <a:rPr lang="zh-CN" altLang="en-US" sz="1200" dirty="0" smtClean="0">
                <a:solidFill>
                  <a:prstClr val="black">
                    <a:lumMod val="50000"/>
                    <a:lumOff val="50000"/>
                  </a:prstClr>
                </a:solidFill>
                <a:latin typeface="+mn-ea"/>
              </a:rPr>
              <a:t>每月下载</a:t>
            </a:r>
            <a:r>
              <a:rPr lang="zh-CN" altLang="en-US" sz="1200" dirty="0">
                <a:solidFill>
                  <a:prstClr val="black">
                    <a:lumMod val="50000"/>
                    <a:lumOff val="50000"/>
                  </a:prstClr>
                </a:solidFill>
                <a:latin typeface="+mn-ea"/>
              </a:rPr>
              <a:t>量</a:t>
            </a:r>
          </a:p>
          <a:p>
            <a:pPr marL="171450" lvl="0" indent="-171450" defTabSz="457200">
              <a:lnSpc>
                <a:spcPct val="130000"/>
              </a:lnSpc>
              <a:buFont typeface="Wingdings" panose="05000000000000000000" pitchFamily="2" charset="2"/>
              <a:buChar char="l"/>
            </a:pPr>
            <a:r>
              <a:rPr lang="en-US" altLang="zh-CN" sz="1200" dirty="0">
                <a:solidFill>
                  <a:prstClr val="black">
                    <a:lumMod val="50000"/>
                    <a:lumOff val="50000"/>
                  </a:prstClr>
                </a:solidFill>
                <a:latin typeface="+mn-ea"/>
              </a:rPr>
              <a:t>500+ </a:t>
            </a:r>
            <a:r>
              <a:rPr lang="zh-CN" altLang="en-US" sz="1200" dirty="0">
                <a:solidFill>
                  <a:prstClr val="black">
                    <a:lumMod val="50000"/>
                    <a:lumOff val="50000"/>
                  </a:prstClr>
                </a:solidFill>
                <a:latin typeface="+mn-ea"/>
              </a:rPr>
              <a:t>关于</a:t>
            </a:r>
            <a:r>
              <a:rPr lang="zh-CN" altLang="en-US" sz="1200" dirty="0" smtClean="0">
                <a:solidFill>
                  <a:prstClr val="black">
                    <a:lumMod val="50000"/>
                    <a:lumOff val="50000"/>
                  </a:prstClr>
                </a:solidFill>
                <a:latin typeface="+mn-ea"/>
              </a:rPr>
              <a:t>图数据库的</a:t>
            </a:r>
            <a:r>
              <a:rPr lang="zh-CN" altLang="en-US" sz="1200" dirty="0">
                <a:solidFill>
                  <a:prstClr val="black">
                    <a:lumMod val="50000"/>
                    <a:lumOff val="50000"/>
                  </a:prstClr>
                </a:solidFill>
                <a:latin typeface="+mn-ea"/>
              </a:rPr>
              <a:t>世界范围</a:t>
            </a:r>
            <a:r>
              <a:rPr lang="zh-CN" altLang="en-US" sz="1200" dirty="0" smtClean="0">
                <a:solidFill>
                  <a:prstClr val="black">
                    <a:lumMod val="50000"/>
                    <a:lumOff val="50000"/>
                  </a:prstClr>
                </a:solidFill>
                <a:latin typeface="+mn-ea"/>
              </a:rPr>
              <a:t>内活动</a:t>
            </a:r>
            <a:endParaRPr lang="zh-CN" altLang="en-US" sz="1200" dirty="0">
              <a:solidFill>
                <a:prstClr val="black">
                  <a:lumMod val="50000"/>
                  <a:lumOff val="50000"/>
                </a:prstClr>
              </a:solidFill>
              <a:latin typeface="+mn-ea"/>
            </a:endParaRPr>
          </a:p>
        </p:txBody>
      </p:sp>
      <p:sp>
        <p:nvSpPr>
          <p:cNvPr id="106" name="等腰三角形 105"/>
          <p:cNvSpPr/>
          <p:nvPr/>
        </p:nvSpPr>
        <p:spPr>
          <a:xfrm flipV="1">
            <a:off x="4903108" y="4653242"/>
            <a:ext cx="259349" cy="22170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8" name="矩形 107"/>
          <p:cNvSpPr/>
          <p:nvPr/>
        </p:nvSpPr>
        <p:spPr>
          <a:xfrm>
            <a:off x="4381366" y="4987017"/>
            <a:ext cx="1302832" cy="830997"/>
          </a:xfrm>
          <a:prstGeom prst="rect">
            <a:avLst/>
          </a:prstGeom>
        </p:spPr>
        <p:txBody>
          <a:bodyPr wrap="square">
            <a:spAutoFit/>
          </a:bodyPr>
          <a:lstStyle/>
          <a:p>
            <a:r>
              <a:rPr lang="zh-CN" altLang="en-US" sz="1200" b="1" dirty="0" smtClean="0">
                <a:solidFill>
                  <a:schemeClr val="bg1">
                    <a:lumMod val="50000"/>
                  </a:schemeClr>
                </a:solidFill>
                <a:latin typeface="+mn-ea"/>
              </a:rPr>
              <a:t>种子轮</a:t>
            </a:r>
            <a:r>
              <a:rPr lang="en-US" altLang="zh-CN" sz="1200" b="1" dirty="0" smtClean="0">
                <a:solidFill>
                  <a:schemeClr val="bg1">
                    <a:lumMod val="50000"/>
                  </a:schemeClr>
                </a:solidFill>
                <a:latin typeface="+mn-ea"/>
              </a:rPr>
              <a:t>:$</a:t>
            </a:r>
            <a:r>
              <a:rPr lang="en-US" altLang="zh-CN" sz="1200" b="1" dirty="0">
                <a:solidFill>
                  <a:schemeClr val="bg1">
                    <a:lumMod val="50000"/>
                  </a:schemeClr>
                </a:solidFill>
                <a:latin typeface="+mn-ea"/>
              </a:rPr>
              <a:t>2.5M</a:t>
            </a:r>
            <a:r>
              <a:rPr lang="zh-CN" altLang="en-US" sz="1200" dirty="0">
                <a:solidFill>
                  <a:schemeClr val="bg1">
                    <a:lumMod val="50000"/>
                  </a:schemeClr>
                </a:solidFill>
                <a:latin typeface="+mn-ea"/>
              </a:rPr>
              <a:t/>
            </a:r>
            <a:br>
              <a:rPr lang="zh-CN" altLang="en-US" sz="1200" dirty="0">
                <a:solidFill>
                  <a:schemeClr val="bg1">
                    <a:lumMod val="50000"/>
                  </a:schemeClr>
                </a:solidFill>
                <a:latin typeface="+mn-ea"/>
              </a:rPr>
            </a:br>
            <a:endParaRPr lang="en-US" altLang="zh-CN" sz="1200" dirty="0" smtClean="0">
              <a:solidFill>
                <a:schemeClr val="bg1">
                  <a:lumMod val="50000"/>
                </a:schemeClr>
              </a:solidFill>
              <a:latin typeface="+mn-ea"/>
            </a:endParaRPr>
          </a:p>
          <a:p>
            <a:r>
              <a:rPr lang="zh-CN" altLang="en-US" sz="1200" dirty="0" smtClean="0">
                <a:solidFill>
                  <a:schemeClr val="bg1">
                    <a:lumMod val="50000"/>
                  </a:schemeClr>
                </a:solidFill>
                <a:latin typeface="+mn-ea"/>
              </a:rPr>
              <a:t>来自 </a:t>
            </a:r>
            <a:r>
              <a:rPr lang="en-US" altLang="zh-CN" sz="1200" dirty="0">
                <a:solidFill>
                  <a:schemeClr val="bg1">
                    <a:lumMod val="50000"/>
                  </a:schemeClr>
                </a:solidFill>
                <a:latin typeface="+mn-ea"/>
              </a:rPr>
              <a:t>Sunstone</a:t>
            </a:r>
            <a:br>
              <a:rPr lang="en-US" altLang="zh-CN" sz="1200" dirty="0">
                <a:solidFill>
                  <a:schemeClr val="bg1">
                    <a:lumMod val="50000"/>
                  </a:schemeClr>
                </a:solidFill>
                <a:latin typeface="+mn-ea"/>
              </a:rPr>
            </a:br>
            <a:r>
              <a:rPr lang="zh-CN" altLang="en-US" sz="1200" dirty="0">
                <a:solidFill>
                  <a:schemeClr val="bg1">
                    <a:lumMod val="50000"/>
                  </a:schemeClr>
                </a:solidFill>
                <a:latin typeface="+mn-ea"/>
              </a:rPr>
              <a:t>和 </a:t>
            </a:r>
            <a:r>
              <a:rPr lang="en-US" altLang="zh-CN" sz="1200" dirty="0" err="1">
                <a:solidFill>
                  <a:schemeClr val="bg1">
                    <a:lumMod val="50000"/>
                  </a:schemeClr>
                </a:solidFill>
                <a:latin typeface="+mn-ea"/>
              </a:rPr>
              <a:t>Conor</a:t>
            </a:r>
            <a:endParaRPr lang="en-US" altLang="zh-CN" sz="1200" dirty="0">
              <a:solidFill>
                <a:schemeClr val="bg1">
                  <a:lumMod val="50000"/>
                </a:schemeClr>
              </a:solidFill>
              <a:latin typeface="+mn-ea"/>
            </a:endParaRPr>
          </a:p>
        </p:txBody>
      </p:sp>
      <p:sp>
        <p:nvSpPr>
          <p:cNvPr id="111" name="等腰三角形 110"/>
          <p:cNvSpPr/>
          <p:nvPr/>
        </p:nvSpPr>
        <p:spPr>
          <a:xfrm flipV="1">
            <a:off x="6377582" y="4653242"/>
            <a:ext cx="259349" cy="22170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2" name="矩形 111"/>
          <p:cNvSpPr/>
          <p:nvPr/>
        </p:nvSpPr>
        <p:spPr>
          <a:xfrm>
            <a:off x="6033030" y="4977753"/>
            <a:ext cx="1302832" cy="1015663"/>
          </a:xfrm>
          <a:prstGeom prst="rect">
            <a:avLst/>
          </a:prstGeom>
        </p:spPr>
        <p:txBody>
          <a:bodyPr wrap="square">
            <a:spAutoFit/>
          </a:bodyPr>
          <a:lstStyle/>
          <a:p>
            <a:r>
              <a:rPr lang="en-US" altLang="zh-CN" sz="1200" b="1" dirty="0">
                <a:solidFill>
                  <a:schemeClr val="bg1">
                    <a:lumMod val="50000"/>
                  </a:schemeClr>
                </a:solidFill>
                <a:latin typeface="+mn-ea"/>
              </a:rPr>
              <a:t> A </a:t>
            </a:r>
            <a:r>
              <a:rPr lang="zh-CN" altLang="en-US" sz="1200" b="1" dirty="0" smtClean="0">
                <a:solidFill>
                  <a:schemeClr val="bg1">
                    <a:lumMod val="50000"/>
                  </a:schemeClr>
                </a:solidFill>
                <a:latin typeface="+mn-ea"/>
              </a:rPr>
              <a:t>轮</a:t>
            </a:r>
            <a:r>
              <a:rPr lang="en-US" altLang="zh-CN" sz="1200" b="1" dirty="0" smtClean="0">
                <a:solidFill>
                  <a:schemeClr val="bg1">
                    <a:lumMod val="50000"/>
                  </a:schemeClr>
                </a:solidFill>
                <a:latin typeface="+mn-ea"/>
              </a:rPr>
              <a:t>:$</a:t>
            </a:r>
            <a:r>
              <a:rPr lang="en-US" altLang="zh-CN" sz="1200" b="1" dirty="0">
                <a:solidFill>
                  <a:schemeClr val="bg1">
                    <a:lumMod val="50000"/>
                  </a:schemeClr>
                </a:solidFill>
                <a:latin typeface="+mn-ea"/>
              </a:rPr>
              <a:t>11M</a:t>
            </a:r>
            <a:r>
              <a:rPr lang="en-US" altLang="zh-CN" sz="1200" dirty="0">
                <a:solidFill>
                  <a:schemeClr val="bg1">
                    <a:lumMod val="50000"/>
                  </a:schemeClr>
                </a:solidFill>
                <a:latin typeface="+mn-ea"/>
              </a:rPr>
              <a:t/>
            </a:r>
            <a:br>
              <a:rPr lang="en-US" altLang="zh-CN" sz="1200" dirty="0">
                <a:solidFill>
                  <a:schemeClr val="bg1">
                    <a:lumMod val="50000"/>
                  </a:schemeClr>
                </a:solidFill>
                <a:latin typeface="+mn-ea"/>
              </a:rPr>
            </a:br>
            <a:r>
              <a:rPr lang="zh-CN" altLang="en-US" sz="1200" dirty="0">
                <a:solidFill>
                  <a:schemeClr val="bg1">
                    <a:lumMod val="50000"/>
                  </a:schemeClr>
                </a:solidFill>
                <a:latin typeface="+mn-ea"/>
              </a:rPr>
              <a:t/>
            </a:r>
            <a:br>
              <a:rPr lang="zh-CN" altLang="en-US" sz="1200" dirty="0">
                <a:solidFill>
                  <a:schemeClr val="bg1">
                    <a:lumMod val="50000"/>
                  </a:schemeClr>
                </a:solidFill>
                <a:latin typeface="+mn-ea"/>
              </a:rPr>
            </a:br>
            <a:r>
              <a:rPr lang="zh-CN" altLang="en-US" sz="1200" dirty="0" smtClean="0">
                <a:solidFill>
                  <a:schemeClr val="bg1">
                    <a:lumMod val="50000"/>
                  </a:schemeClr>
                </a:solidFill>
                <a:latin typeface="+mn-ea"/>
              </a:rPr>
              <a:t>来自 </a:t>
            </a:r>
            <a:r>
              <a:rPr lang="en-US" altLang="zh-CN" sz="1200" dirty="0">
                <a:solidFill>
                  <a:schemeClr val="bg1">
                    <a:lumMod val="50000"/>
                  </a:schemeClr>
                </a:solidFill>
                <a:latin typeface="+mn-ea"/>
              </a:rPr>
              <a:t>Fidelity, Sunstone</a:t>
            </a:r>
            <a:br>
              <a:rPr lang="en-US" altLang="zh-CN" sz="1200" dirty="0">
                <a:solidFill>
                  <a:schemeClr val="bg1">
                    <a:lumMod val="50000"/>
                  </a:schemeClr>
                </a:solidFill>
                <a:latin typeface="+mn-ea"/>
              </a:rPr>
            </a:br>
            <a:r>
              <a:rPr lang="zh-CN" altLang="en-US" sz="1200" dirty="0">
                <a:solidFill>
                  <a:schemeClr val="bg1">
                    <a:lumMod val="50000"/>
                  </a:schemeClr>
                </a:solidFill>
                <a:latin typeface="+mn-ea"/>
              </a:rPr>
              <a:t>和 </a:t>
            </a:r>
            <a:r>
              <a:rPr lang="en-US" altLang="zh-CN" sz="1200" dirty="0" err="1" smtClean="0">
                <a:solidFill>
                  <a:schemeClr val="bg1">
                    <a:lumMod val="50000"/>
                  </a:schemeClr>
                </a:solidFill>
                <a:latin typeface="+mn-ea"/>
              </a:rPr>
              <a:t>Conor</a:t>
            </a:r>
            <a:endParaRPr lang="en-US" altLang="zh-CN" sz="1200" dirty="0">
              <a:solidFill>
                <a:schemeClr val="bg1">
                  <a:lumMod val="50000"/>
                </a:schemeClr>
              </a:solidFill>
              <a:latin typeface="+mn-ea"/>
            </a:endParaRPr>
          </a:p>
        </p:txBody>
      </p:sp>
      <p:sp>
        <p:nvSpPr>
          <p:cNvPr id="114" name="等腰三角形 113"/>
          <p:cNvSpPr/>
          <p:nvPr/>
        </p:nvSpPr>
        <p:spPr>
          <a:xfrm flipV="1">
            <a:off x="7508745" y="4653242"/>
            <a:ext cx="259349" cy="22170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5" name="矩形 114"/>
          <p:cNvSpPr/>
          <p:nvPr/>
        </p:nvSpPr>
        <p:spPr>
          <a:xfrm>
            <a:off x="7684693" y="4923080"/>
            <a:ext cx="1302832" cy="1015663"/>
          </a:xfrm>
          <a:prstGeom prst="rect">
            <a:avLst/>
          </a:prstGeom>
        </p:spPr>
        <p:txBody>
          <a:bodyPr wrap="square">
            <a:spAutoFit/>
          </a:bodyPr>
          <a:lstStyle/>
          <a:p>
            <a:r>
              <a:rPr lang="en-US" altLang="zh-CN" sz="1200" b="1" dirty="0">
                <a:solidFill>
                  <a:schemeClr val="bg1">
                    <a:lumMod val="50000"/>
                  </a:schemeClr>
                </a:solidFill>
                <a:latin typeface="+mn-ea"/>
              </a:rPr>
              <a:t>B </a:t>
            </a:r>
            <a:r>
              <a:rPr lang="zh-CN" altLang="en-US" sz="1200" b="1" dirty="0" smtClean="0">
                <a:solidFill>
                  <a:schemeClr val="bg1">
                    <a:lumMod val="50000"/>
                  </a:schemeClr>
                </a:solidFill>
                <a:latin typeface="+mn-ea"/>
              </a:rPr>
              <a:t>轮</a:t>
            </a:r>
            <a:r>
              <a:rPr lang="en-US" altLang="zh-CN" sz="1200" b="1" dirty="0" smtClean="0">
                <a:solidFill>
                  <a:schemeClr val="bg1">
                    <a:lumMod val="50000"/>
                  </a:schemeClr>
                </a:solidFill>
                <a:latin typeface="+mn-ea"/>
              </a:rPr>
              <a:t>:$</a:t>
            </a:r>
            <a:r>
              <a:rPr lang="en-US" altLang="zh-CN" sz="1200" b="1" dirty="0">
                <a:solidFill>
                  <a:schemeClr val="bg1">
                    <a:lumMod val="50000"/>
                  </a:schemeClr>
                </a:solidFill>
                <a:latin typeface="+mn-ea"/>
              </a:rPr>
              <a:t>11M</a:t>
            </a:r>
            <a:r>
              <a:rPr lang="en-US" altLang="zh-CN" sz="1200" dirty="0">
                <a:solidFill>
                  <a:schemeClr val="bg1">
                    <a:lumMod val="50000"/>
                  </a:schemeClr>
                </a:solidFill>
                <a:latin typeface="+mn-ea"/>
              </a:rPr>
              <a:t/>
            </a:r>
            <a:br>
              <a:rPr lang="en-US" altLang="zh-CN" sz="1200" dirty="0">
                <a:solidFill>
                  <a:schemeClr val="bg1">
                    <a:lumMod val="50000"/>
                  </a:schemeClr>
                </a:solidFill>
                <a:latin typeface="+mn-ea"/>
              </a:rPr>
            </a:br>
            <a:r>
              <a:rPr lang="zh-CN" altLang="en-US" sz="1200" dirty="0">
                <a:solidFill>
                  <a:schemeClr val="bg1">
                    <a:lumMod val="50000"/>
                  </a:schemeClr>
                </a:solidFill>
                <a:latin typeface="+mn-ea"/>
              </a:rPr>
              <a:t/>
            </a:r>
            <a:br>
              <a:rPr lang="zh-CN" altLang="en-US" sz="1200" dirty="0">
                <a:solidFill>
                  <a:schemeClr val="bg1">
                    <a:lumMod val="50000"/>
                  </a:schemeClr>
                </a:solidFill>
                <a:latin typeface="+mn-ea"/>
              </a:rPr>
            </a:br>
            <a:r>
              <a:rPr lang="zh-CN" altLang="en-US" sz="1200" dirty="0" smtClean="0">
                <a:solidFill>
                  <a:schemeClr val="bg1">
                    <a:lumMod val="50000"/>
                  </a:schemeClr>
                </a:solidFill>
                <a:latin typeface="+mn-ea"/>
              </a:rPr>
              <a:t>来自 </a:t>
            </a:r>
            <a:r>
              <a:rPr lang="en-US" altLang="zh-CN" sz="1200" dirty="0">
                <a:solidFill>
                  <a:schemeClr val="bg1">
                    <a:lumMod val="50000"/>
                  </a:schemeClr>
                </a:solidFill>
                <a:latin typeface="+mn-ea"/>
              </a:rPr>
              <a:t>Fidelity, Sunstone</a:t>
            </a:r>
            <a:br>
              <a:rPr lang="en-US" altLang="zh-CN" sz="1200" dirty="0">
                <a:solidFill>
                  <a:schemeClr val="bg1">
                    <a:lumMod val="50000"/>
                  </a:schemeClr>
                </a:solidFill>
                <a:latin typeface="+mn-ea"/>
              </a:rPr>
            </a:br>
            <a:r>
              <a:rPr lang="zh-CN" altLang="en-US" sz="1200" dirty="0">
                <a:solidFill>
                  <a:schemeClr val="bg1">
                    <a:lumMod val="50000"/>
                  </a:schemeClr>
                </a:solidFill>
                <a:latin typeface="+mn-ea"/>
              </a:rPr>
              <a:t>和 </a:t>
            </a:r>
            <a:r>
              <a:rPr lang="en-US" altLang="zh-CN" sz="1200" dirty="0" err="1">
                <a:solidFill>
                  <a:schemeClr val="bg1">
                    <a:lumMod val="50000"/>
                  </a:schemeClr>
                </a:solidFill>
                <a:latin typeface="+mn-ea"/>
              </a:rPr>
              <a:t>Conor</a:t>
            </a:r>
            <a:endParaRPr lang="en-US" altLang="zh-CN" sz="1200" dirty="0">
              <a:solidFill>
                <a:schemeClr val="bg1">
                  <a:lumMod val="50000"/>
                </a:schemeClr>
              </a:solidFill>
              <a:latin typeface="+mn-ea"/>
            </a:endParaRPr>
          </a:p>
        </p:txBody>
      </p:sp>
      <p:sp>
        <p:nvSpPr>
          <p:cNvPr id="117" name="等腰三角形 116"/>
          <p:cNvSpPr/>
          <p:nvPr/>
        </p:nvSpPr>
        <p:spPr>
          <a:xfrm flipV="1">
            <a:off x="10849646" y="4653242"/>
            <a:ext cx="259349" cy="22170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8" name="矩形 117"/>
          <p:cNvSpPr/>
          <p:nvPr/>
        </p:nvSpPr>
        <p:spPr>
          <a:xfrm>
            <a:off x="10327904" y="4987017"/>
            <a:ext cx="1302832" cy="1015663"/>
          </a:xfrm>
          <a:prstGeom prst="rect">
            <a:avLst/>
          </a:prstGeom>
        </p:spPr>
        <p:txBody>
          <a:bodyPr wrap="square">
            <a:spAutoFit/>
          </a:bodyPr>
          <a:lstStyle/>
          <a:p>
            <a:r>
              <a:rPr lang="en-US" altLang="zh-CN" sz="1200" b="1" dirty="0">
                <a:solidFill>
                  <a:schemeClr val="bg1">
                    <a:lumMod val="50000"/>
                  </a:schemeClr>
                </a:solidFill>
                <a:latin typeface="+mn-ea"/>
              </a:rPr>
              <a:t>C </a:t>
            </a:r>
            <a:r>
              <a:rPr lang="zh-CN" altLang="en-US" sz="1200" b="1" dirty="0" smtClean="0">
                <a:solidFill>
                  <a:schemeClr val="bg1">
                    <a:lumMod val="50000"/>
                  </a:schemeClr>
                </a:solidFill>
                <a:latin typeface="+mn-ea"/>
              </a:rPr>
              <a:t>轮</a:t>
            </a:r>
            <a:r>
              <a:rPr lang="en-US" altLang="zh-CN" sz="1200" b="1" dirty="0" smtClean="0">
                <a:solidFill>
                  <a:schemeClr val="bg1">
                    <a:lumMod val="50000"/>
                  </a:schemeClr>
                </a:solidFill>
                <a:latin typeface="+mn-ea"/>
              </a:rPr>
              <a:t>:$</a:t>
            </a:r>
            <a:r>
              <a:rPr lang="en-US" altLang="zh-CN" sz="1200" b="1" dirty="0">
                <a:solidFill>
                  <a:schemeClr val="bg1">
                    <a:lumMod val="50000"/>
                  </a:schemeClr>
                </a:solidFill>
                <a:latin typeface="+mn-ea"/>
              </a:rPr>
              <a:t>20M</a:t>
            </a:r>
            <a:r>
              <a:rPr lang="en-US" altLang="zh-CN" sz="1200" dirty="0">
                <a:solidFill>
                  <a:schemeClr val="bg1">
                    <a:lumMod val="50000"/>
                  </a:schemeClr>
                </a:solidFill>
                <a:latin typeface="+mn-ea"/>
              </a:rPr>
              <a:t/>
            </a:r>
            <a:br>
              <a:rPr lang="en-US" altLang="zh-CN" sz="1200" dirty="0">
                <a:solidFill>
                  <a:schemeClr val="bg1">
                    <a:lumMod val="50000"/>
                  </a:schemeClr>
                </a:solidFill>
                <a:latin typeface="+mn-ea"/>
              </a:rPr>
            </a:br>
            <a:r>
              <a:rPr lang="zh-CN" altLang="en-US" sz="1200" dirty="0">
                <a:solidFill>
                  <a:schemeClr val="bg1">
                    <a:lumMod val="50000"/>
                  </a:schemeClr>
                </a:solidFill>
                <a:latin typeface="+mn-ea"/>
              </a:rPr>
              <a:t/>
            </a:r>
            <a:br>
              <a:rPr lang="zh-CN" altLang="en-US" sz="1200" dirty="0">
                <a:solidFill>
                  <a:schemeClr val="bg1">
                    <a:lumMod val="50000"/>
                  </a:schemeClr>
                </a:solidFill>
                <a:latin typeface="+mn-ea"/>
              </a:rPr>
            </a:br>
            <a:r>
              <a:rPr lang="zh-CN" altLang="en-US" sz="1200" dirty="0">
                <a:solidFill>
                  <a:schemeClr val="bg1">
                    <a:lumMod val="50000"/>
                  </a:schemeClr>
                </a:solidFill>
                <a:latin typeface="+mn-ea"/>
              </a:rPr>
              <a:t>领投 </a:t>
            </a:r>
            <a:r>
              <a:rPr lang="en-US" altLang="zh-CN" sz="1200" dirty="0" err="1">
                <a:solidFill>
                  <a:schemeClr val="bg1">
                    <a:lumMod val="50000"/>
                  </a:schemeClr>
                </a:solidFill>
                <a:latin typeface="+mn-ea"/>
              </a:rPr>
              <a:t>Creandum</a:t>
            </a:r>
            <a:r>
              <a:rPr lang="en-US" altLang="zh-CN" sz="1200" dirty="0">
                <a:solidFill>
                  <a:schemeClr val="bg1">
                    <a:lumMod val="50000"/>
                  </a:schemeClr>
                </a:solidFill>
                <a:latin typeface="+mn-ea"/>
              </a:rPr>
              <a:t>, </a:t>
            </a:r>
            <a:r>
              <a:rPr lang="zh-CN" altLang="en-US" sz="1200" dirty="0">
                <a:solidFill>
                  <a:schemeClr val="bg1">
                    <a:lumMod val="50000"/>
                  </a:schemeClr>
                </a:solidFill>
                <a:latin typeface="+mn-ea"/>
              </a:rPr>
              <a:t>跟投 </a:t>
            </a:r>
            <a:r>
              <a:rPr lang="en-US" altLang="zh-CN" sz="1200" dirty="0">
                <a:solidFill>
                  <a:schemeClr val="bg1">
                    <a:lumMod val="50000"/>
                  </a:schemeClr>
                </a:solidFill>
                <a:latin typeface="+mn-ea"/>
              </a:rPr>
              <a:t>Dawn</a:t>
            </a:r>
            <a:br>
              <a:rPr lang="en-US" altLang="zh-CN" sz="1200" dirty="0">
                <a:solidFill>
                  <a:schemeClr val="bg1">
                    <a:lumMod val="50000"/>
                  </a:schemeClr>
                </a:solidFill>
                <a:latin typeface="+mn-ea"/>
              </a:rPr>
            </a:br>
            <a:r>
              <a:rPr lang="zh-CN" altLang="en-US" sz="1200" dirty="0">
                <a:solidFill>
                  <a:schemeClr val="bg1">
                    <a:lumMod val="50000"/>
                  </a:schemeClr>
                </a:solidFill>
                <a:latin typeface="+mn-ea"/>
              </a:rPr>
              <a:t>和现有资商</a:t>
            </a:r>
          </a:p>
        </p:txBody>
      </p:sp>
      <p:cxnSp>
        <p:nvCxnSpPr>
          <p:cNvPr id="119" name="直接连接符 11"/>
          <p:cNvCxnSpPr/>
          <p:nvPr/>
        </p:nvCxnSpPr>
        <p:spPr>
          <a:xfrm>
            <a:off x="6442561" y="3071028"/>
            <a:ext cx="0" cy="11160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
          <p:cNvCxnSpPr/>
          <p:nvPr/>
        </p:nvCxnSpPr>
        <p:spPr>
          <a:xfrm>
            <a:off x="10993788" y="3071028"/>
            <a:ext cx="0" cy="11160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1325948" y="3037721"/>
            <a:ext cx="1296000" cy="338554"/>
          </a:xfrm>
          <a:prstGeom prst="rect">
            <a:avLst/>
          </a:prstGeom>
          <a:solidFill>
            <a:srgbClr val="94C949"/>
          </a:solidFill>
        </p:spPr>
        <p:txBody>
          <a:bodyPr wrap="square">
            <a:spAutoFit/>
          </a:bodyPr>
          <a:lstStyle/>
          <a:p>
            <a:pPr lvl="0" algn="ctr" defTabSz="457200"/>
            <a:r>
              <a:rPr lang="zh-CN" altLang="en-US" sz="1600" dirty="0" smtClean="0">
                <a:solidFill>
                  <a:schemeClr val="bg1"/>
                </a:solidFill>
                <a:latin typeface="+mn-ea"/>
              </a:rPr>
              <a:t>商业领先</a:t>
            </a:r>
            <a:endParaRPr lang="zh-CN" altLang="en-US" sz="1600" dirty="0">
              <a:solidFill>
                <a:schemeClr val="bg1"/>
              </a:solidFill>
              <a:latin typeface="+mn-ea"/>
            </a:endParaRPr>
          </a:p>
        </p:txBody>
      </p:sp>
      <p:sp>
        <p:nvSpPr>
          <p:cNvPr id="124" name="矩形 123"/>
          <p:cNvSpPr/>
          <p:nvPr/>
        </p:nvSpPr>
        <p:spPr>
          <a:xfrm>
            <a:off x="1305316" y="4473630"/>
            <a:ext cx="1296000" cy="360000"/>
          </a:xfrm>
          <a:prstGeom prst="rect">
            <a:avLst/>
          </a:prstGeom>
          <a:solidFill>
            <a:srgbClr val="94C949"/>
          </a:solidFill>
        </p:spPr>
        <p:txBody>
          <a:bodyPr wrap="square">
            <a:spAutoFit/>
          </a:bodyPr>
          <a:lstStyle/>
          <a:p>
            <a:pPr lvl="0" algn="ctr" defTabSz="457200"/>
            <a:r>
              <a:rPr lang="zh-CN" altLang="en-US" sz="1600" dirty="0" smtClean="0">
                <a:solidFill>
                  <a:schemeClr val="bg1"/>
                </a:solidFill>
                <a:latin typeface="+mn-ea"/>
              </a:rPr>
              <a:t>投资情况</a:t>
            </a:r>
            <a:endParaRPr lang="zh-CN" altLang="en-US" sz="1600" dirty="0">
              <a:solidFill>
                <a:schemeClr val="bg1"/>
              </a:solidFill>
              <a:latin typeface="+mn-ea"/>
            </a:endParaRPr>
          </a:p>
        </p:txBody>
      </p:sp>
      <p:sp>
        <p:nvSpPr>
          <p:cNvPr id="125" name="矩形 124"/>
          <p:cNvSpPr/>
          <p:nvPr/>
        </p:nvSpPr>
        <p:spPr>
          <a:xfrm>
            <a:off x="9407053" y="1538870"/>
            <a:ext cx="1296000" cy="338554"/>
          </a:xfrm>
          <a:prstGeom prst="rect">
            <a:avLst/>
          </a:prstGeom>
          <a:solidFill>
            <a:srgbClr val="94C949"/>
          </a:solidFill>
        </p:spPr>
        <p:txBody>
          <a:bodyPr wrap="square">
            <a:spAutoFit/>
          </a:bodyPr>
          <a:lstStyle/>
          <a:p>
            <a:pPr lvl="0" algn="ctr" defTabSz="457200"/>
            <a:r>
              <a:rPr lang="zh-CN" altLang="en-US" sz="1600" dirty="0" smtClean="0">
                <a:solidFill>
                  <a:schemeClr val="bg1"/>
                </a:solidFill>
                <a:latin typeface="+mn-ea"/>
              </a:rPr>
              <a:t>技术领先</a:t>
            </a:r>
            <a:endParaRPr lang="zh-CN" altLang="en-US" sz="1600" dirty="0">
              <a:solidFill>
                <a:schemeClr val="bg1"/>
              </a:solidFill>
              <a:latin typeface="+mn-ea"/>
            </a:endParaRPr>
          </a:p>
        </p:txBody>
      </p:sp>
      <p:cxnSp>
        <p:nvCxnSpPr>
          <p:cNvPr id="127" name="直接连接符 126"/>
          <p:cNvCxnSpPr/>
          <p:nvPr/>
        </p:nvCxnSpPr>
        <p:spPr>
          <a:xfrm flipV="1">
            <a:off x="1277876" y="4378316"/>
            <a:ext cx="9831119" cy="11303"/>
          </a:xfrm>
          <a:prstGeom prst="line">
            <a:avLst/>
          </a:prstGeom>
          <a:ln w="38100">
            <a:solidFill>
              <a:srgbClr val="1D4C7C"/>
            </a:solidFill>
          </a:ln>
        </p:spPr>
        <p:style>
          <a:lnRef idx="1">
            <a:schemeClr val="accent1"/>
          </a:lnRef>
          <a:fillRef idx="0">
            <a:schemeClr val="accent1"/>
          </a:fillRef>
          <a:effectRef idx="0">
            <a:schemeClr val="accent1"/>
          </a:effectRef>
          <a:fontRef idx="minor">
            <a:schemeClr val="tx1"/>
          </a:fontRef>
        </p:style>
      </p:cxnSp>
      <p:sp>
        <p:nvSpPr>
          <p:cNvPr id="131" name="Title 1"/>
          <p:cNvSpPr txBox="1">
            <a:spLocks/>
          </p:cNvSpPr>
          <p:nvPr/>
        </p:nvSpPr>
        <p:spPr>
          <a:xfrm>
            <a:off x="-1" y="223718"/>
            <a:ext cx="4314305" cy="567291"/>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图数据库领袖</a:t>
            </a:r>
            <a:endParaRPr 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334756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什么是图数据库</a:t>
            </a:r>
            <a:endParaRPr lang="zh-CN" altLang="en-US" sz="1467" dirty="0">
              <a:solidFill>
                <a:srgbClr val="FFFFFF"/>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为何要用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为何要用图数据库</a:t>
            </a:r>
            <a:endParaRPr lang="en-US" altLang="zh-CN" sz="1467" dirty="0">
              <a:solidFill>
                <a:srgbClr val="FFFFFF"/>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FFFF"/>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FFFF"/>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a:solidFill>
                  <a:srgbClr val="FF0000"/>
                </a:solidFill>
                <a:cs typeface="Segoe UI" charset="0"/>
              </a:rPr>
              <a:t>谁在用 </a:t>
            </a:r>
            <a:r>
              <a:rPr lang="en-US" altLang="zh-CN" sz="1467" dirty="0">
                <a:solidFill>
                  <a:srgbClr val="FF0000"/>
                </a:solidFill>
                <a:cs typeface="Segoe UI" charset="0"/>
              </a:rPr>
              <a:t>Neo4j</a:t>
            </a: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FFFF"/>
                </a:solidFill>
                <a:cs typeface="Segoe UI" charset="0"/>
                <a:hlinkClick r:id="rId6"/>
              </a:rPr>
              <a:t>演示 </a:t>
            </a:r>
            <a:r>
              <a:rPr lang="en-US" altLang="zh-CN" sz="1467" dirty="0" smtClean="0">
                <a:solidFill>
                  <a:srgbClr val="FFFFFF"/>
                </a:solidFill>
                <a:cs typeface="Segoe UI" charset="0"/>
                <a:hlinkClick r:id="rId6"/>
              </a:rPr>
              <a:t>Neo4j</a:t>
            </a:r>
            <a:endParaRPr lang="zh-CN" altLang="en-US" sz="1467" dirty="0">
              <a:solidFill>
                <a:srgbClr val="FFFFFF"/>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858601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0000"/>
                </a:solidFill>
                <a:cs typeface="Segoe UI" charset="0"/>
              </a:rPr>
              <a:t>什么是图数据库</a:t>
            </a:r>
            <a:endParaRPr lang="zh-CN" altLang="en-US" sz="1467" dirty="0">
              <a:solidFill>
                <a:srgbClr val="FF0000"/>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为何要用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为何要用图数据库</a:t>
            </a:r>
            <a:endParaRPr lang="en-US" altLang="zh-CN" sz="1467" dirty="0">
              <a:solidFill>
                <a:srgbClr val="FFFFFF"/>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0000"/>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0000"/>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谁在用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FFFF"/>
                </a:solidFill>
                <a:cs typeface="Segoe UI" charset="0"/>
                <a:hlinkClick r:id="rId6"/>
              </a:rPr>
              <a:t>演示 </a:t>
            </a:r>
            <a:r>
              <a:rPr lang="en-US" altLang="zh-CN" sz="1467" dirty="0" smtClean="0">
                <a:solidFill>
                  <a:srgbClr val="FFFFFF"/>
                </a:solidFill>
                <a:cs typeface="Segoe UI" charset="0"/>
                <a:hlinkClick r:id="rId6"/>
              </a:rPr>
              <a:t>Neo4j</a:t>
            </a:r>
            <a:endParaRPr lang="zh-CN" altLang="en-US" sz="1467" dirty="0">
              <a:solidFill>
                <a:srgbClr val="FFFFFF"/>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421902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global-500-log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858" y="1245296"/>
            <a:ext cx="2304000" cy="108288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itney-bow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439" y="1245296"/>
            <a:ext cx="229499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858" y="2528216"/>
            <a:ext cx="2107935" cy="99197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Telen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498" y="2356794"/>
            <a:ext cx="2836479" cy="133481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6"/>
          <a:stretch>
            <a:fillRect/>
          </a:stretch>
        </p:blipFill>
        <p:spPr>
          <a:xfrm>
            <a:off x="7648683" y="1245296"/>
            <a:ext cx="3572971" cy="883517"/>
          </a:xfrm>
          <a:prstGeom prst="rect">
            <a:avLst/>
          </a:prstGeom>
        </p:spPr>
      </p:pic>
      <p:pic>
        <p:nvPicPr>
          <p:cNvPr id="11276" name="Picture 12" descr="diebayeris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8683" y="2262201"/>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meg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858" y="3651283"/>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wander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8439" y="3651283"/>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Gamesy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8683" y="3651283"/>
            <a:ext cx="32385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Glowb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858" y="5354796"/>
            <a:ext cx="2838450" cy="1057276"/>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Billes Printing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8439" y="5559584"/>
            <a:ext cx="26670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s://ss0.bdstatic.com/-0U0bnSm1A5BphGlnYG/tam-ogel/7742135c292665445c3f5f6053f4942a_121_12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48683" y="5307171"/>
            <a:ext cx="1152525" cy="1152526"/>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http://www.qinggua.net/tuurl.php?url=http://mmbiz.qpic.cn/mmbiz/sQSXRicibLKOlHjfz7AgLWKom7nPoLH8cibqBKHicBfHliczXTTvC6E8ytLup0Ps9iaDEM43usrh9cf6Z0HI6yHPW4gw/0?wx_fmt=pn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19840" y="5241465"/>
            <a:ext cx="1463689" cy="1283938"/>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223718"/>
            <a:ext cx="2486026" cy="720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solidFill>
                  <a:schemeClr val="bg1">
                    <a:lumMod val="95000"/>
                  </a:schemeClr>
                </a:solidFill>
                <a:latin typeface="+mn-ea"/>
                <a:ea typeface="+mn-ea"/>
              </a:rPr>
              <a:t>谁在用 </a:t>
            </a:r>
            <a:r>
              <a:rPr lang="en-US" altLang="zh-CN" sz="2400" b="1" dirty="0">
                <a:solidFill>
                  <a:schemeClr val="bg1">
                    <a:lumMod val="95000"/>
                  </a:schemeClr>
                </a:solidFill>
                <a:latin typeface="+mn-ea"/>
                <a:ea typeface="+mn-ea"/>
              </a:rPr>
              <a:t>Neo4j</a:t>
            </a:r>
            <a:endParaRPr 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179655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664584"/>
            <a:ext cx="11172825" cy="1994074"/>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6551327" y="3700590"/>
            <a:ext cx="4069724" cy="369332"/>
          </a:xfrm>
          <a:prstGeom prst="rect">
            <a:avLst/>
          </a:prstGeom>
          <a:noFill/>
        </p:spPr>
        <p:txBody>
          <a:bodyPr wrap="square" rtlCol="0">
            <a:spAutoFit/>
          </a:bodyPr>
          <a:lstStyle/>
          <a:p>
            <a:r>
              <a:rPr lang="zh-CN" altLang="en-US" b="1" dirty="0" smtClean="0">
                <a:solidFill>
                  <a:schemeClr val="bg1">
                    <a:lumMod val="95000"/>
                  </a:schemeClr>
                </a:solidFill>
                <a:latin typeface="+mn-ea"/>
              </a:rPr>
              <a:t>查出</a:t>
            </a:r>
            <a:r>
              <a:rPr lang="zh-CN" altLang="en-US" b="1" dirty="0">
                <a:solidFill>
                  <a:schemeClr val="bg1">
                    <a:lumMod val="95000"/>
                  </a:schemeClr>
                </a:solidFill>
                <a:latin typeface="+mn-ea"/>
              </a:rPr>
              <a:t>成千上万诈骗、贿赂、逃逸事件</a:t>
            </a:r>
          </a:p>
        </p:txBody>
      </p:sp>
      <p:sp>
        <p:nvSpPr>
          <p:cNvPr id="5"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solidFill>
                  <a:schemeClr val="bg1">
                    <a:lumMod val="95000"/>
                  </a:schemeClr>
                </a:solidFill>
                <a:latin typeface="+mn-ea"/>
                <a:ea typeface="+mn-ea"/>
              </a:rPr>
              <a:t>应用范例</a:t>
            </a:r>
            <a:r>
              <a:rPr lang="en-US" altLang="zh-CN" sz="2400" b="1" dirty="0">
                <a:solidFill>
                  <a:schemeClr val="bg1">
                    <a:lumMod val="95000"/>
                  </a:schemeClr>
                </a:solidFill>
                <a:latin typeface="+mn-ea"/>
                <a:ea typeface="+mn-ea"/>
              </a:rPr>
              <a:t>: ICIJ</a:t>
            </a:r>
            <a:r>
              <a:rPr lang="zh-CN" altLang="en-US" sz="2400" b="1" dirty="0">
                <a:solidFill>
                  <a:schemeClr val="bg1">
                    <a:lumMod val="95000"/>
                  </a:schemeClr>
                </a:solidFill>
                <a:latin typeface="+mn-ea"/>
                <a:ea typeface="+mn-ea"/>
              </a:rPr>
              <a:t>事件</a:t>
            </a:r>
            <a:endParaRPr lang="en-US" sz="2400" b="1" dirty="0">
              <a:solidFill>
                <a:schemeClr val="bg1">
                  <a:lumMod val="95000"/>
                </a:schemeClr>
              </a:solidFill>
              <a:latin typeface="+mn-ea"/>
              <a:ea typeface="+mn-ea"/>
            </a:endParaRPr>
          </a:p>
        </p:txBody>
      </p:sp>
      <p:sp>
        <p:nvSpPr>
          <p:cNvPr id="6" name="Green"/>
          <p:cNvSpPr/>
          <p:nvPr/>
        </p:nvSpPr>
        <p:spPr bwMode="auto">
          <a:xfrm>
            <a:off x="2183776" y="1749250"/>
            <a:ext cx="1885951" cy="1460675"/>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8" tIns="45724" rIns="91448" bIns="45724" numCol="1" rtlCol="0" anchor="ctr" anchorCtr="0" compatLnSpc="1">
            <a:prstTxWarp prst="textNoShape">
              <a:avLst/>
            </a:prstTxWarp>
          </a:bodyPr>
          <a:lstStyle/>
          <a:p>
            <a:pPr algn="ctr" defTabSz="914198"/>
            <a:r>
              <a:rPr lang="en-US" altLang="zh-CN" sz="3600" b="1" dirty="0" smtClean="0">
                <a:solidFill>
                  <a:srgbClr val="FFFFFF">
                    <a:alpha val="98824"/>
                  </a:srgbClr>
                </a:solidFill>
                <a:ea typeface="Segoe UI" pitchFamily="34" charset="0"/>
                <a:cs typeface="Segoe UI" pitchFamily="34" charset="0"/>
              </a:rPr>
              <a:t>10  </a:t>
            </a:r>
            <a:r>
              <a:rPr lang="zh-CN" altLang="en-US" sz="3600" b="1" dirty="0" smtClean="0">
                <a:solidFill>
                  <a:srgbClr val="FFFFFF">
                    <a:alpha val="98824"/>
                  </a:srgbClr>
                </a:solidFill>
                <a:ea typeface="Segoe UI" pitchFamily="34" charset="0"/>
                <a:cs typeface="Segoe UI" pitchFamily="34" charset="0"/>
              </a:rPr>
              <a:t>万</a:t>
            </a:r>
            <a:r>
              <a:rPr lang="en-US" sz="3600" b="1" dirty="0" smtClean="0">
                <a:solidFill>
                  <a:srgbClr val="FFFFFF">
                    <a:alpha val="98824"/>
                  </a:srgbClr>
                </a:solidFill>
                <a:ea typeface="Segoe UI" pitchFamily="34" charset="0"/>
                <a:cs typeface="Segoe UI" pitchFamily="34" charset="0"/>
              </a:rPr>
              <a:t/>
            </a:r>
            <a:br>
              <a:rPr lang="en-US" sz="3600" b="1" dirty="0" smtClean="0">
                <a:solidFill>
                  <a:srgbClr val="FFFFFF">
                    <a:alpha val="98824"/>
                  </a:srgbClr>
                </a:solidFill>
                <a:ea typeface="Segoe UI" pitchFamily="34" charset="0"/>
                <a:cs typeface="Segoe UI" pitchFamily="34" charset="0"/>
              </a:rPr>
            </a:br>
            <a:r>
              <a:rPr lang="zh-CN" altLang="en-US" sz="2267" dirty="0">
                <a:solidFill>
                  <a:srgbClr val="FFFFFF">
                    <a:alpha val="98824"/>
                  </a:srgbClr>
                </a:solidFill>
                <a:ea typeface="Segoe UI" pitchFamily="34" charset="0"/>
                <a:cs typeface="Segoe UI" pitchFamily="34" charset="0"/>
              </a:rPr>
              <a:t>账户</a:t>
            </a:r>
          </a:p>
        </p:txBody>
      </p:sp>
      <p:sp>
        <p:nvSpPr>
          <p:cNvPr id="7" name="Green"/>
          <p:cNvSpPr/>
          <p:nvPr/>
        </p:nvSpPr>
        <p:spPr bwMode="auto">
          <a:xfrm>
            <a:off x="4367551" y="1749250"/>
            <a:ext cx="1885951" cy="1460675"/>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8" tIns="45724" rIns="91448" bIns="45724" numCol="1" rtlCol="0" anchor="ctr" anchorCtr="0" compatLnSpc="1">
            <a:prstTxWarp prst="textNoShape">
              <a:avLst/>
            </a:prstTxWarp>
          </a:bodyPr>
          <a:lstStyle/>
          <a:p>
            <a:pPr algn="ctr" defTabSz="914198"/>
            <a:r>
              <a:rPr lang="en-US" altLang="zh-CN" sz="3600" b="1" dirty="0" smtClean="0">
                <a:solidFill>
                  <a:srgbClr val="FFFFFF">
                    <a:alpha val="98824"/>
                  </a:srgbClr>
                </a:solidFill>
                <a:ea typeface="Segoe UI" pitchFamily="34" charset="0"/>
                <a:cs typeface="Segoe UI" pitchFamily="34" charset="0"/>
              </a:rPr>
              <a:t>6  </a:t>
            </a:r>
            <a:r>
              <a:rPr lang="zh-CN" altLang="en-US" sz="3600" b="1" dirty="0" smtClean="0">
                <a:solidFill>
                  <a:srgbClr val="FFFFFF">
                    <a:alpha val="98824"/>
                  </a:srgbClr>
                </a:solidFill>
                <a:ea typeface="Segoe UI" pitchFamily="34" charset="0"/>
                <a:cs typeface="Segoe UI" pitchFamily="34" charset="0"/>
              </a:rPr>
              <a:t>万</a:t>
            </a:r>
            <a:endParaRPr lang="en-US" altLang="zh-CN" sz="3600" b="1" dirty="0" smtClean="0">
              <a:solidFill>
                <a:srgbClr val="FFFFFF">
                  <a:alpha val="98824"/>
                </a:srgbClr>
              </a:solidFill>
              <a:ea typeface="Segoe UI" pitchFamily="34" charset="0"/>
              <a:cs typeface="Segoe UI" pitchFamily="34" charset="0"/>
            </a:endParaRPr>
          </a:p>
          <a:p>
            <a:pPr algn="ctr" defTabSz="914198"/>
            <a:r>
              <a:rPr lang="zh-CN" altLang="en-US" sz="2267" dirty="0">
                <a:solidFill>
                  <a:srgbClr val="FFFFFF">
                    <a:alpha val="98824"/>
                  </a:srgbClr>
                </a:solidFill>
                <a:ea typeface="Segoe UI" pitchFamily="34" charset="0"/>
                <a:cs typeface="Segoe UI" pitchFamily="34" charset="0"/>
              </a:rPr>
              <a:t>文件</a:t>
            </a:r>
          </a:p>
        </p:txBody>
      </p:sp>
      <p:sp>
        <p:nvSpPr>
          <p:cNvPr id="8" name="Green"/>
          <p:cNvSpPr/>
          <p:nvPr/>
        </p:nvSpPr>
        <p:spPr bwMode="auto">
          <a:xfrm>
            <a:off x="6551326" y="1749250"/>
            <a:ext cx="1885951" cy="1460675"/>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8" tIns="45724" rIns="91448" bIns="45724" numCol="1" rtlCol="0" anchor="ctr" anchorCtr="0" compatLnSpc="1">
            <a:prstTxWarp prst="textNoShape">
              <a:avLst/>
            </a:prstTxWarp>
          </a:bodyPr>
          <a:lstStyle/>
          <a:p>
            <a:pPr algn="ctr" defTabSz="914198"/>
            <a:r>
              <a:rPr lang="en-US" altLang="zh-CN" sz="3600" b="1" dirty="0" smtClean="0">
                <a:solidFill>
                  <a:srgbClr val="FFFFFF">
                    <a:alpha val="98824"/>
                  </a:srgbClr>
                </a:solidFill>
                <a:ea typeface="Segoe UI" pitchFamily="34" charset="0"/>
                <a:cs typeface="Segoe UI" pitchFamily="34" charset="0"/>
              </a:rPr>
              <a:t>27.5  </a:t>
            </a:r>
            <a:r>
              <a:rPr lang="zh-CN" altLang="en-US" sz="3600" b="1" dirty="0" smtClean="0">
                <a:solidFill>
                  <a:srgbClr val="FFFFFF">
                    <a:alpha val="98824"/>
                  </a:srgbClr>
                </a:solidFill>
                <a:ea typeface="Segoe UI" pitchFamily="34" charset="0"/>
                <a:cs typeface="Segoe UI" pitchFamily="34" charset="0"/>
              </a:rPr>
              <a:t>万</a:t>
            </a:r>
            <a:endParaRPr lang="en-US" altLang="zh-CN" sz="3600" b="1" dirty="0" smtClean="0">
              <a:solidFill>
                <a:srgbClr val="FFFFFF">
                  <a:alpha val="98824"/>
                </a:srgbClr>
              </a:solidFill>
              <a:ea typeface="Segoe UI" pitchFamily="34" charset="0"/>
              <a:cs typeface="Segoe UI" pitchFamily="34" charset="0"/>
            </a:endParaRPr>
          </a:p>
          <a:p>
            <a:pPr algn="ctr" defTabSz="914198"/>
            <a:r>
              <a:rPr lang="zh-CN" altLang="en-US" sz="2267" dirty="0">
                <a:solidFill>
                  <a:srgbClr val="FFFFFF">
                    <a:alpha val="98824"/>
                  </a:srgbClr>
                </a:solidFill>
                <a:ea typeface="Segoe UI" pitchFamily="34" charset="0"/>
                <a:cs typeface="Segoe UI" pitchFamily="34" charset="0"/>
              </a:rPr>
              <a:t>节点</a:t>
            </a:r>
          </a:p>
        </p:txBody>
      </p:sp>
      <p:sp>
        <p:nvSpPr>
          <p:cNvPr id="9" name="Green"/>
          <p:cNvSpPr/>
          <p:nvPr/>
        </p:nvSpPr>
        <p:spPr bwMode="auto">
          <a:xfrm>
            <a:off x="8735099" y="1749250"/>
            <a:ext cx="1885951" cy="1460675"/>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8" tIns="45724" rIns="91448" bIns="45724" numCol="1" rtlCol="0" anchor="ctr" anchorCtr="0" compatLnSpc="1">
            <a:prstTxWarp prst="textNoShape">
              <a:avLst/>
            </a:prstTxWarp>
          </a:bodyPr>
          <a:lstStyle/>
          <a:p>
            <a:pPr algn="ctr" defTabSz="914198"/>
            <a:r>
              <a:rPr lang="en-US" altLang="zh-CN" sz="3600" b="1" dirty="0" smtClean="0">
                <a:solidFill>
                  <a:srgbClr val="FFFFFF">
                    <a:alpha val="98824"/>
                  </a:srgbClr>
                </a:solidFill>
                <a:ea typeface="Segoe UI" pitchFamily="34" charset="0"/>
                <a:cs typeface="Segoe UI" pitchFamily="34" charset="0"/>
              </a:rPr>
              <a:t>40  </a:t>
            </a:r>
            <a:r>
              <a:rPr lang="zh-CN" altLang="en-US" sz="3600" b="1" dirty="0" smtClean="0">
                <a:solidFill>
                  <a:srgbClr val="FFFFFF">
                    <a:alpha val="98824"/>
                  </a:srgbClr>
                </a:solidFill>
                <a:ea typeface="Segoe UI" pitchFamily="34" charset="0"/>
                <a:cs typeface="Segoe UI" pitchFamily="34" charset="0"/>
              </a:rPr>
              <a:t>万</a:t>
            </a:r>
            <a:endParaRPr lang="en-US" altLang="zh-CN" sz="3600" b="1" dirty="0" smtClean="0">
              <a:solidFill>
                <a:srgbClr val="FFFFFF">
                  <a:alpha val="98824"/>
                </a:srgbClr>
              </a:solidFill>
              <a:ea typeface="Segoe UI" pitchFamily="34" charset="0"/>
              <a:cs typeface="Segoe UI" pitchFamily="34" charset="0"/>
            </a:endParaRPr>
          </a:p>
          <a:p>
            <a:pPr algn="ctr" defTabSz="914198"/>
            <a:r>
              <a:rPr lang="zh-CN" altLang="en-US" sz="2267" dirty="0">
                <a:solidFill>
                  <a:srgbClr val="FFFFFF">
                    <a:alpha val="98824"/>
                  </a:srgbClr>
                </a:solidFill>
                <a:ea typeface="Segoe UI" pitchFamily="34" charset="0"/>
                <a:cs typeface="Segoe UI" pitchFamily="34" charset="0"/>
              </a:rPr>
              <a:t>联系</a:t>
            </a:r>
          </a:p>
        </p:txBody>
      </p:sp>
      <p:sp>
        <p:nvSpPr>
          <p:cNvPr id="13" name="矩形 12"/>
          <p:cNvSpPr/>
          <p:nvPr/>
        </p:nvSpPr>
        <p:spPr>
          <a:xfrm>
            <a:off x="3845563" y="469864"/>
            <a:ext cx="2492990" cy="400110"/>
          </a:xfrm>
          <a:prstGeom prst="rect">
            <a:avLst/>
          </a:prstGeom>
        </p:spPr>
        <p:txBody>
          <a:bodyPr wrap="none">
            <a:spAutoFit/>
          </a:bodyPr>
          <a:lstStyle/>
          <a:p>
            <a:r>
              <a:rPr lang="zh-CN" altLang="en-US" sz="2000" b="1" dirty="0">
                <a:solidFill>
                  <a:srgbClr val="1D4C7C"/>
                </a:solidFill>
              </a:rPr>
              <a:t>汇丰“瑞士泄密事件</a:t>
            </a:r>
            <a:endParaRPr lang="en-US" altLang="zh-CN" sz="2000" b="1" dirty="0">
              <a:solidFill>
                <a:srgbClr val="1D4C7C"/>
              </a:solidFill>
            </a:endParaRPr>
          </a:p>
        </p:txBody>
      </p:sp>
      <p:sp>
        <p:nvSpPr>
          <p:cNvPr id="14" name="Green"/>
          <p:cNvSpPr/>
          <p:nvPr/>
        </p:nvSpPr>
        <p:spPr bwMode="auto">
          <a:xfrm>
            <a:off x="-1" y="1749250"/>
            <a:ext cx="1885951" cy="1460675"/>
          </a:xfrm>
          <a:prstGeom prst="roundRect">
            <a:avLst>
              <a:gd name="adj" fmla="val 0"/>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8" tIns="45724" rIns="91448" bIns="45724" numCol="1" rtlCol="0" anchor="ctr" anchorCtr="0" compatLnSpc="1">
            <a:prstTxWarp prst="textNoShape">
              <a:avLst/>
            </a:prstTxWarp>
          </a:bodyPr>
          <a:lstStyle/>
          <a:p>
            <a:pPr algn="ctr" defTabSz="914198"/>
            <a:r>
              <a:rPr lang="en-US" altLang="zh-CN" sz="3600" b="1" dirty="0" smtClean="0">
                <a:solidFill>
                  <a:srgbClr val="FFFFFF">
                    <a:alpha val="98824"/>
                  </a:srgbClr>
                </a:solidFill>
                <a:ea typeface="Segoe UI" pitchFamily="34" charset="0"/>
                <a:cs typeface="Segoe UI" pitchFamily="34" charset="0"/>
              </a:rPr>
              <a:t>203</a:t>
            </a:r>
            <a:r>
              <a:rPr lang="en-US" sz="3600" b="1" dirty="0" smtClean="0">
                <a:solidFill>
                  <a:srgbClr val="FFFFFF">
                    <a:alpha val="98824"/>
                  </a:srgbClr>
                </a:solidFill>
                <a:ea typeface="Segoe UI" pitchFamily="34" charset="0"/>
                <a:cs typeface="Segoe UI" pitchFamily="34" charset="0"/>
              </a:rPr>
              <a:t/>
            </a:r>
            <a:br>
              <a:rPr lang="en-US" sz="3600" b="1" dirty="0" smtClean="0">
                <a:solidFill>
                  <a:srgbClr val="FFFFFF">
                    <a:alpha val="98824"/>
                  </a:srgbClr>
                </a:solidFill>
                <a:ea typeface="Segoe UI" pitchFamily="34" charset="0"/>
                <a:cs typeface="Segoe UI" pitchFamily="34" charset="0"/>
              </a:rPr>
            </a:br>
            <a:r>
              <a:rPr lang="zh-CN" altLang="en-US" sz="2267" dirty="0">
                <a:solidFill>
                  <a:srgbClr val="FFFFFF">
                    <a:alpha val="98824"/>
                  </a:srgbClr>
                </a:solidFill>
                <a:ea typeface="Segoe UI" pitchFamily="34" charset="0"/>
                <a:cs typeface="Segoe UI" pitchFamily="34" charset="0"/>
              </a:rPr>
              <a:t>国家</a:t>
            </a:r>
          </a:p>
        </p:txBody>
      </p:sp>
      <p:sp>
        <p:nvSpPr>
          <p:cNvPr id="15" name="矩形 14"/>
          <p:cNvSpPr/>
          <p:nvPr/>
        </p:nvSpPr>
        <p:spPr>
          <a:xfrm>
            <a:off x="831307" y="3700590"/>
            <a:ext cx="1595309" cy="369332"/>
          </a:xfrm>
          <a:prstGeom prst="rect">
            <a:avLst/>
          </a:prstGeom>
        </p:spPr>
        <p:txBody>
          <a:bodyPr wrap="none">
            <a:spAutoFit/>
          </a:bodyPr>
          <a:lstStyle/>
          <a:p>
            <a:r>
              <a:rPr lang="en-US" altLang="zh-CN" b="1" dirty="0">
                <a:solidFill>
                  <a:schemeClr val="bg1">
                    <a:lumMod val="95000"/>
                  </a:schemeClr>
                </a:solidFill>
                <a:latin typeface="+mn-ea"/>
              </a:rPr>
              <a:t>ICIJ </a:t>
            </a:r>
            <a:r>
              <a:rPr lang="zh-CN" altLang="en-US" b="1" dirty="0">
                <a:solidFill>
                  <a:schemeClr val="bg1">
                    <a:lumMod val="95000"/>
                  </a:schemeClr>
                </a:solidFill>
                <a:latin typeface="+mn-ea"/>
              </a:rPr>
              <a:t>调查组织</a:t>
            </a:r>
            <a:endParaRPr lang="zh-CN" altLang="en-US" b="1" dirty="0"/>
          </a:p>
        </p:txBody>
      </p:sp>
      <p:sp>
        <p:nvSpPr>
          <p:cNvPr id="16" name="右箭头 15"/>
          <p:cNvSpPr/>
          <p:nvPr/>
        </p:nvSpPr>
        <p:spPr>
          <a:xfrm>
            <a:off x="2982337" y="3581885"/>
            <a:ext cx="3271165" cy="60674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1D4C7C"/>
                </a:solidFill>
              </a:rPr>
              <a:t>采用 </a:t>
            </a:r>
            <a:r>
              <a:rPr lang="en-US" altLang="zh-CN" dirty="0">
                <a:solidFill>
                  <a:srgbClr val="1D4C7C"/>
                </a:solidFill>
              </a:rPr>
              <a:t>Noe4j </a:t>
            </a:r>
            <a:r>
              <a:rPr lang="zh-CN" altLang="en-US" dirty="0">
                <a:solidFill>
                  <a:srgbClr val="1D4C7C"/>
                </a:solidFill>
              </a:rPr>
              <a:t>进行处理</a:t>
            </a:r>
          </a:p>
        </p:txBody>
      </p:sp>
    </p:spTree>
    <p:extLst>
      <p:ext uri="{BB962C8B-B14F-4D97-AF65-F5344CB8AC3E}">
        <p14:creationId xmlns:p14="http://schemas.microsoft.com/office/powerpoint/2010/main" val="3004453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什么是图数据库</a:t>
            </a:r>
            <a:endParaRPr lang="zh-CN" altLang="en-US" sz="1467" dirty="0">
              <a:solidFill>
                <a:srgbClr val="FFFFFF"/>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为何要用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为何要用图数据库</a:t>
            </a:r>
            <a:endParaRPr lang="en-US" altLang="zh-CN" sz="1467" dirty="0">
              <a:solidFill>
                <a:srgbClr val="FFFFFF"/>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FFFF"/>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FFFF"/>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a:solidFill>
                  <a:srgbClr val="FFFFFF"/>
                </a:solidFill>
                <a:cs typeface="Segoe UI" charset="0"/>
              </a:rPr>
              <a:t>谁在用 </a:t>
            </a:r>
            <a:r>
              <a:rPr lang="en-US" altLang="zh-CN" sz="1467" dirty="0">
                <a:solidFill>
                  <a:srgbClr val="FFFFFF"/>
                </a:solidFill>
                <a:cs typeface="Segoe UI" charset="0"/>
              </a:rPr>
              <a:t>Neo4j</a:t>
            </a: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0000"/>
                </a:solidFill>
                <a:cs typeface="Segoe UI" charset="0"/>
              </a:rPr>
              <a:t>演示 </a:t>
            </a:r>
            <a:r>
              <a:rPr lang="en-US" altLang="zh-CN" sz="1467" dirty="0" smtClean="0">
                <a:solidFill>
                  <a:srgbClr val="FF0000"/>
                </a:solidFill>
                <a:cs typeface="Segoe UI" charset="0"/>
              </a:rPr>
              <a:t>Neo4j</a:t>
            </a:r>
            <a:endParaRPr lang="zh-CN" altLang="en-US" sz="1467" dirty="0">
              <a:solidFill>
                <a:srgbClr val="FF0000"/>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643150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102068" y="1279635"/>
            <a:ext cx="8043041" cy="5026901"/>
          </a:xfrm>
          <a:prstGeom prst="rect">
            <a:avLst/>
          </a:prstGeom>
        </p:spPr>
      </p:pic>
      <p:sp>
        <p:nvSpPr>
          <p:cNvPr id="4"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演示</a:t>
            </a:r>
            <a:r>
              <a:rPr lang="zh-CN" altLang="en-US" sz="2400" b="1" dirty="0" smtClean="0">
                <a:solidFill>
                  <a:schemeClr val="bg1">
                    <a:lumMod val="95000"/>
                  </a:schemeClr>
                </a:solidFill>
                <a:latin typeface="+mn-ea"/>
                <a:ea typeface="+mn-ea"/>
              </a:rPr>
              <a:t>：</a:t>
            </a:r>
            <a:r>
              <a:rPr lang="zh-CN" altLang="en-US" sz="2400" b="1" dirty="0">
                <a:solidFill>
                  <a:schemeClr val="bg1">
                    <a:lumMod val="95000"/>
                  </a:schemeClr>
                </a:solidFill>
                <a:latin typeface="+mn-ea"/>
                <a:ea typeface="+mn-ea"/>
              </a:rPr>
              <a:t>明星关系图（原文）</a:t>
            </a:r>
          </a:p>
        </p:txBody>
      </p:sp>
    </p:spTree>
    <p:extLst>
      <p:ext uri="{BB962C8B-B14F-4D97-AF65-F5344CB8AC3E}">
        <p14:creationId xmlns:p14="http://schemas.microsoft.com/office/powerpoint/2010/main" val="1433939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演示</a:t>
            </a:r>
            <a:r>
              <a:rPr lang="zh-CN" altLang="en-US" sz="2400" b="1" dirty="0" smtClean="0">
                <a:solidFill>
                  <a:schemeClr val="bg1">
                    <a:lumMod val="95000"/>
                  </a:schemeClr>
                </a:solidFill>
                <a:latin typeface="+mn-ea"/>
                <a:ea typeface="+mn-ea"/>
              </a:rPr>
              <a:t>：</a:t>
            </a:r>
            <a:r>
              <a:rPr lang="zh-CN" altLang="en-US" sz="2400" b="1" dirty="0">
                <a:solidFill>
                  <a:schemeClr val="bg1">
                    <a:lumMod val="95000"/>
                  </a:schemeClr>
                </a:solidFill>
                <a:latin typeface="+mn-ea"/>
                <a:ea typeface="+mn-ea"/>
              </a:rPr>
              <a:t>明星关系图（创建）</a:t>
            </a:r>
          </a:p>
        </p:txBody>
      </p:sp>
    </p:spTree>
    <p:controls>
      <mc:AlternateContent xmlns:mc="http://schemas.openxmlformats.org/markup-compatibility/2006">
        <mc:Choice xmlns:v="urn:schemas-microsoft-com:vml" Requires="v">
          <p:control spid="4287" name="TextBox2" r:id="rId2" imgW="10920240" imgH="5486400"/>
        </mc:Choice>
        <mc:Fallback>
          <p:control name="TextBox2" r:id="rId2" imgW="10920240" imgH="5486400">
            <p:pic>
              <p:nvPicPr>
                <p:cNvPr id="6" name="TextBox2"/>
                <p:cNvPicPr>
                  <a:picLocks/>
                </p:cNvPicPr>
                <p:nvPr/>
              </p:nvPicPr>
              <p:blipFill>
                <a:blip r:embed="rId5"/>
                <a:stretch>
                  <a:fillRect/>
                </a:stretch>
              </p:blipFill>
              <p:spPr>
                <a:xfrm>
                  <a:off x="735972" y="928474"/>
                  <a:ext cx="10921838" cy="5486850"/>
                </a:xfrm>
                <a:prstGeom prst="rect">
                  <a:avLst/>
                </a:prstGeom>
              </p:spPr>
            </p:pic>
          </p:control>
        </mc:Fallback>
      </mc:AlternateContent>
    </p:controls>
    <p:extLst>
      <p:ext uri="{BB962C8B-B14F-4D97-AF65-F5344CB8AC3E}">
        <p14:creationId xmlns:p14="http://schemas.microsoft.com/office/powerpoint/2010/main" val="4161101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069" y="1603389"/>
            <a:ext cx="5753472" cy="5156639"/>
          </a:xfrm>
          <a:prstGeom prst="rect">
            <a:avLst/>
          </a:prstGeom>
        </p:spPr>
      </p:pic>
      <p:sp>
        <p:nvSpPr>
          <p:cNvPr id="5" name="矩形 4"/>
          <p:cNvSpPr/>
          <p:nvPr/>
        </p:nvSpPr>
        <p:spPr>
          <a:xfrm>
            <a:off x="2561710" y="969765"/>
            <a:ext cx="4797822" cy="369332"/>
          </a:xfrm>
          <a:prstGeom prst="rect">
            <a:avLst/>
          </a:prstGeom>
        </p:spPr>
        <p:txBody>
          <a:bodyPr wrap="square">
            <a:spAutoFit/>
          </a:bodyPr>
          <a:lstStyle/>
          <a:p>
            <a:r>
              <a:rPr lang="en-US" altLang="zh-CN" dirty="0"/>
              <a:t>MATCH (n:</a:t>
            </a:r>
            <a:r>
              <a:rPr lang="zh-CN" altLang="en-US" dirty="0"/>
              <a:t>明星</a:t>
            </a:r>
            <a:r>
              <a:rPr lang="en-US" altLang="zh-CN" dirty="0"/>
              <a:t>) RETURN n</a:t>
            </a:r>
            <a:endParaRPr lang="zh-CN" altLang="en-US" dirty="0"/>
          </a:p>
        </p:txBody>
      </p:sp>
      <p:sp>
        <p:nvSpPr>
          <p:cNvPr id="6"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演示</a:t>
            </a:r>
            <a:r>
              <a:rPr lang="zh-CN" altLang="en-US" sz="2400" b="1" dirty="0" smtClean="0">
                <a:solidFill>
                  <a:schemeClr val="bg1">
                    <a:lumMod val="95000"/>
                  </a:schemeClr>
                </a:solidFill>
                <a:latin typeface="+mn-ea"/>
                <a:ea typeface="+mn-ea"/>
              </a:rPr>
              <a:t>：</a:t>
            </a:r>
            <a:r>
              <a:rPr lang="zh-CN" altLang="en-US" sz="2400" b="1" dirty="0">
                <a:solidFill>
                  <a:schemeClr val="bg1">
                    <a:lumMod val="95000"/>
                  </a:schemeClr>
                </a:solidFill>
                <a:latin typeface="+mn-ea"/>
                <a:ea typeface="+mn-ea"/>
              </a:rPr>
              <a:t>明星关系图（原版）</a:t>
            </a:r>
          </a:p>
        </p:txBody>
      </p:sp>
    </p:spTree>
    <p:extLst>
      <p:ext uri="{BB962C8B-B14F-4D97-AF65-F5344CB8AC3E}">
        <p14:creationId xmlns:p14="http://schemas.microsoft.com/office/powerpoint/2010/main" val="4009138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61710" y="969765"/>
            <a:ext cx="4797822" cy="369332"/>
          </a:xfrm>
          <a:prstGeom prst="rect">
            <a:avLst/>
          </a:prstGeom>
        </p:spPr>
        <p:txBody>
          <a:bodyPr wrap="square">
            <a:spAutoFit/>
          </a:bodyPr>
          <a:lstStyle/>
          <a:p>
            <a:r>
              <a:rPr lang="en-US" altLang="zh-CN" dirty="0"/>
              <a:t>MATCH (n:</a:t>
            </a:r>
            <a:r>
              <a:rPr lang="zh-CN" altLang="en-US" dirty="0"/>
              <a:t>明星</a:t>
            </a:r>
            <a:r>
              <a:rPr lang="en-US" altLang="zh-CN" dirty="0"/>
              <a:t>) RETURN n</a:t>
            </a:r>
            <a:endParaRPr lang="zh-CN" altLang="en-US" dirty="0"/>
          </a:p>
        </p:txBody>
      </p:sp>
      <p:pic>
        <p:nvPicPr>
          <p:cNvPr id="3" name="图片 2"/>
          <p:cNvPicPr>
            <a:picLocks noChangeAspect="1"/>
          </p:cNvPicPr>
          <p:nvPr/>
        </p:nvPicPr>
        <p:blipFill>
          <a:blip r:embed="rId2"/>
          <a:stretch>
            <a:fillRect/>
          </a:stretch>
        </p:blipFill>
        <p:spPr>
          <a:xfrm>
            <a:off x="3399655" y="1470117"/>
            <a:ext cx="5836873" cy="5387883"/>
          </a:xfrm>
          <a:prstGeom prst="rect">
            <a:avLst/>
          </a:prstGeom>
        </p:spPr>
      </p:pic>
      <p:sp>
        <p:nvSpPr>
          <p:cNvPr id="6"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演示</a:t>
            </a:r>
            <a:r>
              <a:rPr lang="zh-CN" altLang="en-US" sz="2400" b="1" dirty="0" smtClean="0">
                <a:solidFill>
                  <a:schemeClr val="bg1">
                    <a:lumMod val="95000"/>
                  </a:schemeClr>
                </a:solidFill>
                <a:latin typeface="+mn-ea"/>
                <a:ea typeface="+mn-ea"/>
              </a:rPr>
              <a:t>：</a:t>
            </a:r>
            <a:r>
              <a:rPr lang="zh-CN" altLang="en-US" sz="2400" b="1" dirty="0">
                <a:solidFill>
                  <a:schemeClr val="bg1">
                    <a:lumMod val="95000"/>
                  </a:schemeClr>
                </a:solidFill>
                <a:latin typeface="+mn-ea"/>
                <a:ea typeface="+mn-ea"/>
              </a:rPr>
              <a:t>明星关系图（国产版）</a:t>
            </a:r>
          </a:p>
        </p:txBody>
      </p:sp>
    </p:spTree>
    <p:extLst>
      <p:ext uri="{BB962C8B-B14F-4D97-AF65-F5344CB8AC3E}">
        <p14:creationId xmlns:p14="http://schemas.microsoft.com/office/powerpoint/2010/main" val="127972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57936" y="1138298"/>
            <a:ext cx="6096000" cy="369332"/>
          </a:xfrm>
          <a:prstGeom prst="rect">
            <a:avLst/>
          </a:prstGeom>
        </p:spPr>
        <p:txBody>
          <a:bodyPr>
            <a:spAutoFit/>
          </a:bodyPr>
          <a:lstStyle/>
          <a:p>
            <a:r>
              <a:rPr lang="en-US" altLang="zh-CN" dirty="0"/>
              <a:t>match m=(:</a:t>
            </a:r>
            <a:r>
              <a:rPr lang="zh-CN" altLang="en-US" dirty="0"/>
              <a:t>明星 </a:t>
            </a:r>
            <a:r>
              <a:rPr lang="en-US" altLang="zh-CN" dirty="0" smtClean="0"/>
              <a:t>{</a:t>
            </a:r>
            <a:r>
              <a:rPr lang="zh-CN" altLang="en-US" dirty="0" smtClean="0"/>
              <a:t>名称</a:t>
            </a:r>
            <a:r>
              <a:rPr lang="en-US" altLang="zh-CN" dirty="0" smtClean="0"/>
              <a:t>:"</a:t>
            </a:r>
            <a:r>
              <a:rPr lang="zh-CN" altLang="en-US" dirty="0"/>
              <a:t>周迅</a:t>
            </a:r>
            <a:r>
              <a:rPr lang="en-US" altLang="zh-CN" dirty="0"/>
              <a:t>"})-[*..1]-() return m</a:t>
            </a:r>
            <a:endParaRPr lang="zh-CN" altLang="en-US" dirty="0"/>
          </a:p>
        </p:txBody>
      </p:sp>
      <p:pic>
        <p:nvPicPr>
          <p:cNvPr id="3" name="图片 2"/>
          <p:cNvPicPr>
            <a:picLocks noChangeAspect="1"/>
          </p:cNvPicPr>
          <p:nvPr/>
        </p:nvPicPr>
        <p:blipFill>
          <a:blip r:embed="rId2"/>
          <a:stretch>
            <a:fillRect/>
          </a:stretch>
        </p:blipFill>
        <p:spPr>
          <a:xfrm>
            <a:off x="3067050" y="1668467"/>
            <a:ext cx="5362269" cy="5044168"/>
          </a:xfrm>
          <a:prstGeom prst="rect">
            <a:avLst/>
          </a:prstGeom>
        </p:spPr>
      </p:pic>
      <p:sp>
        <p:nvSpPr>
          <p:cNvPr id="7"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演示</a:t>
            </a:r>
            <a:r>
              <a:rPr lang="zh-CN" altLang="en-US" sz="2400" b="1" dirty="0" smtClean="0">
                <a:solidFill>
                  <a:schemeClr val="bg1">
                    <a:lumMod val="95000"/>
                  </a:schemeClr>
                </a:solidFill>
                <a:latin typeface="+mn-ea"/>
                <a:ea typeface="+mn-ea"/>
              </a:rPr>
              <a:t>：</a:t>
            </a:r>
            <a:r>
              <a:rPr lang="zh-CN" altLang="en-US" sz="2400" b="1" dirty="0">
                <a:solidFill>
                  <a:schemeClr val="bg1">
                    <a:lumMod val="95000"/>
                  </a:schemeClr>
                </a:solidFill>
                <a:latin typeface="+mn-ea"/>
                <a:ea typeface="+mn-ea"/>
              </a:rPr>
              <a:t>查询周迅的直接关系</a:t>
            </a:r>
          </a:p>
        </p:txBody>
      </p:sp>
    </p:spTree>
    <p:extLst>
      <p:ext uri="{BB962C8B-B14F-4D97-AF65-F5344CB8AC3E}">
        <p14:creationId xmlns:p14="http://schemas.microsoft.com/office/powerpoint/2010/main" val="1248763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57936" y="1138298"/>
            <a:ext cx="9621170" cy="369332"/>
          </a:xfrm>
          <a:prstGeom prst="rect">
            <a:avLst/>
          </a:prstGeom>
        </p:spPr>
        <p:txBody>
          <a:bodyPr wrap="square">
            <a:spAutoFit/>
          </a:bodyPr>
          <a:lstStyle/>
          <a:p>
            <a:r>
              <a:rPr lang="en-US" altLang="zh-CN" dirty="0"/>
              <a:t>MATCH p = </a:t>
            </a:r>
            <a:r>
              <a:rPr lang="en-US" altLang="zh-CN" dirty="0" err="1"/>
              <a:t>shortestPath</a:t>
            </a:r>
            <a:r>
              <a:rPr lang="en-US" altLang="zh-CN" dirty="0"/>
              <a:t>((</a:t>
            </a:r>
            <a:r>
              <a:rPr lang="zh-CN" altLang="en-US" dirty="0"/>
              <a:t>周迅</a:t>
            </a:r>
            <a:r>
              <a:rPr lang="en-US" altLang="zh-CN" dirty="0"/>
              <a:t>:</a:t>
            </a:r>
            <a:r>
              <a:rPr lang="zh-CN" altLang="en-US" dirty="0"/>
              <a:t>明星 </a:t>
            </a:r>
            <a:r>
              <a:rPr lang="en-US" altLang="zh-CN" dirty="0"/>
              <a:t>{</a:t>
            </a:r>
            <a:r>
              <a:rPr lang="zh-CN" altLang="en-US" dirty="0"/>
              <a:t>名称</a:t>
            </a:r>
            <a:r>
              <a:rPr lang="en-US" altLang="zh-CN" dirty="0"/>
              <a:t>:"</a:t>
            </a:r>
            <a:r>
              <a:rPr lang="zh-CN" altLang="en-US" dirty="0"/>
              <a:t>周迅</a:t>
            </a:r>
            <a:r>
              <a:rPr lang="en-US" altLang="zh-CN" dirty="0"/>
              <a:t>"})-[*..6]-(</a:t>
            </a:r>
            <a:r>
              <a:rPr lang="zh-CN" altLang="en-US" dirty="0"/>
              <a:t>王菲</a:t>
            </a:r>
            <a:r>
              <a:rPr lang="en-US" altLang="zh-CN" dirty="0"/>
              <a:t>:</a:t>
            </a:r>
            <a:r>
              <a:rPr lang="zh-CN" altLang="en-US" dirty="0"/>
              <a:t>明星 </a:t>
            </a:r>
            <a:r>
              <a:rPr lang="en-US" altLang="zh-CN" dirty="0"/>
              <a:t>{</a:t>
            </a:r>
            <a:r>
              <a:rPr lang="zh-CN" altLang="en-US" dirty="0"/>
              <a:t>名称</a:t>
            </a:r>
            <a:r>
              <a:rPr lang="en-US" altLang="zh-CN" dirty="0"/>
              <a:t>:"</a:t>
            </a:r>
            <a:r>
              <a:rPr lang="zh-CN" altLang="en-US" dirty="0"/>
              <a:t>王菲</a:t>
            </a:r>
            <a:r>
              <a:rPr lang="en-US" altLang="zh-CN" dirty="0"/>
              <a:t>"}))RETURN p</a:t>
            </a:r>
            <a:endParaRPr lang="zh-CN" altLang="en-US" dirty="0"/>
          </a:p>
        </p:txBody>
      </p:sp>
      <p:pic>
        <p:nvPicPr>
          <p:cNvPr id="5" name="图片 4"/>
          <p:cNvPicPr>
            <a:picLocks noChangeAspect="1"/>
          </p:cNvPicPr>
          <p:nvPr/>
        </p:nvPicPr>
        <p:blipFill>
          <a:blip r:embed="rId2"/>
          <a:stretch>
            <a:fillRect/>
          </a:stretch>
        </p:blipFill>
        <p:spPr>
          <a:xfrm>
            <a:off x="3369808" y="2061482"/>
            <a:ext cx="4733925" cy="4324350"/>
          </a:xfrm>
          <a:prstGeom prst="rect">
            <a:avLst/>
          </a:prstGeom>
        </p:spPr>
      </p:pic>
      <p:sp>
        <p:nvSpPr>
          <p:cNvPr id="7"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rPr>
              <a:t>演示：</a:t>
            </a:r>
            <a:r>
              <a:rPr lang="zh-CN" altLang="en-US" sz="2400" b="1" dirty="0">
                <a:solidFill>
                  <a:schemeClr val="bg1">
                    <a:lumMod val="95000"/>
                  </a:schemeClr>
                </a:solidFill>
                <a:latin typeface="+mn-ea"/>
                <a:ea typeface="+mn-ea"/>
              </a:rPr>
              <a:t>查询周迅与王菲的最短路径</a:t>
            </a:r>
          </a:p>
        </p:txBody>
      </p:sp>
    </p:spTree>
    <p:extLst>
      <p:ext uri="{BB962C8B-B14F-4D97-AF65-F5344CB8AC3E}">
        <p14:creationId xmlns:p14="http://schemas.microsoft.com/office/powerpoint/2010/main" val="1902022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29343" y="1138298"/>
            <a:ext cx="10412186" cy="369332"/>
          </a:xfrm>
          <a:prstGeom prst="rect">
            <a:avLst/>
          </a:prstGeom>
        </p:spPr>
        <p:txBody>
          <a:bodyPr wrap="square">
            <a:spAutoFit/>
          </a:bodyPr>
          <a:lstStyle/>
          <a:p>
            <a:r>
              <a:rPr lang="en-US" altLang="zh-CN" dirty="0"/>
              <a:t>MATCH p = </a:t>
            </a:r>
            <a:r>
              <a:rPr lang="en-US" altLang="zh-CN" dirty="0" err="1"/>
              <a:t>allShortestPaths</a:t>
            </a:r>
            <a:r>
              <a:rPr lang="en-US" altLang="zh-CN" dirty="0"/>
              <a:t>((</a:t>
            </a:r>
            <a:r>
              <a:rPr lang="zh-CN" altLang="en-US" dirty="0"/>
              <a:t>周迅</a:t>
            </a:r>
            <a:r>
              <a:rPr lang="en-US" altLang="zh-CN" dirty="0"/>
              <a:t>:</a:t>
            </a:r>
            <a:r>
              <a:rPr lang="zh-CN" altLang="en-US" dirty="0"/>
              <a:t>明星 </a:t>
            </a:r>
            <a:r>
              <a:rPr lang="en-US" altLang="zh-CN" dirty="0"/>
              <a:t>{</a:t>
            </a:r>
            <a:r>
              <a:rPr lang="zh-CN" altLang="en-US" dirty="0"/>
              <a:t>名称</a:t>
            </a:r>
            <a:r>
              <a:rPr lang="en-US" altLang="zh-CN" dirty="0"/>
              <a:t>:'</a:t>
            </a:r>
            <a:r>
              <a:rPr lang="zh-CN" altLang="en-US" dirty="0"/>
              <a:t>周迅</a:t>
            </a:r>
            <a:r>
              <a:rPr lang="en-US" altLang="zh-CN" dirty="0"/>
              <a:t>'})-[*..6]-(</a:t>
            </a:r>
            <a:r>
              <a:rPr lang="zh-CN" altLang="en-US" dirty="0"/>
              <a:t>王菲</a:t>
            </a:r>
            <a:r>
              <a:rPr lang="en-US" altLang="zh-CN" dirty="0"/>
              <a:t>:</a:t>
            </a:r>
            <a:r>
              <a:rPr lang="zh-CN" altLang="en-US" dirty="0"/>
              <a:t>明星 </a:t>
            </a:r>
            <a:r>
              <a:rPr lang="en-US" altLang="zh-CN" dirty="0"/>
              <a:t>{</a:t>
            </a:r>
            <a:r>
              <a:rPr lang="zh-CN" altLang="en-US" dirty="0"/>
              <a:t>名称</a:t>
            </a:r>
            <a:r>
              <a:rPr lang="en-US" altLang="zh-CN" dirty="0"/>
              <a:t>:'</a:t>
            </a:r>
            <a:r>
              <a:rPr lang="zh-CN" altLang="en-US" dirty="0"/>
              <a:t>王菲</a:t>
            </a:r>
            <a:r>
              <a:rPr lang="en-US" altLang="zh-CN" dirty="0" smtClean="0"/>
              <a:t>'})) RETURN </a:t>
            </a:r>
            <a:r>
              <a:rPr lang="en-US" altLang="zh-CN" dirty="0"/>
              <a:t>p</a:t>
            </a:r>
            <a:endParaRPr lang="zh-CN" altLang="en-US" dirty="0"/>
          </a:p>
        </p:txBody>
      </p:sp>
      <p:sp>
        <p:nvSpPr>
          <p:cNvPr id="7"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rPr>
              <a:t>演示：</a:t>
            </a:r>
            <a:r>
              <a:rPr lang="zh-CN" altLang="en-US" sz="2400" b="1" dirty="0">
                <a:solidFill>
                  <a:schemeClr val="bg1">
                    <a:lumMod val="95000"/>
                  </a:schemeClr>
                </a:solidFill>
                <a:latin typeface="+mn-ea"/>
                <a:ea typeface="+mn-ea"/>
              </a:rPr>
              <a:t>查询周迅与王菲</a:t>
            </a:r>
            <a:r>
              <a:rPr lang="zh-CN" altLang="en-US" sz="2400" b="1" dirty="0" smtClean="0">
                <a:solidFill>
                  <a:schemeClr val="bg1">
                    <a:lumMod val="95000"/>
                  </a:schemeClr>
                </a:solidFill>
                <a:latin typeface="+mn-ea"/>
                <a:ea typeface="+mn-ea"/>
              </a:rPr>
              <a:t>的所有最</a:t>
            </a:r>
            <a:r>
              <a:rPr lang="zh-CN" altLang="en-US" sz="2400" b="1" dirty="0">
                <a:solidFill>
                  <a:schemeClr val="bg1">
                    <a:lumMod val="95000"/>
                  </a:schemeClr>
                </a:solidFill>
                <a:latin typeface="+mn-ea"/>
                <a:ea typeface="+mn-ea"/>
              </a:rPr>
              <a:t>短路径</a:t>
            </a:r>
          </a:p>
        </p:txBody>
      </p:sp>
      <p:pic>
        <p:nvPicPr>
          <p:cNvPr id="2" name="图片 1"/>
          <p:cNvPicPr>
            <a:picLocks noChangeAspect="1"/>
          </p:cNvPicPr>
          <p:nvPr/>
        </p:nvPicPr>
        <p:blipFill>
          <a:blip r:embed="rId2"/>
          <a:stretch>
            <a:fillRect/>
          </a:stretch>
        </p:blipFill>
        <p:spPr>
          <a:xfrm>
            <a:off x="2090057" y="1646465"/>
            <a:ext cx="7630886" cy="4980464"/>
          </a:xfrm>
          <a:prstGeom prst="rect">
            <a:avLst/>
          </a:prstGeom>
        </p:spPr>
      </p:pic>
    </p:spTree>
    <p:extLst>
      <p:ext uri="{BB962C8B-B14F-4D97-AF65-F5344CB8AC3E}">
        <p14:creationId xmlns:p14="http://schemas.microsoft.com/office/powerpoint/2010/main" val="248270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31965"/>
            <a:ext cx="12017829" cy="5381293"/>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739200" y="1758240"/>
            <a:ext cx="3820929"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smtClean="0">
                <a:solidFill>
                  <a:schemeClr val="bg1"/>
                </a:solidFill>
              </a:rPr>
              <a:t>什么是图数据库：理论</a:t>
            </a:r>
            <a:endParaRPr lang="zh-CN" altLang="en-US" sz="2800" b="1" dirty="0">
              <a:solidFill>
                <a:schemeClr val="bg1"/>
              </a:solidFill>
            </a:endParaRPr>
          </a:p>
        </p:txBody>
      </p:sp>
      <p:sp>
        <p:nvSpPr>
          <p:cNvPr id="21" name="矩形 20"/>
          <p:cNvSpPr/>
          <p:nvPr/>
        </p:nvSpPr>
        <p:spPr>
          <a:xfrm>
            <a:off x="1861147" y="2837191"/>
            <a:ext cx="8393196" cy="867930"/>
          </a:xfrm>
          <a:prstGeom prst="rect">
            <a:avLst/>
          </a:prstGeom>
        </p:spPr>
        <p:txBody>
          <a:bodyPr wrap="square">
            <a:spAutoFit/>
          </a:bodyPr>
          <a:lstStyle/>
          <a:p>
            <a:pPr lvl="0" defTabSz="1022350">
              <a:lnSpc>
                <a:spcPct val="90000"/>
              </a:lnSpc>
              <a:spcBef>
                <a:spcPct val="0"/>
              </a:spcBef>
              <a:spcAft>
                <a:spcPct val="35000"/>
              </a:spcAft>
            </a:pPr>
            <a:r>
              <a:rPr lang="zh-CN" altLang="en-US" sz="2800" dirty="0" smtClean="0">
                <a:solidFill>
                  <a:schemeClr val="bg1"/>
                </a:solidFill>
              </a:rPr>
              <a:t>图数据库是基于数学里</a:t>
            </a:r>
            <a:r>
              <a:rPr lang="zh-CN" altLang="en-US" sz="2800" dirty="0" smtClean="0">
                <a:solidFill>
                  <a:srgbClr val="FF0000"/>
                </a:solidFill>
              </a:rPr>
              <a:t>图论</a:t>
            </a:r>
            <a:r>
              <a:rPr lang="zh-CN" altLang="en-US" sz="2800" dirty="0" smtClean="0">
                <a:solidFill>
                  <a:schemeClr val="bg1"/>
                </a:solidFill>
              </a:rPr>
              <a:t>的思想和算法而实现的高效处理</a:t>
            </a:r>
            <a:r>
              <a:rPr lang="zh-CN" altLang="en-US" sz="2800" dirty="0" smtClean="0">
                <a:solidFill>
                  <a:srgbClr val="FF0000"/>
                </a:solidFill>
              </a:rPr>
              <a:t>复杂关系网络</a:t>
            </a:r>
            <a:r>
              <a:rPr lang="zh-CN" altLang="en-US" sz="2800" dirty="0" smtClean="0">
                <a:solidFill>
                  <a:schemeClr val="bg1"/>
                </a:solidFill>
              </a:rPr>
              <a:t>的新型数据库系统。</a:t>
            </a:r>
            <a:endParaRPr lang="en-US" altLang="zh-CN" sz="2800" dirty="0" smtClean="0">
              <a:solidFill>
                <a:schemeClr val="bg1"/>
              </a:solidFill>
            </a:endParaRPr>
          </a:p>
        </p:txBody>
      </p:sp>
    </p:spTree>
    <p:extLst>
      <p:ext uri="{BB962C8B-B14F-4D97-AF65-F5344CB8AC3E}">
        <p14:creationId xmlns:p14="http://schemas.microsoft.com/office/powerpoint/2010/main" val="3527602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57936" y="1138298"/>
            <a:ext cx="9621170" cy="369332"/>
          </a:xfrm>
          <a:prstGeom prst="rect">
            <a:avLst/>
          </a:prstGeom>
        </p:spPr>
        <p:txBody>
          <a:bodyPr wrap="square">
            <a:spAutoFit/>
          </a:bodyPr>
          <a:lstStyle/>
          <a:p>
            <a:r>
              <a:rPr lang="en-US" altLang="zh-CN" dirty="0"/>
              <a:t>MATCH a=(:</a:t>
            </a:r>
            <a:r>
              <a:rPr lang="zh-CN" altLang="en-US" dirty="0"/>
              <a:t>公司 </a:t>
            </a:r>
            <a:r>
              <a:rPr lang="en-US" altLang="zh-CN" dirty="0"/>
              <a:t>{</a:t>
            </a:r>
            <a:r>
              <a:rPr lang="zh-CN" altLang="en-US" dirty="0"/>
              <a:t>名称</a:t>
            </a:r>
            <a:r>
              <a:rPr lang="en-US" altLang="zh-CN" dirty="0"/>
              <a:t>:'</a:t>
            </a:r>
            <a:r>
              <a:rPr lang="zh-CN" altLang="en-US" dirty="0"/>
              <a:t>中航工业集团公司</a:t>
            </a:r>
            <a:r>
              <a:rPr lang="en-US" altLang="zh-CN" dirty="0"/>
              <a:t>'})-[r*]-&gt;() RETURN nodes(a)</a:t>
            </a:r>
            <a:endParaRPr lang="zh-CN" altLang="en-US" dirty="0"/>
          </a:p>
        </p:txBody>
      </p:sp>
      <p:pic>
        <p:nvPicPr>
          <p:cNvPr id="3" name="图片 2"/>
          <p:cNvPicPr>
            <a:picLocks noChangeAspect="1"/>
          </p:cNvPicPr>
          <p:nvPr/>
        </p:nvPicPr>
        <p:blipFill>
          <a:blip r:embed="rId2"/>
          <a:stretch>
            <a:fillRect/>
          </a:stretch>
        </p:blipFill>
        <p:spPr>
          <a:xfrm>
            <a:off x="3135463" y="1717454"/>
            <a:ext cx="5311852" cy="5057302"/>
          </a:xfrm>
          <a:prstGeom prst="rect">
            <a:avLst/>
          </a:prstGeom>
        </p:spPr>
      </p:pic>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演示</a:t>
            </a:r>
            <a:r>
              <a:rPr lang="zh-CN" altLang="en-US" sz="2400" b="1" dirty="0" smtClean="0">
                <a:solidFill>
                  <a:schemeClr val="bg1">
                    <a:lumMod val="95000"/>
                  </a:schemeClr>
                </a:solidFill>
                <a:latin typeface="+mn-ea"/>
                <a:ea typeface="+mn-ea"/>
              </a:rPr>
              <a:t>：</a:t>
            </a:r>
            <a:r>
              <a:rPr lang="zh-CN" altLang="en-US" sz="2400" b="1" dirty="0">
                <a:solidFill>
                  <a:schemeClr val="bg1">
                    <a:lumMod val="95000"/>
                  </a:schemeClr>
                </a:solidFill>
                <a:latin typeface="+mn-ea"/>
                <a:ea typeface="+mn-ea"/>
              </a:rPr>
              <a:t>投资关系图（投资与担保）</a:t>
            </a:r>
          </a:p>
        </p:txBody>
      </p:sp>
    </p:spTree>
    <p:extLst>
      <p:ext uri="{BB962C8B-B14F-4D97-AF65-F5344CB8AC3E}">
        <p14:creationId xmlns:p14="http://schemas.microsoft.com/office/powerpoint/2010/main" val="34517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57936" y="1138298"/>
            <a:ext cx="9621170" cy="646331"/>
          </a:xfrm>
          <a:prstGeom prst="rect">
            <a:avLst/>
          </a:prstGeom>
        </p:spPr>
        <p:txBody>
          <a:bodyPr wrap="square">
            <a:spAutoFit/>
          </a:bodyPr>
          <a:lstStyle/>
          <a:p>
            <a:r>
              <a:rPr lang="en-US" altLang="zh-CN" dirty="0"/>
              <a:t>MATCH a=(:</a:t>
            </a:r>
            <a:r>
              <a:rPr lang="zh-CN" altLang="en-US" dirty="0"/>
              <a:t>公司 </a:t>
            </a:r>
            <a:r>
              <a:rPr lang="en-US" altLang="zh-CN" dirty="0"/>
              <a:t>{</a:t>
            </a:r>
            <a:r>
              <a:rPr lang="zh-CN" altLang="en-US" dirty="0"/>
              <a:t>名称</a:t>
            </a:r>
            <a:r>
              <a:rPr lang="en-US" altLang="zh-CN" dirty="0"/>
              <a:t>:'</a:t>
            </a:r>
            <a:r>
              <a:rPr lang="zh-CN" altLang="en-US" dirty="0"/>
              <a:t>中航工业集团公司</a:t>
            </a:r>
            <a:r>
              <a:rPr lang="en-US" altLang="zh-CN" dirty="0"/>
              <a:t>'})-[r1:</a:t>
            </a:r>
            <a:r>
              <a:rPr lang="zh-CN" altLang="en-US" dirty="0"/>
              <a:t>投资</a:t>
            </a:r>
            <a:r>
              <a:rPr lang="en-US" altLang="zh-CN" dirty="0"/>
              <a:t>]-&gt;(c1:</a:t>
            </a:r>
            <a:r>
              <a:rPr lang="zh-CN" altLang="en-US" dirty="0"/>
              <a:t>公司</a:t>
            </a:r>
            <a:r>
              <a:rPr lang="en-US" altLang="zh-CN" dirty="0"/>
              <a:t>)-[r2:</a:t>
            </a:r>
            <a:r>
              <a:rPr lang="zh-CN" altLang="en-US" dirty="0"/>
              <a:t>投资</a:t>
            </a:r>
            <a:r>
              <a:rPr lang="en-US" altLang="zh-CN" dirty="0"/>
              <a:t>]-&gt;(c2:</a:t>
            </a:r>
            <a:r>
              <a:rPr lang="zh-CN" altLang="en-US" dirty="0"/>
              <a:t>公司</a:t>
            </a:r>
            <a:r>
              <a:rPr lang="en-US" altLang="zh-CN" dirty="0"/>
              <a:t>) where c2.</a:t>
            </a:r>
            <a:r>
              <a:rPr lang="zh-CN" altLang="en-US" dirty="0"/>
              <a:t>净利润</a:t>
            </a:r>
            <a:r>
              <a:rPr lang="en-US" altLang="zh-CN" dirty="0"/>
              <a:t>&lt;0 RETURN nodes(a)</a:t>
            </a:r>
            <a:endParaRPr lang="zh-CN" altLang="en-US" dirty="0"/>
          </a:p>
        </p:txBody>
      </p:sp>
      <p:pic>
        <p:nvPicPr>
          <p:cNvPr id="4" name="图片 3"/>
          <p:cNvPicPr>
            <a:picLocks noChangeAspect="1"/>
          </p:cNvPicPr>
          <p:nvPr/>
        </p:nvPicPr>
        <p:blipFill>
          <a:blip r:embed="rId2"/>
          <a:stretch>
            <a:fillRect/>
          </a:stretch>
        </p:blipFill>
        <p:spPr>
          <a:xfrm>
            <a:off x="2999015" y="1784629"/>
            <a:ext cx="5208814" cy="4991780"/>
          </a:xfrm>
          <a:prstGeom prst="rect">
            <a:avLst/>
          </a:prstGeom>
        </p:spPr>
      </p:pic>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rPr>
              <a:t>演示：</a:t>
            </a:r>
            <a:r>
              <a:rPr lang="zh-CN" altLang="en-US" sz="2400" b="1" dirty="0">
                <a:solidFill>
                  <a:schemeClr val="bg1">
                    <a:lumMod val="95000"/>
                  </a:schemeClr>
                </a:solidFill>
                <a:latin typeface="+mn-ea"/>
                <a:ea typeface="+mn-ea"/>
              </a:rPr>
              <a:t>投资关系图（亏本）</a:t>
            </a:r>
          </a:p>
        </p:txBody>
      </p:sp>
    </p:spTree>
    <p:extLst>
      <p:ext uri="{BB962C8B-B14F-4D97-AF65-F5344CB8AC3E}">
        <p14:creationId xmlns:p14="http://schemas.microsoft.com/office/powerpoint/2010/main" val="75162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63190" y="1478834"/>
            <a:ext cx="9621170" cy="369332"/>
          </a:xfrm>
          <a:prstGeom prst="rect">
            <a:avLst/>
          </a:prstGeom>
        </p:spPr>
        <p:txBody>
          <a:bodyPr wrap="square">
            <a:spAutoFit/>
          </a:bodyPr>
          <a:lstStyle/>
          <a:p>
            <a:r>
              <a:rPr lang="en-US" altLang="zh-CN" dirty="0"/>
              <a:t>match m=(</a:t>
            </a:r>
            <a:r>
              <a:rPr lang="en-US" altLang="zh-CN" dirty="0" err="1"/>
              <a:t>s:Person</a:t>
            </a:r>
            <a:r>
              <a:rPr lang="en-US" altLang="zh-CN" dirty="0"/>
              <a:t>)--&gt;(</a:t>
            </a:r>
            <a:r>
              <a:rPr lang="en-US" altLang="zh-CN" dirty="0" err="1"/>
              <a:t>e:Email</a:t>
            </a:r>
            <a:r>
              <a:rPr lang="en-US" altLang="zh-CN" dirty="0"/>
              <a:t>)--&gt;(</a:t>
            </a:r>
            <a:r>
              <a:rPr lang="en-US" altLang="zh-CN" dirty="0" err="1"/>
              <a:t>r:Person</a:t>
            </a:r>
            <a:r>
              <a:rPr lang="en-US" altLang="zh-CN" dirty="0"/>
              <a:t>) where </a:t>
            </a:r>
            <a:r>
              <a:rPr lang="en-US" altLang="zh-CN" dirty="0" err="1"/>
              <a:t>e.title</a:t>
            </a:r>
            <a:r>
              <a:rPr lang="en-US" altLang="zh-CN" dirty="0"/>
              <a:t>=~".*</a:t>
            </a:r>
            <a:r>
              <a:rPr lang="zh-CN" altLang="en-US" dirty="0"/>
              <a:t>性福</a:t>
            </a:r>
            <a:r>
              <a:rPr lang="en-US" altLang="zh-CN" dirty="0"/>
              <a:t>.*" return m</a:t>
            </a:r>
            <a:endParaRPr lang="zh-CN" altLang="en-US" dirty="0"/>
          </a:p>
        </p:txBody>
      </p:sp>
      <p:pic>
        <p:nvPicPr>
          <p:cNvPr id="4" name="图片 3"/>
          <p:cNvPicPr>
            <a:picLocks noChangeAspect="1"/>
          </p:cNvPicPr>
          <p:nvPr/>
        </p:nvPicPr>
        <p:blipFill>
          <a:blip r:embed="rId2"/>
          <a:stretch>
            <a:fillRect/>
          </a:stretch>
        </p:blipFill>
        <p:spPr>
          <a:xfrm>
            <a:off x="3672178" y="2243428"/>
            <a:ext cx="3747525" cy="3715028"/>
          </a:xfrm>
          <a:prstGeom prst="rect">
            <a:avLst/>
          </a:prstGeom>
        </p:spPr>
      </p:pic>
      <p:sp>
        <p:nvSpPr>
          <p:cNvPr id="5" name="Title 1"/>
          <p:cNvSpPr txBox="1">
            <a:spLocks/>
          </p:cNvSpPr>
          <p:nvPr/>
        </p:nvSpPr>
        <p:spPr>
          <a:xfrm>
            <a:off x="-1" y="223719"/>
            <a:ext cx="7096126"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演示</a:t>
            </a:r>
            <a:r>
              <a:rPr lang="zh-CN" altLang="en-US" sz="2400" b="1" dirty="0" smtClean="0">
                <a:solidFill>
                  <a:schemeClr val="bg1">
                    <a:lumMod val="95000"/>
                  </a:schemeClr>
                </a:solidFill>
                <a:latin typeface="+mn-ea"/>
                <a:ea typeface="+mn-ea"/>
              </a:rPr>
              <a:t>：</a:t>
            </a:r>
            <a:r>
              <a:rPr lang="zh-CN" altLang="en-US" sz="2400" b="1" dirty="0">
                <a:solidFill>
                  <a:schemeClr val="bg1">
                    <a:lumMod val="95000"/>
                  </a:schemeClr>
                </a:solidFill>
                <a:latin typeface="+mn-ea"/>
                <a:ea typeface="+mn-ea"/>
              </a:rPr>
              <a:t>查找标题中包含</a:t>
            </a:r>
            <a:r>
              <a:rPr lang="en-US" altLang="zh-CN" sz="2400" b="1" dirty="0">
                <a:solidFill>
                  <a:schemeClr val="bg1">
                    <a:lumMod val="95000"/>
                  </a:schemeClr>
                </a:solidFill>
                <a:latin typeface="+mn-ea"/>
                <a:ea typeface="+mn-ea"/>
              </a:rPr>
              <a:t>"</a:t>
            </a:r>
            <a:r>
              <a:rPr lang="zh-CN" altLang="en-US" sz="2400" b="1" dirty="0">
                <a:solidFill>
                  <a:schemeClr val="bg1">
                    <a:lumMod val="95000"/>
                  </a:schemeClr>
                </a:solidFill>
                <a:latin typeface="+mn-ea"/>
                <a:ea typeface="+mn-ea"/>
              </a:rPr>
              <a:t>性福</a:t>
            </a:r>
            <a:r>
              <a:rPr lang="en-US" altLang="zh-CN" sz="2400" b="1" dirty="0">
                <a:solidFill>
                  <a:schemeClr val="bg1">
                    <a:lumMod val="95000"/>
                  </a:schemeClr>
                </a:solidFill>
                <a:latin typeface="+mn-ea"/>
                <a:ea typeface="+mn-ea"/>
              </a:rPr>
              <a:t>"</a:t>
            </a:r>
            <a:r>
              <a:rPr lang="zh-CN" altLang="en-US" sz="2400" b="1" dirty="0">
                <a:solidFill>
                  <a:schemeClr val="bg1">
                    <a:lumMod val="95000"/>
                  </a:schemeClr>
                </a:solidFill>
                <a:latin typeface="+mn-ea"/>
                <a:ea typeface="+mn-ea"/>
              </a:rPr>
              <a:t>的邮件的传递路径</a:t>
            </a:r>
          </a:p>
        </p:txBody>
      </p:sp>
    </p:spTree>
    <p:extLst>
      <p:ext uri="{BB962C8B-B14F-4D97-AF65-F5344CB8AC3E}">
        <p14:creationId xmlns:p14="http://schemas.microsoft.com/office/powerpoint/2010/main" val="3905413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57936" y="1138298"/>
            <a:ext cx="9621170" cy="646331"/>
          </a:xfrm>
          <a:prstGeom prst="rect">
            <a:avLst/>
          </a:prstGeom>
        </p:spPr>
        <p:txBody>
          <a:bodyPr wrap="square">
            <a:spAutoFit/>
          </a:bodyPr>
          <a:lstStyle/>
          <a:p>
            <a:r>
              <a:rPr lang="en-US" altLang="zh-CN" dirty="0"/>
              <a:t>match r=(p1:Poster)-[:POST]-&gt;(:Post)-[:AT]-&gt;(p2:Poster)-[:POST]-&gt;(:Post)-[:AT]-&gt;(p1) where p1.userName&lt;&gt;p2.userName return r</a:t>
            </a:r>
            <a:endParaRPr lang="zh-CN" altLang="en-US" dirty="0"/>
          </a:p>
        </p:txBody>
      </p:sp>
      <p:pic>
        <p:nvPicPr>
          <p:cNvPr id="4" name="图片 3"/>
          <p:cNvPicPr>
            <a:picLocks noChangeAspect="1"/>
          </p:cNvPicPr>
          <p:nvPr/>
        </p:nvPicPr>
        <p:blipFill>
          <a:blip r:embed="rId2"/>
          <a:stretch>
            <a:fillRect/>
          </a:stretch>
        </p:blipFill>
        <p:spPr>
          <a:xfrm>
            <a:off x="3073231" y="1945466"/>
            <a:ext cx="4660504" cy="4583127"/>
          </a:xfrm>
          <a:prstGeom prst="rect">
            <a:avLst/>
          </a:prstGeom>
        </p:spPr>
      </p:pic>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rPr>
              <a:t>演示：</a:t>
            </a:r>
            <a:r>
              <a:rPr lang="zh-CN" altLang="en-US" sz="2400" b="1" dirty="0">
                <a:solidFill>
                  <a:schemeClr val="bg1">
                    <a:lumMod val="95000"/>
                  </a:schemeClr>
                </a:solidFill>
                <a:latin typeface="+mn-ea"/>
                <a:ea typeface="+mn-ea"/>
              </a:rPr>
              <a:t>查找微博博主团伙关系</a:t>
            </a:r>
          </a:p>
        </p:txBody>
      </p:sp>
    </p:spTree>
    <p:extLst>
      <p:ext uri="{BB962C8B-B14F-4D97-AF65-F5344CB8AC3E}">
        <p14:creationId xmlns:p14="http://schemas.microsoft.com/office/powerpoint/2010/main" val="1619499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57936" y="1138298"/>
            <a:ext cx="9621170" cy="369332"/>
          </a:xfrm>
          <a:prstGeom prst="rect">
            <a:avLst/>
          </a:prstGeom>
        </p:spPr>
        <p:txBody>
          <a:bodyPr wrap="square">
            <a:spAutoFit/>
          </a:bodyPr>
          <a:lstStyle/>
          <a:p>
            <a:r>
              <a:rPr lang="en-US" altLang="zh-CN" dirty="0"/>
              <a:t>match m=(</a:t>
            </a:r>
            <a:r>
              <a:rPr lang="en-US" altLang="zh-CN" dirty="0" err="1"/>
              <a:t>h:Holder</a:t>
            </a:r>
            <a:r>
              <a:rPr lang="en-US" altLang="zh-CN" dirty="0"/>
              <a:t>)--&gt;(</a:t>
            </a:r>
            <a:r>
              <a:rPr lang="en-US" altLang="zh-CN" dirty="0" err="1"/>
              <a:t>s:Stock</a:t>
            </a:r>
            <a:r>
              <a:rPr lang="en-US" altLang="zh-CN" dirty="0"/>
              <a:t>) where s.name=~".*</a:t>
            </a:r>
            <a:r>
              <a:rPr lang="zh-CN" altLang="en-US" dirty="0"/>
              <a:t>五矿</a:t>
            </a:r>
            <a:r>
              <a:rPr lang="en-US" altLang="zh-CN" dirty="0"/>
              <a:t>.*" return m</a:t>
            </a:r>
            <a:endParaRPr lang="zh-CN" altLang="en-US" dirty="0"/>
          </a:p>
        </p:txBody>
      </p:sp>
      <p:pic>
        <p:nvPicPr>
          <p:cNvPr id="3" name="图片 2"/>
          <p:cNvPicPr>
            <a:picLocks noChangeAspect="1"/>
          </p:cNvPicPr>
          <p:nvPr/>
        </p:nvPicPr>
        <p:blipFill>
          <a:blip r:embed="rId2"/>
          <a:stretch>
            <a:fillRect/>
          </a:stretch>
        </p:blipFill>
        <p:spPr>
          <a:xfrm>
            <a:off x="1944287" y="1978517"/>
            <a:ext cx="8081558" cy="4132198"/>
          </a:xfrm>
          <a:prstGeom prst="rect">
            <a:avLst/>
          </a:prstGeom>
        </p:spPr>
      </p:pic>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rPr>
              <a:t>演示：</a:t>
            </a:r>
            <a:r>
              <a:rPr lang="zh-CN" altLang="en-US" sz="2400" b="1" dirty="0">
                <a:solidFill>
                  <a:schemeClr val="bg1">
                    <a:lumMod val="95000"/>
                  </a:schemeClr>
                </a:solidFill>
                <a:latin typeface="+mn-ea"/>
                <a:ea typeface="+mn-ea"/>
              </a:rPr>
              <a:t>查询股票与股东的关系</a:t>
            </a:r>
          </a:p>
        </p:txBody>
      </p:sp>
    </p:spTree>
    <p:extLst>
      <p:ext uri="{BB962C8B-B14F-4D97-AF65-F5344CB8AC3E}">
        <p14:creationId xmlns:p14="http://schemas.microsoft.com/office/powerpoint/2010/main" val="240511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404508" y="1025271"/>
            <a:ext cx="7666503" cy="5644191"/>
          </a:xfrm>
          <a:prstGeom prst="rect">
            <a:avLst/>
          </a:prstGeom>
        </p:spPr>
      </p:pic>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rPr>
              <a:t>演示：</a:t>
            </a:r>
            <a:r>
              <a:rPr lang="zh-CN" altLang="en-US" sz="2400" b="1" dirty="0">
                <a:solidFill>
                  <a:schemeClr val="bg1">
                    <a:lumMod val="95000"/>
                  </a:schemeClr>
                </a:solidFill>
                <a:latin typeface="+mn-ea"/>
                <a:ea typeface="+mn-ea"/>
              </a:rPr>
              <a:t>双击一下山西省</a:t>
            </a:r>
            <a:r>
              <a:rPr lang="en-US" altLang="zh-CN" sz="2400" b="1" dirty="0">
                <a:solidFill>
                  <a:schemeClr val="bg1">
                    <a:lumMod val="95000"/>
                  </a:schemeClr>
                </a:solidFill>
                <a:latin typeface="+mn-ea"/>
                <a:ea typeface="+mn-ea"/>
              </a:rPr>
              <a:t>…</a:t>
            </a:r>
            <a:endParaRPr lang="zh-CN" altLang="en-US" sz="2400" b="1" dirty="0">
              <a:solidFill>
                <a:schemeClr val="bg1">
                  <a:lumMod val="95000"/>
                </a:schemeClr>
              </a:solidFill>
              <a:latin typeface="+mn-ea"/>
              <a:ea typeface="+mn-ea"/>
            </a:endParaRPr>
          </a:p>
        </p:txBody>
      </p:sp>
      <p:sp>
        <p:nvSpPr>
          <p:cNvPr id="6" name="Title 1"/>
          <p:cNvSpPr txBox="1">
            <a:spLocks/>
          </p:cNvSpPr>
          <p:nvPr/>
        </p:nvSpPr>
        <p:spPr>
          <a:xfrm>
            <a:off x="10417627" y="6123776"/>
            <a:ext cx="1545773"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smtClean="0">
                <a:solidFill>
                  <a:schemeClr val="bg1">
                    <a:lumMod val="95000"/>
                  </a:schemeClr>
                </a:solidFill>
                <a:latin typeface="+mn-ea"/>
                <a:ea typeface="+mn-ea"/>
                <a:hlinkClick r:id="rId3"/>
              </a:rPr>
              <a:t>网页演示</a:t>
            </a:r>
            <a:endParaRPr lang="zh-CN" alt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291198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什么是图数据库</a:t>
            </a:r>
            <a:endParaRPr lang="zh-CN" altLang="en-US" sz="1467" dirty="0">
              <a:solidFill>
                <a:srgbClr val="FFFFFF"/>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为何要用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为何要用图数据库</a:t>
            </a:r>
            <a:endParaRPr lang="en-US" altLang="zh-CN" sz="1467" dirty="0">
              <a:solidFill>
                <a:srgbClr val="FFFFFF"/>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FFFF"/>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FFFF"/>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0000">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0000">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谁在用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FFFF"/>
                </a:solidFill>
                <a:cs typeface="Segoe UI" charset="0"/>
                <a:hlinkClick r:id="rId6"/>
              </a:rPr>
              <a:t>演示 </a:t>
            </a:r>
            <a:r>
              <a:rPr lang="en-US" altLang="zh-CN" sz="1467" dirty="0" smtClean="0">
                <a:solidFill>
                  <a:srgbClr val="FFFFFF"/>
                </a:solidFill>
                <a:cs typeface="Segoe UI" charset="0"/>
                <a:hlinkClick r:id="rId6"/>
              </a:rPr>
              <a:t>Neo4j</a:t>
            </a:r>
            <a:endParaRPr lang="zh-CN" altLang="en-US" sz="1467" dirty="0">
              <a:solidFill>
                <a:srgbClr val="FFFFFF"/>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1038554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5"/>
          <p:cNvSpPr/>
          <p:nvPr/>
        </p:nvSpPr>
        <p:spPr bwMode="auto">
          <a:xfrm>
            <a:off x="3167234" y="3610727"/>
            <a:ext cx="1880068" cy="18795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基于图的搜索</a:t>
            </a:r>
          </a:p>
        </p:txBody>
      </p:sp>
      <p:sp>
        <p:nvSpPr>
          <p:cNvPr id="13" name="Rectangle 36"/>
          <p:cNvSpPr/>
          <p:nvPr/>
        </p:nvSpPr>
        <p:spPr bwMode="auto">
          <a:xfrm>
            <a:off x="3167234" y="1622859"/>
            <a:ext cx="1880068" cy="18795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实时推荐</a:t>
            </a:r>
          </a:p>
        </p:txBody>
      </p:sp>
      <p:sp>
        <p:nvSpPr>
          <p:cNvPr id="17" name="Rectangle 17"/>
          <p:cNvSpPr/>
          <p:nvPr/>
        </p:nvSpPr>
        <p:spPr bwMode="auto">
          <a:xfrm>
            <a:off x="5148357" y="1623044"/>
            <a:ext cx="1880068" cy="18795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主</a:t>
            </a:r>
            <a:r>
              <a:rPr lang="zh-CN" altLang="en-US" spc="-51" dirty="0">
                <a:gradFill>
                  <a:gsLst>
                    <a:gs pos="0">
                      <a:srgbClr val="FFFFFF"/>
                    </a:gs>
                    <a:gs pos="100000">
                      <a:srgbClr val="FFFFFF"/>
                    </a:gs>
                  </a:gsLst>
                  <a:lin ang="5400000" scaled="0"/>
                </a:gradFill>
                <a:latin typeface="+mn-ea"/>
                <a:cs typeface="Segoe UI" pitchFamily="34" charset="0"/>
              </a:rPr>
              <a:t>数据管理</a:t>
            </a:r>
          </a:p>
        </p:txBody>
      </p:sp>
      <p:sp>
        <p:nvSpPr>
          <p:cNvPr id="18" name="Rectangle 18"/>
          <p:cNvSpPr/>
          <p:nvPr/>
        </p:nvSpPr>
        <p:spPr bwMode="auto">
          <a:xfrm>
            <a:off x="7137209" y="1620399"/>
            <a:ext cx="1880068" cy="18795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欺诈</a:t>
            </a:r>
            <a:r>
              <a:rPr lang="zh-CN" altLang="en-US" spc="-51" dirty="0">
                <a:gradFill>
                  <a:gsLst>
                    <a:gs pos="0">
                      <a:srgbClr val="FFFFFF"/>
                    </a:gs>
                    <a:gs pos="100000">
                      <a:srgbClr val="FFFFFF"/>
                    </a:gs>
                  </a:gsLst>
                  <a:lin ang="5400000" scaled="0"/>
                </a:gradFill>
                <a:latin typeface="+mn-ea"/>
                <a:cs typeface="Segoe UI" pitchFamily="34" charset="0"/>
              </a:rPr>
              <a:t>检测</a:t>
            </a:r>
          </a:p>
        </p:txBody>
      </p:sp>
      <p:sp>
        <p:nvSpPr>
          <p:cNvPr id="19" name="Rectangle 19"/>
          <p:cNvSpPr/>
          <p:nvPr/>
        </p:nvSpPr>
        <p:spPr bwMode="auto">
          <a:xfrm>
            <a:off x="5148357" y="3611191"/>
            <a:ext cx="1880068" cy="18795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mn-ea"/>
              </a:rPr>
              <a:t>IT</a:t>
            </a:r>
            <a:r>
              <a:rPr lang="zh-CN" altLang="en-US" dirty="0" smtClean="0">
                <a:latin typeface="+mn-ea"/>
              </a:rPr>
              <a:t>网络管理</a:t>
            </a:r>
            <a:endParaRPr lang="zh-CN" altLang="en-US" dirty="0">
              <a:latin typeface="+mn-ea"/>
            </a:endParaRPr>
          </a:p>
        </p:txBody>
      </p:sp>
      <p:sp>
        <p:nvSpPr>
          <p:cNvPr id="20" name="Rectangle 20"/>
          <p:cNvSpPr/>
          <p:nvPr/>
        </p:nvSpPr>
        <p:spPr bwMode="auto">
          <a:xfrm>
            <a:off x="7137209" y="3606988"/>
            <a:ext cx="1880068" cy="18795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身份和访问管理</a:t>
            </a:r>
          </a:p>
        </p:txBody>
      </p:sp>
      <p:sp>
        <p:nvSpPr>
          <p:cNvPr id="73" name="Freeform 78"/>
          <p:cNvSpPr>
            <a:spLocks noEditPoints="1"/>
          </p:cNvSpPr>
          <p:nvPr/>
        </p:nvSpPr>
        <p:spPr bwMode="black">
          <a:xfrm>
            <a:off x="7574484" y="1824156"/>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pic>
        <p:nvPicPr>
          <p:cNvPr id="102"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115" name="Group 51"/>
          <p:cNvGrpSpPr/>
          <p:nvPr/>
        </p:nvGrpSpPr>
        <p:grpSpPr>
          <a:xfrm>
            <a:off x="3576798" y="2030767"/>
            <a:ext cx="1205084" cy="548817"/>
            <a:chOff x="6629089" y="2161378"/>
            <a:chExt cx="941511" cy="428893"/>
          </a:xfrm>
        </p:grpSpPr>
        <p:grpSp>
          <p:nvGrpSpPr>
            <p:cNvPr id="116" name="Group 52"/>
            <p:cNvGrpSpPr/>
            <p:nvPr/>
          </p:nvGrpSpPr>
          <p:grpSpPr>
            <a:xfrm>
              <a:off x="7040701" y="2293237"/>
              <a:ext cx="529899" cy="297034"/>
              <a:chOff x="6649145" y="2175368"/>
              <a:chExt cx="1295400" cy="726135"/>
            </a:xfrm>
          </p:grpSpPr>
          <p:sp>
            <p:nvSpPr>
              <p:cNvPr id="118"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119"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120"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121"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122"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123"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124"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125"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117"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131" name="Freeform 6"/>
          <p:cNvSpPr>
            <a:spLocks noEditPoints="1"/>
          </p:cNvSpPr>
          <p:nvPr/>
        </p:nvSpPr>
        <p:spPr bwMode="auto">
          <a:xfrm>
            <a:off x="5860959" y="2014679"/>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152"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pic>
        <p:nvPicPr>
          <p:cNvPr id="154" name="Picture 7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98101" y="3917560"/>
            <a:ext cx="736170" cy="729174"/>
          </a:xfrm>
          <a:prstGeom prst="rect">
            <a:avLst/>
          </a:prstGeom>
          <a:effectLst/>
        </p:spPr>
      </p:pic>
      <p:sp>
        <p:nvSpPr>
          <p:cNvPr id="155"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典型案例</a:t>
            </a:r>
          </a:p>
        </p:txBody>
      </p:sp>
    </p:spTree>
    <p:extLst>
      <p:ext uri="{BB962C8B-B14F-4D97-AF65-F5344CB8AC3E}">
        <p14:creationId xmlns:p14="http://schemas.microsoft.com/office/powerpoint/2010/main" val="2616794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pasted-image.png"/>
          <p:cNvPicPr>
            <a:picLocks noChangeAspect="1"/>
          </p:cNvPicPr>
          <p:nvPr/>
        </p:nvPicPr>
        <p:blipFill>
          <a:blip r:embed="rId3">
            <a:extLst/>
          </a:blip>
          <a:srcRect l="10986" r="10986"/>
          <a:stretch>
            <a:fillRect/>
          </a:stretch>
        </p:blipFill>
        <p:spPr>
          <a:xfrm rot="18179">
            <a:off x="6476023" y="786609"/>
            <a:ext cx="5699123" cy="5089596"/>
          </a:xfrm>
          <a:prstGeom prst="rect">
            <a:avLst/>
          </a:prstGeom>
          <a:ln w="3175">
            <a:miter lim="400000"/>
          </a:ln>
        </p:spPr>
      </p:pic>
      <p:grpSp>
        <p:nvGrpSpPr>
          <p:cNvPr id="399" name="Group 399"/>
          <p:cNvGrpSpPr/>
          <p:nvPr/>
        </p:nvGrpSpPr>
        <p:grpSpPr>
          <a:xfrm>
            <a:off x="6072328" y="5159828"/>
            <a:ext cx="6116236" cy="1680495"/>
            <a:chOff x="2067436" y="-632881"/>
            <a:chExt cx="8738973" cy="3503194"/>
          </a:xfrm>
        </p:grpSpPr>
        <p:sp>
          <p:nvSpPr>
            <p:cNvPr id="395" name="Shape 395"/>
            <p:cNvSpPr/>
            <p:nvPr/>
          </p:nvSpPr>
          <p:spPr>
            <a:xfrm>
              <a:off x="2067436" y="-632881"/>
              <a:ext cx="8738973" cy="3503194"/>
            </a:xfrm>
            <a:prstGeom prst="rect">
              <a:avLst/>
            </a:prstGeom>
            <a:solidFill>
              <a:srgbClr val="FFFFFF">
                <a:alpha val="95104"/>
              </a:srgbClr>
            </a:solidFill>
            <a:ln w="3175" cap="flat">
              <a:noFill/>
              <a:miter lim="400000"/>
            </a:ln>
            <a:effectLst/>
          </p:spPr>
          <p:txBody>
            <a:bodyPr wrap="square" lIns="25400" tIns="25400" rIns="25400" bIns="25400" numCol="1" anchor="ctr">
              <a:noAutofit/>
            </a:bodyPr>
            <a:lstStyle/>
            <a:p>
              <a:pPr defTabSz="619125">
                <a:defRPr sz="2000">
                  <a:solidFill>
                    <a:srgbClr val="FFFFFF"/>
                  </a:solidFill>
                </a:defRPr>
              </a:pPr>
              <a:endParaRPr sz="1500"/>
            </a:p>
          </p:txBody>
        </p:sp>
        <p:sp>
          <p:nvSpPr>
            <p:cNvPr id="396" name="Shape 396"/>
            <p:cNvSpPr/>
            <p:nvPr/>
          </p:nvSpPr>
          <p:spPr>
            <a:xfrm>
              <a:off x="3346402" y="935269"/>
              <a:ext cx="6787265" cy="1290408"/>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lvl1pPr algn="l" defTabSz="584200">
                <a:defRPr sz="2800">
                  <a:latin typeface="Bodoni SvtyTwo ITC TT-Book"/>
                  <a:ea typeface="Bodoni SvtyTwo ITC TT-Book"/>
                  <a:cs typeface="Bodoni SvtyTwo ITC TT-Book"/>
                  <a:sym typeface="Bodoni SvtyTwo ITC TT-Book"/>
                </a:defRPr>
              </a:lvl1pPr>
            </a:lstStyle>
            <a:p>
              <a:r>
                <a:rPr sz="1800" dirty="0" smtClean="0">
                  <a:latin typeface="+mn-ea"/>
                  <a:ea typeface="+mn-ea"/>
                </a:rPr>
                <a:t>“</a:t>
              </a:r>
              <a:r>
                <a:rPr lang="en-US" sz="1800" dirty="0" smtClean="0">
                  <a:latin typeface="+mn-ea"/>
                  <a:ea typeface="+mn-ea"/>
                </a:rPr>
                <a:t>Neo4j </a:t>
              </a:r>
              <a:r>
                <a:rPr lang="zh-CN" altLang="en-US" sz="1800" dirty="0" smtClean="0">
                  <a:latin typeface="+mn-ea"/>
                  <a:ea typeface="+mn-ea"/>
                </a:rPr>
                <a:t>是当今市场图数据库的领袖</a:t>
              </a:r>
              <a:r>
                <a:rPr lang="en-US" altLang="zh-CN" sz="1800" dirty="0" smtClean="0">
                  <a:latin typeface="+mn-ea"/>
                  <a:ea typeface="+mn-ea"/>
                </a:rPr>
                <a:t>, </a:t>
              </a:r>
              <a:r>
                <a:rPr lang="zh-CN" altLang="en-US" sz="1800" dirty="0" smtClean="0">
                  <a:latin typeface="+mn-ea"/>
                  <a:ea typeface="+mn-ea"/>
                </a:rPr>
                <a:t>它具有可伸缩性和高可用性等企业级功能，是满足我们需求的最佳选择</a:t>
              </a:r>
              <a:r>
                <a:rPr sz="1800" dirty="0" smtClean="0">
                  <a:latin typeface="+mn-ea"/>
                  <a:ea typeface="+mn-ea"/>
                </a:rPr>
                <a:t>.”</a:t>
              </a:r>
              <a:endParaRPr sz="1800" dirty="0">
                <a:latin typeface="+mn-ea"/>
                <a:ea typeface="+mn-ea"/>
              </a:endParaRPr>
            </a:p>
          </p:txBody>
        </p:sp>
        <p:sp>
          <p:nvSpPr>
            <p:cNvPr id="397" name="Shape 397"/>
            <p:cNvSpPr/>
            <p:nvPr/>
          </p:nvSpPr>
          <p:spPr>
            <a:xfrm>
              <a:off x="8028390" y="2132914"/>
              <a:ext cx="2105277" cy="465514"/>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p>
              <a:pPr algn="r" defTabSz="438150">
                <a:defRPr sz="1200" b="1">
                  <a:latin typeface="Helvetica"/>
                  <a:ea typeface="Helvetica"/>
                  <a:cs typeface="Helvetica"/>
                  <a:sym typeface="Helvetica"/>
                </a:defRPr>
              </a:pPr>
              <a:r>
                <a:rPr sz="900" dirty="0"/>
                <a:t>Marcos Wada</a:t>
              </a:r>
            </a:p>
            <a:p>
              <a:pPr algn="r" defTabSz="438150">
                <a:defRPr sz="1200" i="1"/>
              </a:pPr>
              <a:r>
                <a:rPr sz="900" dirty="0"/>
                <a:t>Software Developer, Walmart</a:t>
              </a:r>
            </a:p>
          </p:txBody>
        </p:sp>
        <p:pic>
          <p:nvPicPr>
            <p:cNvPr id="398" name="pasted-image.png"/>
            <p:cNvPicPr>
              <a:picLocks noChangeAspect="1"/>
            </p:cNvPicPr>
            <p:nvPr/>
          </p:nvPicPr>
          <p:blipFill>
            <a:blip r:embed="rId4">
              <a:extLst/>
            </a:blip>
            <a:stretch>
              <a:fillRect/>
            </a:stretch>
          </p:blipFill>
          <p:spPr>
            <a:xfrm>
              <a:off x="2608096" y="-27554"/>
              <a:ext cx="2432911" cy="577851"/>
            </a:xfrm>
            <a:prstGeom prst="rect">
              <a:avLst/>
            </a:prstGeom>
            <a:ln w="3175" cap="flat">
              <a:noFill/>
              <a:miter lim="400000"/>
            </a:ln>
            <a:effectLst/>
          </p:spPr>
        </p:pic>
      </p:grpSp>
      <p:sp>
        <p:nvSpPr>
          <p:cNvPr id="18"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典型案例</a:t>
            </a:r>
          </a:p>
        </p:txBody>
      </p:sp>
      <p:grpSp>
        <p:nvGrpSpPr>
          <p:cNvPr id="19" name="组合 18"/>
          <p:cNvGrpSpPr/>
          <p:nvPr/>
        </p:nvGrpSpPr>
        <p:grpSpPr>
          <a:xfrm>
            <a:off x="-20175" y="1410189"/>
            <a:ext cx="5850043" cy="3870372"/>
            <a:chOff x="3167234" y="1620399"/>
            <a:chExt cx="5850043" cy="3870372"/>
          </a:xfrm>
        </p:grpSpPr>
        <p:sp>
          <p:nvSpPr>
            <p:cNvPr id="20" name="Rectangle 35"/>
            <p:cNvSpPr/>
            <p:nvPr/>
          </p:nvSpPr>
          <p:spPr bwMode="auto">
            <a:xfrm>
              <a:off x="3167234" y="3610727"/>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基于图的搜索</a:t>
              </a:r>
            </a:p>
          </p:txBody>
        </p:sp>
        <p:sp>
          <p:nvSpPr>
            <p:cNvPr id="21" name="Rectangle 36"/>
            <p:cNvSpPr/>
            <p:nvPr/>
          </p:nvSpPr>
          <p:spPr bwMode="auto">
            <a:xfrm>
              <a:off x="3167234" y="1622859"/>
              <a:ext cx="1880068" cy="187958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实时推荐</a:t>
              </a:r>
            </a:p>
          </p:txBody>
        </p:sp>
        <p:sp>
          <p:nvSpPr>
            <p:cNvPr id="22" name="Rectangle 17"/>
            <p:cNvSpPr/>
            <p:nvPr/>
          </p:nvSpPr>
          <p:spPr bwMode="auto">
            <a:xfrm>
              <a:off x="5148357" y="1623044"/>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主数据管理</a:t>
              </a:r>
            </a:p>
          </p:txBody>
        </p:sp>
        <p:sp>
          <p:nvSpPr>
            <p:cNvPr id="23" name="Rectangle 18"/>
            <p:cNvSpPr/>
            <p:nvPr/>
          </p:nvSpPr>
          <p:spPr bwMode="auto">
            <a:xfrm>
              <a:off x="7137209" y="162039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欺诈</a:t>
              </a:r>
              <a:r>
                <a:rPr lang="zh-CN" altLang="en-US" spc="-51" dirty="0">
                  <a:gradFill>
                    <a:gsLst>
                      <a:gs pos="0">
                        <a:srgbClr val="FFFFFF"/>
                      </a:gs>
                      <a:gs pos="100000">
                        <a:srgbClr val="FFFFFF"/>
                      </a:gs>
                    </a:gsLst>
                    <a:lin ang="5400000" scaled="0"/>
                  </a:gradFill>
                  <a:latin typeface="+mn-ea"/>
                  <a:cs typeface="Segoe UI" pitchFamily="34" charset="0"/>
                </a:rPr>
                <a:t>检测</a:t>
              </a:r>
            </a:p>
          </p:txBody>
        </p:sp>
        <p:sp>
          <p:nvSpPr>
            <p:cNvPr id="24" name="Rectangle 19"/>
            <p:cNvSpPr/>
            <p:nvPr/>
          </p:nvSpPr>
          <p:spPr bwMode="auto">
            <a:xfrm>
              <a:off x="5148357" y="3611191"/>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mn-ea"/>
                </a:rPr>
                <a:t>IT</a:t>
              </a:r>
              <a:r>
                <a:rPr lang="zh-CN" altLang="en-US" dirty="0" smtClean="0">
                  <a:latin typeface="+mn-ea"/>
                </a:rPr>
                <a:t>网络管理</a:t>
              </a:r>
              <a:endParaRPr lang="zh-CN" altLang="en-US" dirty="0">
                <a:latin typeface="+mn-ea"/>
              </a:endParaRPr>
            </a:p>
          </p:txBody>
        </p:sp>
        <p:sp>
          <p:nvSpPr>
            <p:cNvPr id="25" name="Rectangle 20"/>
            <p:cNvSpPr/>
            <p:nvPr/>
          </p:nvSpPr>
          <p:spPr bwMode="auto">
            <a:xfrm>
              <a:off x="7137209" y="3606988"/>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身份和访问管理</a:t>
              </a:r>
            </a:p>
          </p:txBody>
        </p:sp>
        <p:sp>
          <p:nvSpPr>
            <p:cNvPr id="26" name="Freeform 78"/>
            <p:cNvSpPr>
              <a:spLocks noEditPoints="1"/>
            </p:cNvSpPr>
            <p:nvPr/>
          </p:nvSpPr>
          <p:spPr bwMode="black">
            <a:xfrm>
              <a:off x="7574484" y="1796394"/>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pic>
          <p:nvPicPr>
            <p:cNvPr id="27" name="Picture 1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28" name="Group 51"/>
            <p:cNvGrpSpPr/>
            <p:nvPr/>
          </p:nvGrpSpPr>
          <p:grpSpPr>
            <a:xfrm>
              <a:off x="3576798" y="2150397"/>
              <a:ext cx="1205084" cy="548817"/>
              <a:chOff x="6629089" y="2161378"/>
              <a:chExt cx="941511" cy="428893"/>
            </a:xfrm>
          </p:grpSpPr>
          <p:grpSp>
            <p:nvGrpSpPr>
              <p:cNvPr id="32" name="Group 52"/>
              <p:cNvGrpSpPr/>
              <p:nvPr/>
            </p:nvGrpSpPr>
            <p:grpSpPr>
              <a:xfrm>
                <a:off x="7040701" y="2293237"/>
                <a:ext cx="529899" cy="297034"/>
                <a:chOff x="6649145" y="2175368"/>
                <a:chExt cx="1295400" cy="726135"/>
              </a:xfrm>
            </p:grpSpPr>
            <p:sp>
              <p:nvSpPr>
                <p:cNvPr id="34"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5"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6"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37"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38"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39"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40"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41"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33"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29" name="Freeform 6"/>
            <p:cNvSpPr>
              <a:spLocks noEditPoints="1"/>
            </p:cNvSpPr>
            <p:nvPr/>
          </p:nvSpPr>
          <p:spPr bwMode="auto">
            <a:xfrm>
              <a:off x="5860959" y="2232965"/>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30"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pic>
          <p:nvPicPr>
            <p:cNvPr id="31" name="Picture 72"/>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698101" y="4056304"/>
              <a:ext cx="736170" cy="729174"/>
            </a:xfrm>
            <a:prstGeom prst="rect">
              <a:avLst/>
            </a:prstGeom>
            <a:effectLst/>
          </p:spPr>
        </p:pic>
      </p:grpSp>
    </p:spTree>
    <p:extLst>
      <p:ext uri="{BB962C8B-B14F-4D97-AF65-F5344CB8AC3E}">
        <p14:creationId xmlns:p14="http://schemas.microsoft.com/office/powerpoint/2010/main" val="25499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9" name="shop_ny.png"/>
          <p:cNvPicPr>
            <a:picLocks noChangeAspect="1"/>
          </p:cNvPicPr>
          <p:nvPr/>
        </p:nvPicPr>
        <p:blipFill>
          <a:blip r:embed="rId3">
            <a:extLst/>
          </a:blip>
          <a:stretch>
            <a:fillRect/>
          </a:stretch>
        </p:blipFill>
        <p:spPr>
          <a:xfrm>
            <a:off x="454980" y="1516544"/>
            <a:ext cx="2870801" cy="5109429"/>
          </a:xfrm>
          <a:prstGeom prst="rect">
            <a:avLst/>
          </a:prstGeom>
          <a:ln w="12700">
            <a:solidFill>
              <a:srgbClr val="DCDEE0"/>
            </a:solidFill>
            <a:miter lim="400000"/>
          </a:ln>
        </p:spPr>
      </p:pic>
      <p:pic>
        <p:nvPicPr>
          <p:cNvPr id="2170" name="pasted-image.png"/>
          <p:cNvPicPr>
            <a:picLocks noChangeAspect="1"/>
          </p:cNvPicPr>
          <p:nvPr/>
        </p:nvPicPr>
        <p:blipFill>
          <a:blip r:embed="rId4">
            <a:extLst/>
          </a:blip>
          <a:srcRect l="29735" t="5705" b="8287"/>
          <a:stretch>
            <a:fillRect/>
          </a:stretch>
        </p:blipFill>
        <p:spPr>
          <a:xfrm>
            <a:off x="3790950" y="558736"/>
            <a:ext cx="8162925" cy="6299264"/>
          </a:xfrm>
          <a:prstGeom prst="rect">
            <a:avLst/>
          </a:prstGeom>
          <a:ln w="3175">
            <a:miter lim="400000"/>
          </a:ln>
        </p:spPr>
      </p:pic>
      <p:sp>
        <p:nvSpPr>
          <p:cNvPr id="6" name="Title 1"/>
          <p:cNvSpPr txBox="1">
            <a:spLocks/>
          </p:cNvSpPr>
          <p:nvPr/>
        </p:nvSpPr>
        <p:spPr>
          <a:xfrm>
            <a:off x="-1" y="223719"/>
            <a:ext cx="268605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实时推荐</a:t>
            </a:r>
          </a:p>
        </p:txBody>
      </p:sp>
    </p:spTree>
    <p:extLst>
      <p:ext uri="{BB962C8B-B14F-4D97-AF65-F5344CB8AC3E}">
        <p14:creationId xmlns:p14="http://schemas.microsoft.com/office/powerpoint/2010/main" val="404508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31965"/>
            <a:ext cx="12017829" cy="5381293"/>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4011342" y="1758240"/>
            <a:ext cx="3891685"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smtClean="0">
                <a:solidFill>
                  <a:schemeClr val="bg1"/>
                </a:solidFill>
              </a:rPr>
              <a:t>什么是图数据库：擅长</a:t>
            </a:r>
            <a:endParaRPr lang="zh-CN" altLang="en-US" sz="2800" b="1" dirty="0">
              <a:solidFill>
                <a:schemeClr val="bg1"/>
              </a:solidFill>
            </a:endParaRPr>
          </a:p>
        </p:txBody>
      </p:sp>
      <p:sp>
        <p:nvSpPr>
          <p:cNvPr id="21" name="矩形 20"/>
          <p:cNvSpPr/>
          <p:nvPr/>
        </p:nvSpPr>
        <p:spPr>
          <a:xfrm>
            <a:off x="1861147" y="2837191"/>
            <a:ext cx="8393196" cy="1255728"/>
          </a:xfrm>
          <a:prstGeom prst="rect">
            <a:avLst/>
          </a:prstGeom>
        </p:spPr>
        <p:txBody>
          <a:bodyPr wrap="square">
            <a:spAutoFit/>
          </a:bodyPr>
          <a:lstStyle/>
          <a:p>
            <a:pPr lvl="0" defTabSz="1022350">
              <a:lnSpc>
                <a:spcPct val="90000"/>
              </a:lnSpc>
              <a:spcBef>
                <a:spcPct val="0"/>
              </a:spcBef>
              <a:spcAft>
                <a:spcPct val="35000"/>
              </a:spcAft>
            </a:pPr>
            <a:r>
              <a:rPr lang="zh-CN" altLang="en-US" sz="2800" dirty="0">
                <a:solidFill>
                  <a:schemeClr val="bg1"/>
                </a:solidFill>
              </a:rPr>
              <a:t>图形数据库善于高效处理</a:t>
            </a:r>
            <a:r>
              <a:rPr lang="zh-CN" altLang="en-US" sz="2800" dirty="0">
                <a:solidFill>
                  <a:srgbClr val="FF0000"/>
                </a:solidFill>
              </a:rPr>
              <a:t>大量的、复杂的、互连的、多变的</a:t>
            </a:r>
            <a:r>
              <a:rPr lang="zh-CN" altLang="en-US" sz="2800" dirty="0">
                <a:solidFill>
                  <a:schemeClr val="bg1"/>
                </a:solidFill>
              </a:rPr>
              <a:t>数据。其计算效率远远高于传统的关系型数据库。</a:t>
            </a:r>
            <a:endParaRPr lang="en-US" altLang="zh-CN" sz="2800" dirty="0" smtClean="0">
              <a:solidFill>
                <a:schemeClr val="bg1"/>
              </a:solidFill>
            </a:endParaRPr>
          </a:p>
        </p:txBody>
      </p:sp>
    </p:spTree>
    <p:extLst>
      <p:ext uri="{BB962C8B-B14F-4D97-AF65-F5344CB8AC3E}">
        <p14:creationId xmlns:p14="http://schemas.microsoft.com/office/powerpoint/2010/main" val="35786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asted-image.jpg"/>
          <p:cNvPicPr>
            <a:picLocks noChangeAspect="1"/>
          </p:cNvPicPr>
          <p:nvPr/>
        </p:nvPicPr>
        <p:blipFill>
          <a:blip r:embed="rId3">
            <a:extLst/>
          </a:blip>
          <a:stretch>
            <a:fillRect/>
          </a:stretch>
        </p:blipFill>
        <p:spPr>
          <a:xfrm>
            <a:off x="409681" y="12435"/>
            <a:ext cx="12192000" cy="6858000"/>
          </a:xfrm>
          <a:prstGeom prst="rect">
            <a:avLst/>
          </a:prstGeom>
          <a:ln w="3175">
            <a:miter lim="400000"/>
          </a:ln>
        </p:spPr>
      </p:pic>
      <p:sp>
        <p:nvSpPr>
          <p:cNvPr id="43" name="Shape 412"/>
          <p:cNvSpPr/>
          <p:nvPr/>
        </p:nvSpPr>
        <p:spPr>
          <a:xfrm>
            <a:off x="6318030" y="4373851"/>
            <a:ext cx="6283651" cy="2484149"/>
          </a:xfrm>
          <a:prstGeom prst="rect">
            <a:avLst/>
          </a:prstGeom>
          <a:solidFill>
            <a:srgbClr val="FFFFFF">
              <a:alpha val="89510"/>
            </a:srgbClr>
          </a:solidFill>
          <a:ln w="3175">
            <a:miter lim="400000"/>
          </a:ln>
        </p:spPr>
        <p:txBody>
          <a:bodyPr lIns="25400" tIns="25400" rIns="25400" bIns="25400" anchor="ctr"/>
          <a:lstStyle/>
          <a:p>
            <a:pPr defTabSz="619125">
              <a:defRPr sz="2000">
                <a:solidFill>
                  <a:srgbClr val="FFFFFF"/>
                </a:solidFill>
              </a:defRPr>
            </a:pPr>
            <a:endParaRPr sz="1500"/>
          </a:p>
        </p:txBody>
      </p:sp>
      <p:sp>
        <p:nvSpPr>
          <p:cNvPr id="18"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典型案例</a:t>
            </a:r>
          </a:p>
        </p:txBody>
      </p:sp>
      <p:grpSp>
        <p:nvGrpSpPr>
          <p:cNvPr id="19" name="组合 18"/>
          <p:cNvGrpSpPr/>
          <p:nvPr/>
        </p:nvGrpSpPr>
        <p:grpSpPr>
          <a:xfrm>
            <a:off x="-20175" y="1410189"/>
            <a:ext cx="5850043" cy="3870372"/>
            <a:chOff x="3167234" y="1620399"/>
            <a:chExt cx="5850043" cy="3870372"/>
          </a:xfrm>
        </p:grpSpPr>
        <p:sp>
          <p:nvSpPr>
            <p:cNvPr id="20" name="Rectangle 35"/>
            <p:cNvSpPr/>
            <p:nvPr/>
          </p:nvSpPr>
          <p:spPr bwMode="auto">
            <a:xfrm>
              <a:off x="3167234" y="3610727"/>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基于图的搜索</a:t>
              </a:r>
            </a:p>
          </p:txBody>
        </p:sp>
        <p:sp>
          <p:nvSpPr>
            <p:cNvPr id="21" name="Rectangle 36"/>
            <p:cNvSpPr/>
            <p:nvPr/>
          </p:nvSpPr>
          <p:spPr bwMode="auto">
            <a:xfrm>
              <a:off x="3167234" y="162285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实时推荐</a:t>
              </a:r>
            </a:p>
          </p:txBody>
        </p:sp>
        <p:sp>
          <p:nvSpPr>
            <p:cNvPr id="22" name="Rectangle 17"/>
            <p:cNvSpPr/>
            <p:nvPr/>
          </p:nvSpPr>
          <p:spPr bwMode="auto">
            <a:xfrm>
              <a:off x="5148357" y="1623044"/>
              <a:ext cx="1880068" cy="1879580"/>
            </a:xfrm>
            <a:prstGeom prst="rect">
              <a:avLst/>
            </a:prstGeom>
            <a:solidFill>
              <a:srgbClr val="1D4C7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主数据管理</a:t>
              </a:r>
            </a:p>
          </p:txBody>
        </p:sp>
        <p:sp>
          <p:nvSpPr>
            <p:cNvPr id="23" name="Rectangle 18"/>
            <p:cNvSpPr/>
            <p:nvPr/>
          </p:nvSpPr>
          <p:spPr bwMode="auto">
            <a:xfrm>
              <a:off x="7137209" y="162039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欺诈</a:t>
              </a:r>
              <a:r>
                <a:rPr lang="zh-CN" altLang="en-US" spc="-51" dirty="0">
                  <a:gradFill>
                    <a:gsLst>
                      <a:gs pos="0">
                        <a:srgbClr val="FFFFFF"/>
                      </a:gs>
                      <a:gs pos="100000">
                        <a:srgbClr val="FFFFFF"/>
                      </a:gs>
                    </a:gsLst>
                    <a:lin ang="5400000" scaled="0"/>
                  </a:gradFill>
                  <a:latin typeface="+mn-ea"/>
                  <a:cs typeface="Segoe UI" pitchFamily="34" charset="0"/>
                </a:rPr>
                <a:t>检测</a:t>
              </a:r>
            </a:p>
          </p:txBody>
        </p:sp>
        <p:sp>
          <p:nvSpPr>
            <p:cNvPr id="24" name="Rectangle 19"/>
            <p:cNvSpPr/>
            <p:nvPr/>
          </p:nvSpPr>
          <p:spPr bwMode="auto">
            <a:xfrm>
              <a:off x="5148357" y="3611191"/>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mn-ea"/>
                </a:rPr>
                <a:t>IT</a:t>
              </a:r>
              <a:r>
                <a:rPr lang="zh-CN" altLang="en-US" dirty="0" smtClean="0">
                  <a:latin typeface="+mn-ea"/>
                </a:rPr>
                <a:t>网络管理</a:t>
              </a:r>
              <a:endParaRPr lang="zh-CN" altLang="en-US" dirty="0">
                <a:latin typeface="+mn-ea"/>
              </a:endParaRPr>
            </a:p>
          </p:txBody>
        </p:sp>
        <p:sp>
          <p:nvSpPr>
            <p:cNvPr id="25" name="Rectangle 20"/>
            <p:cNvSpPr/>
            <p:nvPr/>
          </p:nvSpPr>
          <p:spPr bwMode="auto">
            <a:xfrm>
              <a:off x="7137209" y="3606988"/>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身份和访问管理</a:t>
              </a:r>
            </a:p>
          </p:txBody>
        </p:sp>
        <p:sp>
          <p:nvSpPr>
            <p:cNvPr id="26" name="Freeform 78"/>
            <p:cNvSpPr>
              <a:spLocks noEditPoints="1"/>
            </p:cNvSpPr>
            <p:nvPr/>
          </p:nvSpPr>
          <p:spPr bwMode="black">
            <a:xfrm>
              <a:off x="7574484" y="1796394"/>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pic>
          <p:nvPicPr>
            <p:cNvPr id="27"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28" name="Group 51"/>
            <p:cNvGrpSpPr/>
            <p:nvPr/>
          </p:nvGrpSpPr>
          <p:grpSpPr>
            <a:xfrm>
              <a:off x="3576798" y="2150397"/>
              <a:ext cx="1205084" cy="548817"/>
              <a:chOff x="6629089" y="2161378"/>
              <a:chExt cx="941511" cy="428893"/>
            </a:xfrm>
          </p:grpSpPr>
          <p:grpSp>
            <p:nvGrpSpPr>
              <p:cNvPr id="32" name="Group 52"/>
              <p:cNvGrpSpPr/>
              <p:nvPr/>
            </p:nvGrpSpPr>
            <p:grpSpPr>
              <a:xfrm>
                <a:off x="7040701" y="2293237"/>
                <a:ext cx="529899" cy="297034"/>
                <a:chOff x="6649145" y="2175368"/>
                <a:chExt cx="1295400" cy="726135"/>
              </a:xfrm>
            </p:grpSpPr>
            <p:sp>
              <p:nvSpPr>
                <p:cNvPr id="34"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5"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6"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37"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38"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39"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40"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41"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33"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29" name="Freeform 6"/>
            <p:cNvSpPr>
              <a:spLocks noEditPoints="1"/>
            </p:cNvSpPr>
            <p:nvPr/>
          </p:nvSpPr>
          <p:spPr bwMode="auto">
            <a:xfrm>
              <a:off x="5860959" y="2232965"/>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30"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pic>
          <p:nvPicPr>
            <p:cNvPr id="31" name="Picture 7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98101" y="4056304"/>
              <a:ext cx="736170" cy="729174"/>
            </a:xfrm>
            <a:prstGeom prst="rect">
              <a:avLst/>
            </a:prstGeom>
            <a:effectLst/>
          </p:spPr>
        </p:pic>
      </p:grpSp>
      <p:sp>
        <p:nvSpPr>
          <p:cNvPr id="44" name="Shape 413"/>
          <p:cNvSpPr/>
          <p:nvPr/>
        </p:nvSpPr>
        <p:spPr>
          <a:xfrm>
            <a:off x="6757731" y="5422446"/>
            <a:ext cx="5404957" cy="626133"/>
          </a:xfrm>
          <a:prstGeom prst="rect">
            <a:avLst/>
          </a:prstGeom>
          <a:ln w="3175">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584200">
              <a:defRPr sz="2800">
                <a:latin typeface="Bodoni SvtyTwo ITC TT-Book"/>
                <a:ea typeface="Bodoni SvtyTwo ITC TT-Book"/>
                <a:cs typeface="Bodoni SvtyTwo ITC TT-Book"/>
                <a:sym typeface="Bodoni SvtyTwo ITC TT-Book"/>
              </a:defRPr>
            </a:lvl1pPr>
          </a:lstStyle>
          <a:p>
            <a:r>
              <a:rPr sz="1800" dirty="0" smtClean="0">
                <a:latin typeface="+mn-ea"/>
                <a:ea typeface="+mn-ea"/>
              </a:rPr>
              <a:t>Neo4j</a:t>
            </a:r>
            <a:r>
              <a:rPr lang="en-US" sz="1800" dirty="0" smtClean="0">
                <a:latin typeface="+mn-ea"/>
                <a:ea typeface="+mn-ea"/>
              </a:rPr>
              <a:t> </a:t>
            </a:r>
            <a:r>
              <a:rPr lang="zh-CN" altLang="en-US" sz="1800" dirty="0" smtClean="0">
                <a:latin typeface="+mn-ea"/>
                <a:ea typeface="+mn-ea"/>
              </a:rPr>
              <a:t>是 </a:t>
            </a:r>
            <a:r>
              <a:rPr sz="1800" dirty="0" smtClean="0">
                <a:latin typeface="+mn-ea"/>
                <a:ea typeface="+mn-ea"/>
              </a:rPr>
              <a:t>Cisco HMP</a:t>
            </a:r>
            <a:r>
              <a:rPr lang="en-US" sz="1800" dirty="0" smtClean="0">
                <a:latin typeface="+mn-ea"/>
                <a:ea typeface="+mn-ea"/>
              </a:rPr>
              <a:t> </a:t>
            </a:r>
            <a:r>
              <a:rPr lang="zh-CN" altLang="en-US" sz="1800" dirty="0" smtClean="0">
                <a:latin typeface="+mn-ea"/>
                <a:ea typeface="+mn-ea"/>
              </a:rPr>
              <a:t>的心脏</a:t>
            </a:r>
            <a:r>
              <a:rPr sz="1800" dirty="0" smtClean="0">
                <a:latin typeface="+mn-ea"/>
                <a:ea typeface="+mn-ea"/>
              </a:rPr>
              <a:t>: </a:t>
            </a:r>
            <a:r>
              <a:rPr lang="zh-CN" altLang="en-US" sz="1800" dirty="0" smtClean="0">
                <a:latin typeface="+mn-ea"/>
                <a:ea typeface="+mn-ea"/>
              </a:rPr>
              <a:t>用于管理和单一可信来源，以及 </a:t>
            </a:r>
            <a:r>
              <a:rPr lang="en-US" altLang="zh-CN" sz="1800" dirty="0" smtClean="0">
                <a:latin typeface="+mn-ea"/>
                <a:ea typeface="+mn-ea"/>
              </a:rPr>
              <a:t>Cisco </a:t>
            </a:r>
            <a:r>
              <a:rPr lang="zh-CN" altLang="en-US" sz="1800" dirty="0" smtClean="0">
                <a:latin typeface="+mn-ea"/>
                <a:ea typeface="+mn-ea"/>
              </a:rPr>
              <a:t>所有层次结构的一站</a:t>
            </a:r>
            <a:r>
              <a:rPr lang="zh-CN" altLang="en-US" sz="1800" smtClean="0">
                <a:latin typeface="+mn-ea"/>
                <a:ea typeface="+mn-ea"/>
              </a:rPr>
              <a:t>式商店</a:t>
            </a:r>
            <a:endParaRPr sz="1800" dirty="0">
              <a:latin typeface="+mn-ea"/>
              <a:ea typeface="+mn-ea"/>
            </a:endParaRPr>
          </a:p>
        </p:txBody>
      </p:sp>
      <p:pic>
        <p:nvPicPr>
          <p:cNvPr id="45" name="pasted-image.png"/>
          <p:cNvPicPr>
            <a:picLocks noChangeAspect="1"/>
          </p:cNvPicPr>
          <p:nvPr/>
        </p:nvPicPr>
        <p:blipFill>
          <a:blip r:embed="rId6">
            <a:extLst/>
          </a:blip>
          <a:stretch>
            <a:fillRect/>
          </a:stretch>
        </p:blipFill>
        <p:spPr>
          <a:xfrm>
            <a:off x="6339958" y="4492692"/>
            <a:ext cx="2188936" cy="1030088"/>
          </a:xfrm>
          <a:prstGeom prst="rect">
            <a:avLst/>
          </a:prstGeom>
          <a:ln w="3175">
            <a:miter lim="400000"/>
          </a:ln>
        </p:spPr>
      </p:pic>
      <p:sp>
        <p:nvSpPr>
          <p:cNvPr id="46" name="Shape 424"/>
          <p:cNvSpPr/>
          <p:nvPr/>
        </p:nvSpPr>
        <p:spPr>
          <a:xfrm>
            <a:off x="8864117" y="6164713"/>
            <a:ext cx="3140529" cy="349135"/>
          </a:xfrm>
          <a:prstGeom prst="rect">
            <a:avLst/>
          </a:prstGeom>
          <a:ln w="3175">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584200">
              <a:defRPr sz="2800">
                <a:latin typeface="Bodoni SvtyTwo ITC TT-Book"/>
                <a:ea typeface="Bodoni SvtyTwo ITC TT-Book"/>
                <a:cs typeface="Bodoni SvtyTwo ITC TT-Book"/>
                <a:sym typeface="Bodoni SvtyTwo ITC TT-Book"/>
              </a:defRPr>
            </a:lvl1pPr>
          </a:lstStyle>
          <a:p>
            <a:pPr algn="r"/>
            <a:r>
              <a:rPr sz="900" dirty="0">
                <a:latin typeface="+mn-ea"/>
                <a:ea typeface="+mn-ea"/>
              </a:rPr>
              <a:t>-</a:t>
            </a:r>
            <a:r>
              <a:rPr sz="900" b="1" dirty="0" err="1">
                <a:latin typeface="+mn-ea"/>
                <a:ea typeface="+mn-ea"/>
              </a:rPr>
              <a:t>Prem</a:t>
            </a:r>
            <a:r>
              <a:rPr sz="900" b="1" dirty="0">
                <a:latin typeface="+mn-ea"/>
                <a:ea typeface="+mn-ea"/>
              </a:rPr>
              <a:t> Malhotra</a:t>
            </a:r>
            <a:r>
              <a:rPr sz="900" dirty="0">
                <a:latin typeface="+mn-ea"/>
                <a:ea typeface="+mn-ea"/>
              </a:rPr>
              <a:t>, </a:t>
            </a:r>
            <a:endParaRPr lang="en-US" sz="900" dirty="0" smtClean="0">
              <a:latin typeface="+mn-ea"/>
              <a:ea typeface="+mn-ea"/>
            </a:endParaRPr>
          </a:p>
          <a:p>
            <a:pPr algn="r"/>
            <a:r>
              <a:rPr lang="en-US" sz="900" dirty="0">
                <a:latin typeface="+mn-ea"/>
                <a:ea typeface="+mn-ea"/>
              </a:rPr>
              <a:t> </a:t>
            </a:r>
            <a:r>
              <a:rPr sz="900" dirty="0" smtClean="0">
                <a:latin typeface="+mn-ea"/>
                <a:ea typeface="+mn-ea"/>
              </a:rPr>
              <a:t>Director </a:t>
            </a:r>
            <a:r>
              <a:rPr sz="900" dirty="0">
                <a:latin typeface="+mn-ea"/>
                <a:ea typeface="+mn-ea"/>
              </a:rPr>
              <a:t>of Enterprise Architecture at Cisco Systems</a:t>
            </a:r>
          </a:p>
        </p:txBody>
      </p:sp>
    </p:spTree>
    <p:extLst>
      <p:ext uri="{BB962C8B-B14F-4D97-AF65-F5344CB8AC3E}">
        <p14:creationId xmlns:p14="http://schemas.microsoft.com/office/powerpoint/2010/main" val="1039149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a:off x="1249322" y="4784118"/>
            <a:ext cx="4093927" cy="1768867"/>
            <a:chOff x="227349" y="2934886"/>
            <a:chExt cx="4064516" cy="1756159"/>
          </a:xfrm>
        </p:grpSpPr>
        <p:cxnSp>
          <p:nvCxnSpPr>
            <p:cNvPr id="29" name="Straight Connector 28"/>
            <p:cNvCxnSpPr/>
            <p:nvPr/>
          </p:nvCxnSpPr>
          <p:spPr>
            <a:xfrm flipH="1" flipV="1">
              <a:off x="1739208" y="3089942"/>
              <a:ext cx="188029" cy="318131"/>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128421" y="3593079"/>
              <a:ext cx="418427" cy="177776"/>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6" idx="5"/>
            </p:cNvCxnSpPr>
            <p:nvPr/>
          </p:nvCxnSpPr>
          <p:spPr>
            <a:xfrm>
              <a:off x="2690786" y="3847808"/>
              <a:ext cx="383167" cy="22844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endCxn id="6" idx="3"/>
            </p:cNvCxnSpPr>
            <p:nvPr/>
          </p:nvCxnSpPr>
          <p:spPr>
            <a:xfrm flipV="1">
              <a:off x="2159857" y="3847808"/>
              <a:ext cx="313567" cy="228446"/>
            </a:xfrm>
            <a:prstGeom prst="line">
              <a:avLst/>
            </a:prstGeom>
            <a:ln>
              <a:solidFill>
                <a:schemeClr val="bg1">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136321" y="4229951"/>
              <a:ext cx="147955" cy="31598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2863630" y="4248625"/>
              <a:ext cx="136772" cy="3215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211530" y="4224358"/>
              <a:ext cx="147955" cy="3215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1938839" y="4243032"/>
              <a:ext cx="136772" cy="297311"/>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1142420" y="4243032"/>
              <a:ext cx="136772" cy="3215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5" idx="3"/>
            </p:cNvCxnSpPr>
            <p:nvPr/>
          </p:nvCxnSpPr>
          <p:spPr>
            <a:xfrm flipH="1">
              <a:off x="1326654" y="3641613"/>
              <a:ext cx="552049" cy="434641"/>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1833686" y="3379234"/>
              <a:ext cx="307396" cy="307396"/>
            </a:xfrm>
            <a:prstGeom prst="ellipse">
              <a:avLst/>
            </a:prstGeom>
            <a:solidFill>
              <a:srgbClr val="6FB048"/>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C</a:t>
              </a:r>
            </a:p>
          </p:txBody>
        </p:sp>
        <p:sp>
          <p:nvSpPr>
            <p:cNvPr id="6" name="Oval 5"/>
            <p:cNvSpPr/>
            <p:nvPr/>
          </p:nvSpPr>
          <p:spPr>
            <a:xfrm>
              <a:off x="2428407" y="3585429"/>
              <a:ext cx="307396" cy="307396"/>
            </a:xfrm>
            <a:prstGeom prst="ellipse">
              <a:avLst/>
            </a:prstGeom>
            <a:solidFill>
              <a:srgbClr val="6FB048"/>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C</a:t>
              </a:r>
            </a:p>
          </p:txBody>
        </p:sp>
        <p:sp>
          <p:nvSpPr>
            <p:cNvPr id="7" name="Oval 6"/>
            <p:cNvSpPr/>
            <p:nvPr/>
          </p:nvSpPr>
          <p:spPr>
            <a:xfrm>
              <a:off x="1987384" y="3922555"/>
              <a:ext cx="307396" cy="307396"/>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A</a:t>
              </a:r>
            </a:p>
          </p:txBody>
        </p:sp>
        <p:sp>
          <p:nvSpPr>
            <p:cNvPr id="8" name="Oval 7"/>
            <p:cNvSpPr/>
            <p:nvPr/>
          </p:nvSpPr>
          <p:spPr>
            <a:xfrm>
              <a:off x="2918959" y="3922555"/>
              <a:ext cx="307396" cy="307396"/>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A</a:t>
              </a:r>
            </a:p>
          </p:txBody>
        </p:sp>
        <p:sp>
          <p:nvSpPr>
            <p:cNvPr id="9" name="Oval 8"/>
            <p:cNvSpPr/>
            <p:nvPr/>
          </p:nvSpPr>
          <p:spPr>
            <a:xfrm>
              <a:off x="1186539" y="3922555"/>
              <a:ext cx="307396" cy="307396"/>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A</a:t>
              </a:r>
            </a:p>
          </p:txBody>
        </p:sp>
        <p:sp>
          <p:nvSpPr>
            <p:cNvPr id="10" name="Oval 9"/>
            <p:cNvSpPr/>
            <p:nvPr/>
          </p:nvSpPr>
          <p:spPr>
            <a:xfrm>
              <a:off x="1574824" y="2934886"/>
              <a:ext cx="307396" cy="307396"/>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U</a:t>
              </a:r>
            </a:p>
          </p:txBody>
        </p:sp>
        <p:sp>
          <p:nvSpPr>
            <p:cNvPr id="11" name="Oval 10"/>
            <p:cNvSpPr/>
            <p:nvPr/>
          </p:nvSpPr>
          <p:spPr>
            <a:xfrm>
              <a:off x="2239452"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S</a:t>
              </a:r>
            </a:p>
          </p:txBody>
        </p:sp>
        <p:sp>
          <p:nvSpPr>
            <p:cNvPr id="12" name="Oval 11"/>
            <p:cNvSpPr/>
            <p:nvPr/>
          </p:nvSpPr>
          <p:spPr>
            <a:xfrm>
              <a:off x="2700546"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S</a:t>
              </a:r>
            </a:p>
          </p:txBody>
        </p:sp>
        <p:sp>
          <p:nvSpPr>
            <p:cNvPr id="13" name="Oval 12"/>
            <p:cNvSpPr/>
            <p:nvPr/>
          </p:nvSpPr>
          <p:spPr>
            <a:xfrm>
              <a:off x="3132179"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S</a:t>
              </a:r>
            </a:p>
          </p:txBody>
        </p:sp>
        <p:sp>
          <p:nvSpPr>
            <p:cNvPr id="16" name="Oval 15"/>
            <p:cNvSpPr/>
            <p:nvPr/>
          </p:nvSpPr>
          <p:spPr>
            <a:xfrm>
              <a:off x="1019258" y="435509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S</a:t>
              </a:r>
            </a:p>
          </p:txBody>
        </p:sp>
        <p:sp>
          <p:nvSpPr>
            <p:cNvPr id="18" name="Oval 17"/>
            <p:cNvSpPr/>
            <p:nvPr/>
          </p:nvSpPr>
          <p:spPr>
            <a:xfrm>
              <a:off x="1778358" y="4383649"/>
              <a:ext cx="307396" cy="307396"/>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1600" dirty="0"/>
                <a:t>S</a:t>
              </a:r>
            </a:p>
          </p:txBody>
        </p:sp>
        <p:sp>
          <p:nvSpPr>
            <p:cNvPr id="86" name="TextBox 85"/>
            <p:cNvSpPr txBox="1"/>
            <p:nvPr/>
          </p:nvSpPr>
          <p:spPr>
            <a:xfrm>
              <a:off x="1857948" y="3128993"/>
              <a:ext cx="966151" cy="207749"/>
            </a:xfrm>
            <a:prstGeom prst="rect">
              <a:avLst/>
            </a:prstGeom>
            <a:noFill/>
          </p:spPr>
          <p:txBody>
            <a:bodyPr wrap="square" rtlCol="0">
              <a:spAutoFit/>
            </a:bodyPr>
            <a:lstStyle/>
            <a:p>
              <a:r>
                <a:rPr lang="zh-CN" altLang="en-US" sz="1200" dirty="0" smtClean="0">
                  <a:solidFill>
                    <a:schemeClr val="tx1">
                      <a:lumMod val="50000"/>
                      <a:lumOff val="50000"/>
                    </a:schemeClr>
                  </a:solidFill>
                </a:rPr>
                <a:t>用户访问</a:t>
              </a:r>
              <a:endParaRPr lang="en-US" sz="1200" dirty="0">
                <a:solidFill>
                  <a:schemeClr val="tx1">
                    <a:lumMod val="50000"/>
                    <a:lumOff val="50000"/>
                  </a:schemeClr>
                </a:solidFill>
              </a:endParaRPr>
            </a:p>
          </p:txBody>
        </p:sp>
        <p:sp>
          <p:nvSpPr>
            <p:cNvPr id="87" name="TextBox 86"/>
            <p:cNvSpPr txBox="1"/>
            <p:nvPr/>
          </p:nvSpPr>
          <p:spPr>
            <a:xfrm>
              <a:off x="2801200" y="3686630"/>
              <a:ext cx="1073599" cy="207749"/>
            </a:xfrm>
            <a:prstGeom prst="rect">
              <a:avLst/>
            </a:prstGeom>
            <a:noFill/>
          </p:spPr>
          <p:txBody>
            <a:bodyPr wrap="square" rtlCol="0">
              <a:spAutoFit/>
            </a:bodyPr>
            <a:lstStyle/>
            <a:p>
              <a:r>
                <a:rPr lang="zh-CN" altLang="en-US" sz="1200" dirty="0" smtClean="0">
                  <a:solidFill>
                    <a:schemeClr val="tx1">
                      <a:lumMod val="50000"/>
                      <a:lumOff val="50000"/>
                    </a:schemeClr>
                  </a:solidFill>
                </a:rPr>
                <a:t>控制</a:t>
              </a:r>
              <a:endParaRPr lang="en-US" sz="1200" dirty="0">
                <a:solidFill>
                  <a:schemeClr val="tx1">
                    <a:lumMod val="50000"/>
                    <a:lumOff val="50000"/>
                  </a:schemeClr>
                </a:solidFill>
              </a:endParaRPr>
            </a:p>
          </p:txBody>
        </p:sp>
        <p:sp>
          <p:nvSpPr>
            <p:cNvPr id="88" name="TextBox 87"/>
            <p:cNvSpPr txBox="1"/>
            <p:nvPr/>
          </p:nvSpPr>
          <p:spPr>
            <a:xfrm>
              <a:off x="3218266" y="4148534"/>
              <a:ext cx="1073599" cy="207749"/>
            </a:xfrm>
            <a:prstGeom prst="rect">
              <a:avLst/>
            </a:prstGeom>
            <a:noFill/>
          </p:spPr>
          <p:txBody>
            <a:bodyPr wrap="square" rtlCol="0">
              <a:spAutoFit/>
            </a:bodyPr>
            <a:lstStyle/>
            <a:p>
              <a:r>
                <a:rPr lang="zh-CN" altLang="en-US" sz="1200" dirty="0" smtClean="0">
                  <a:solidFill>
                    <a:schemeClr val="tx1">
                      <a:lumMod val="50000"/>
                      <a:lumOff val="50000"/>
                    </a:schemeClr>
                  </a:solidFill>
                </a:rPr>
                <a:t>订购</a:t>
              </a:r>
              <a:endParaRPr lang="en-US" sz="1200" dirty="0">
                <a:solidFill>
                  <a:schemeClr val="tx1">
                    <a:lumMod val="50000"/>
                    <a:lumOff val="50000"/>
                  </a:schemeClr>
                </a:solidFill>
              </a:endParaRPr>
            </a:p>
          </p:txBody>
        </p:sp>
        <p:sp>
          <p:nvSpPr>
            <p:cNvPr id="89" name="TextBox 88"/>
            <p:cNvSpPr txBox="1"/>
            <p:nvPr/>
          </p:nvSpPr>
          <p:spPr>
            <a:xfrm>
              <a:off x="1051614" y="2966437"/>
              <a:ext cx="491482" cy="207749"/>
            </a:xfrm>
            <a:prstGeom prst="rect">
              <a:avLst/>
            </a:prstGeom>
            <a:noFill/>
          </p:spPr>
          <p:txBody>
            <a:bodyPr wrap="square" rtlCol="0">
              <a:spAutoFit/>
            </a:bodyPr>
            <a:lstStyle/>
            <a:p>
              <a:pPr algn="r"/>
              <a:r>
                <a:rPr lang="zh-CN" altLang="en-US" sz="1200" b="1" dirty="0" smtClean="0">
                  <a:solidFill>
                    <a:schemeClr val="accent1"/>
                  </a:solidFill>
                </a:rPr>
                <a:t>用户</a:t>
              </a:r>
              <a:endParaRPr lang="en-US" sz="1200" b="1" dirty="0">
                <a:solidFill>
                  <a:schemeClr val="accent1"/>
                </a:solidFill>
              </a:endParaRPr>
            </a:p>
          </p:txBody>
        </p:sp>
        <p:sp>
          <p:nvSpPr>
            <p:cNvPr id="90" name="TextBox 89"/>
            <p:cNvSpPr txBox="1"/>
            <p:nvPr/>
          </p:nvSpPr>
          <p:spPr>
            <a:xfrm>
              <a:off x="1061168" y="3417516"/>
              <a:ext cx="759398" cy="207749"/>
            </a:xfrm>
            <a:prstGeom prst="rect">
              <a:avLst/>
            </a:prstGeom>
            <a:noFill/>
          </p:spPr>
          <p:txBody>
            <a:bodyPr wrap="square" rtlCol="0">
              <a:spAutoFit/>
            </a:bodyPr>
            <a:lstStyle/>
            <a:p>
              <a:pPr algn="r"/>
              <a:r>
                <a:rPr lang="zh-CN" altLang="en-US" sz="1200" b="1" dirty="0" smtClean="0">
                  <a:solidFill>
                    <a:schemeClr val="accent2"/>
                  </a:solidFill>
                </a:rPr>
                <a:t>客户</a:t>
              </a:r>
              <a:endParaRPr lang="en-US" sz="1200" b="1" dirty="0">
                <a:solidFill>
                  <a:schemeClr val="accent2"/>
                </a:solidFill>
              </a:endParaRPr>
            </a:p>
          </p:txBody>
        </p:sp>
        <p:sp>
          <p:nvSpPr>
            <p:cNvPr id="91" name="TextBox 90"/>
            <p:cNvSpPr txBox="1"/>
            <p:nvPr/>
          </p:nvSpPr>
          <p:spPr>
            <a:xfrm>
              <a:off x="500305" y="3963902"/>
              <a:ext cx="678145" cy="207749"/>
            </a:xfrm>
            <a:prstGeom prst="rect">
              <a:avLst/>
            </a:prstGeom>
            <a:noFill/>
          </p:spPr>
          <p:txBody>
            <a:bodyPr wrap="square" rtlCol="0">
              <a:spAutoFit/>
            </a:bodyPr>
            <a:lstStyle/>
            <a:p>
              <a:pPr algn="r"/>
              <a:r>
                <a:rPr lang="zh-CN" altLang="en-US" sz="1200" b="1" dirty="0" smtClean="0">
                  <a:solidFill>
                    <a:schemeClr val="accent6"/>
                  </a:solidFill>
                </a:rPr>
                <a:t>账号</a:t>
              </a:r>
              <a:endParaRPr lang="en-US" sz="1200" b="1" dirty="0">
                <a:solidFill>
                  <a:schemeClr val="accent6"/>
                </a:solidFill>
              </a:endParaRPr>
            </a:p>
          </p:txBody>
        </p:sp>
        <p:sp>
          <p:nvSpPr>
            <p:cNvPr id="92" name="TextBox 91"/>
            <p:cNvSpPr txBox="1"/>
            <p:nvPr/>
          </p:nvSpPr>
          <p:spPr>
            <a:xfrm>
              <a:off x="227349" y="4404083"/>
              <a:ext cx="833818" cy="207749"/>
            </a:xfrm>
            <a:prstGeom prst="rect">
              <a:avLst/>
            </a:prstGeom>
            <a:noFill/>
          </p:spPr>
          <p:txBody>
            <a:bodyPr wrap="square" rtlCol="0">
              <a:spAutoFit/>
            </a:bodyPr>
            <a:lstStyle/>
            <a:p>
              <a:pPr algn="r"/>
              <a:r>
                <a:rPr lang="zh-CN" altLang="en-US" sz="1200" b="1" dirty="0" smtClean="0">
                  <a:solidFill>
                    <a:schemeClr val="accent4"/>
                  </a:solidFill>
                </a:rPr>
                <a:t>订购</a:t>
              </a:r>
              <a:endParaRPr lang="en-US" sz="1200" b="1" dirty="0">
                <a:solidFill>
                  <a:schemeClr val="accent4"/>
                </a:solidFill>
              </a:endParaRPr>
            </a:p>
          </p:txBody>
        </p:sp>
      </p:grpSp>
      <p:grpSp>
        <p:nvGrpSpPr>
          <p:cNvPr id="147" name="Group 146"/>
          <p:cNvGrpSpPr/>
          <p:nvPr/>
        </p:nvGrpSpPr>
        <p:grpSpPr>
          <a:xfrm>
            <a:off x="1249322" y="1751898"/>
            <a:ext cx="3115950" cy="1749741"/>
            <a:chOff x="312119" y="718715"/>
            <a:chExt cx="3511805" cy="1903311"/>
          </a:xfrm>
        </p:grpSpPr>
        <p:sp>
          <p:nvSpPr>
            <p:cNvPr id="100" name="Oval 99"/>
            <p:cNvSpPr/>
            <p:nvPr/>
          </p:nvSpPr>
          <p:spPr>
            <a:xfrm>
              <a:off x="1905405" y="718715"/>
              <a:ext cx="671417" cy="364228"/>
            </a:xfrm>
            <a:prstGeom prst="ellipse">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en-US" sz="1200" dirty="0"/>
                <a:t>VP</a:t>
              </a:r>
            </a:p>
          </p:txBody>
        </p:sp>
        <p:sp>
          <p:nvSpPr>
            <p:cNvPr id="104" name="Oval 103"/>
            <p:cNvSpPr/>
            <p:nvPr/>
          </p:nvSpPr>
          <p:spPr>
            <a:xfrm>
              <a:off x="312119" y="2250945"/>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职员</a:t>
              </a:r>
              <a:endParaRPr lang="en-US" sz="1200" dirty="0"/>
            </a:p>
          </p:txBody>
        </p:sp>
        <p:sp>
          <p:nvSpPr>
            <p:cNvPr id="105" name="Oval 104"/>
            <p:cNvSpPr/>
            <p:nvPr/>
          </p:nvSpPr>
          <p:spPr>
            <a:xfrm>
              <a:off x="1064185" y="2250945"/>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a:t>职员</a:t>
              </a:r>
              <a:endParaRPr lang="en-US" sz="1200" dirty="0"/>
            </a:p>
          </p:txBody>
        </p:sp>
        <p:sp>
          <p:nvSpPr>
            <p:cNvPr id="109" name="Oval 108"/>
            <p:cNvSpPr/>
            <p:nvPr/>
          </p:nvSpPr>
          <p:spPr>
            <a:xfrm>
              <a:off x="3152507" y="2257798"/>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a:t>职员</a:t>
              </a:r>
              <a:endParaRPr lang="en-US" sz="1200" dirty="0"/>
            </a:p>
          </p:txBody>
        </p:sp>
        <p:sp>
          <p:nvSpPr>
            <p:cNvPr id="110" name="Oval 109"/>
            <p:cNvSpPr/>
            <p:nvPr/>
          </p:nvSpPr>
          <p:spPr>
            <a:xfrm>
              <a:off x="2352704" y="2257798"/>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a:t>职员</a:t>
              </a:r>
              <a:endParaRPr lang="en-US" sz="1200" dirty="0"/>
            </a:p>
          </p:txBody>
        </p:sp>
        <p:cxnSp>
          <p:nvCxnSpPr>
            <p:cNvPr id="111" name="Straight Connector 110"/>
            <p:cNvCxnSpPr/>
            <p:nvPr/>
          </p:nvCxnSpPr>
          <p:spPr>
            <a:xfrm flipV="1">
              <a:off x="2241113" y="1082943"/>
              <a:ext cx="0" cy="16525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94" idx="1"/>
              <a:endCxn id="100" idx="5"/>
            </p:cNvCxnSpPr>
            <p:nvPr/>
          </p:nvCxnSpPr>
          <p:spPr>
            <a:xfrm flipH="1" flipV="1">
              <a:off x="2478495" y="1029603"/>
              <a:ext cx="393469" cy="27193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stCxn id="101" idx="7"/>
              <a:endCxn id="100" idx="3"/>
            </p:cNvCxnSpPr>
            <p:nvPr/>
          </p:nvCxnSpPr>
          <p:spPr>
            <a:xfrm flipV="1">
              <a:off x="1505100" y="1029603"/>
              <a:ext cx="498632" cy="27193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06" idx="0"/>
              <a:endCxn id="94" idx="3"/>
            </p:cNvCxnSpPr>
            <p:nvPr/>
          </p:nvCxnSpPr>
          <p:spPr>
            <a:xfrm flipV="1">
              <a:off x="2688413" y="1559088"/>
              <a:ext cx="183551" cy="17422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107" idx="0"/>
              <a:endCxn id="94" idx="5"/>
            </p:cNvCxnSpPr>
            <p:nvPr/>
          </p:nvCxnSpPr>
          <p:spPr>
            <a:xfrm flipH="1" flipV="1">
              <a:off x="3346727" y="1559088"/>
              <a:ext cx="141489" cy="17674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a:stCxn id="103" idx="0"/>
            </p:cNvCxnSpPr>
            <p:nvPr/>
          </p:nvCxnSpPr>
          <p:spPr>
            <a:xfrm flipH="1" flipV="1">
              <a:off x="1347317" y="1486123"/>
              <a:ext cx="212916" cy="24971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V="1">
              <a:off x="883302" y="1486123"/>
              <a:ext cx="341222" cy="247187"/>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94" name="Oval 93"/>
            <p:cNvSpPr/>
            <p:nvPr/>
          </p:nvSpPr>
          <p:spPr>
            <a:xfrm>
              <a:off x="2773637" y="124820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总监</a:t>
              </a:r>
              <a:endParaRPr lang="en-US" sz="1200" dirty="0"/>
            </a:p>
          </p:txBody>
        </p:sp>
        <p:sp>
          <p:nvSpPr>
            <p:cNvPr id="98" name="Oval 97"/>
            <p:cNvSpPr/>
            <p:nvPr/>
          </p:nvSpPr>
          <p:spPr>
            <a:xfrm>
              <a:off x="1905405" y="1248200"/>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职员</a:t>
              </a:r>
              <a:endParaRPr lang="en-US" sz="1200" dirty="0"/>
            </a:p>
          </p:txBody>
        </p:sp>
        <p:sp>
          <p:nvSpPr>
            <p:cNvPr id="101" name="Oval 100"/>
            <p:cNvSpPr/>
            <p:nvPr/>
          </p:nvSpPr>
          <p:spPr>
            <a:xfrm>
              <a:off x="932010" y="124820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总监</a:t>
              </a:r>
              <a:endParaRPr lang="en-US" sz="1200" dirty="0"/>
            </a:p>
          </p:txBody>
        </p:sp>
        <p:cxnSp>
          <p:nvCxnSpPr>
            <p:cNvPr id="135" name="Straight Connector 134"/>
            <p:cNvCxnSpPr>
              <a:stCxn id="105" idx="1"/>
            </p:cNvCxnSpPr>
            <p:nvPr/>
          </p:nvCxnSpPr>
          <p:spPr>
            <a:xfrm flipH="1" flipV="1">
              <a:off x="768488" y="1965593"/>
              <a:ext cx="394024" cy="33869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04" idx="0"/>
            </p:cNvCxnSpPr>
            <p:nvPr/>
          </p:nvCxnSpPr>
          <p:spPr>
            <a:xfrm flipV="1">
              <a:off x="647828" y="1965593"/>
              <a:ext cx="120660" cy="28535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V="1">
              <a:off x="2688412" y="2097538"/>
              <a:ext cx="0" cy="160260"/>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V="1">
              <a:off x="3488215" y="2100063"/>
              <a:ext cx="0" cy="15773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428121" y="1733310"/>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经理</a:t>
              </a:r>
              <a:endParaRPr lang="en-US" sz="1200" dirty="0"/>
            </a:p>
          </p:txBody>
        </p:sp>
        <p:sp>
          <p:nvSpPr>
            <p:cNvPr id="103" name="Oval 102"/>
            <p:cNvSpPr/>
            <p:nvPr/>
          </p:nvSpPr>
          <p:spPr>
            <a:xfrm>
              <a:off x="1224524" y="1735835"/>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经理</a:t>
              </a:r>
              <a:endParaRPr lang="en-US" sz="1200" dirty="0"/>
            </a:p>
          </p:txBody>
        </p:sp>
        <p:sp>
          <p:nvSpPr>
            <p:cNvPr id="106" name="Oval 105"/>
            <p:cNvSpPr/>
            <p:nvPr/>
          </p:nvSpPr>
          <p:spPr>
            <a:xfrm>
              <a:off x="2352704" y="1733310"/>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经理</a:t>
              </a:r>
              <a:endParaRPr lang="en-US" sz="1200" dirty="0"/>
            </a:p>
          </p:txBody>
        </p:sp>
        <p:sp>
          <p:nvSpPr>
            <p:cNvPr id="107" name="Oval 106"/>
            <p:cNvSpPr/>
            <p:nvPr/>
          </p:nvSpPr>
          <p:spPr>
            <a:xfrm>
              <a:off x="3152507" y="1735835"/>
              <a:ext cx="671417" cy="364228"/>
            </a:xfrm>
            <a:prstGeom prst="ellipse">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经理</a:t>
              </a:r>
              <a:endParaRPr lang="en-US" sz="1200" dirty="0"/>
            </a:p>
          </p:txBody>
        </p:sp>
      </p:grpSp>
      <p:grpSp>
        <p:nvGrpSpPr>
          <p:cNvPr id="200" name="Group 199"/>
          <p:cNvGrpSpPr/>
          <p:nvPr/>
        </p:nvGrpSpPr>
        <p:grpSpPr>
          <a:xfrm>
            <a:off x="7763771" y="4745322"/>
            <a:ext cx="3090419" cy="1860206"/>
            <a:chOff x="5007308" y="2850203"/>
            <a:chExt cx="3100719" cy="1866406"/>
          </a:xfrm>
        </p:grpSpPr>
        <p:cxnSp>
          <p:nvCxnSpPr>
            <p:cNvPr id="148" name="Straight Connector 147"/>
            <p:cNvCxnSpPr>
              <a:stCxn id="27" idx="2"/>
            </p:cNvCxnSpPr>
            <p:nvPr/>
          </p:nvCxnSpPr>
          <p:spPr>
            <a:xfrm flipH="1" flipV="1">
              <a:off x="6673714" y="3045306"/>
              <a:ext cx="762896" cy="16912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26" idx="6"/>
            </p:cNvCxnSpPr>
            <p:nvPr/>
          </p:nvCxnSpPr>
          <p:spPr>
            <a:xfrm flipV="1">
              <a:off x="5678725" y="3032317"/>
              <a:ext cx="922185" cy="182114"/>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V="1">
              <a:off x="6277606" y="3067196"/>
              <a:ext cx="323304" cy="35123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H="1" flipV="1">
              <a:off x="6673714" y="3054206"/>
              <a:ext cx="275310" cy="36422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a:stCxn id="25" idx="2"/>
              <a:endCxn id="24" idx="6"/>
            </p:cNvCxnSpPr>
            <p:nvPr/>
          </p:nvCxnSpPr>
          <p:spPr>
            <a:xfrm flipH="1">
              <a:off x="6514795" y="3577474"/>
              <a:ext cx="250398" cy="0"/>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H="1" flipV="1">
              <a:off x="7118629" y="3609986"/>
              <a:ext cx="312840" cy="26725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flipV="1">
              <a:off x="5343016" y="3236320"/>
              <a:ext cx="246725" cy="640922"/>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V="1">
              <a:off x="7636348" y="3236320"/>
              <a:ext cx="177965" cy="637778"/>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V="1">
              <a:off x="7361309" y="4056456"/>
              <a:ext cx="186206" cy="312104"/>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V="1">
              <a:off x="6782995" y="3609986"/>
              <a:ext cx="335634" cy="380149"/>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H="1" flipV="1">
              <a:off x="6204532" y="3615541"/>
              <a:ext cx="269818" cy="350344"/>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27" idx="3"/>
            </p:cNvCxnSpPr>
            <p:nvPr/>
          </p:nvCxnSpPr>
          <p:spPr>
            <a:xfrm flipH="1">
              <a:off x="7211807" y="3343205"/>
              <a:ext cx="323130" cy="206610"/>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H="1" flipV="1">
              <a:off x="5358019" y="3236320"/>
              <a:ext cx="543242" cy="274715"/>
            </a:xfrm>
            <a:prstGeom prst="line">
              <a:avLst/>
            </a:prstGeom>
            <a:ln>
              <a:solidFill>
                <a:schemeClr val="bg1">
                  <a:lumMod val="7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5343016" y="3860297"/>
              <a:ext cx="671417" cy="36422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a:t>光纤链路</a:t>
              </a:r>
              <a:endParaRPr lang="en-US" sz="1200" dirty="0"/>
            </a:p>
          </p:txBody>
        </p:sp>
        <p:sp>
          <p:nvSpPr>
            <p:cNvPr id="21" name="Oval 20"/>
            <p:cNvSpPr/>
            <p:nvPr/>
          </p:nvSpPr>
          <p:spPr>
            <a:xfrm>
              <a:off x="6265201" y="3927818"/>
              <a:ext cx="671417" cy="36422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a:t>光纤链路</a:t>
              </a:r>
              <a:endParaRPr lang="en-US" sz="1200" dirty="0"/>
            </a:p>
          </p:txBody>
        </p:sp>
        <p:sp>
          <p:nvSpPr>
            <p:cNvPr id="22" name="Oval 21"/>
            <p:cNvSpPr/>
            <p:nvPr/>
          </p:nvSpPr>
          <p:spPr>
            <a:xfrm>
              <a:off x="7211807" y="3864345"/>
              <a:ext cx="671417" cy="364228"/>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a:t>光纤链路</a:t>
              </a:r>
              <a:endParaRPr lang="en-US" sz="1200" dirty="0"/>
            </a:p>
          </p:txBody>
        </p:sp>
        <p:sp>
          <p:nvSpPr>
            <p:cNvPr id="23" name="Oval 22"/>
            <p:cNvSpPr/>
            <p:nvPr/>
          </p:nvSpPr>
          <p:spPr>
            <a:xfrm>
              <a:off x="6876098" y="4352381"/>
              <a:ext cx="671417" cy="364228"/>
            </a:xfrm>
            <a:prstGeom prst="ellipse">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a:t>海底电缆</a:t>
              </a:r>
              <a:endParaRPr lang="en-US" sz="1200" dirty="0"/>
            </a:p>
          </p:txBody>
        </p:sp>
        <p:sp>
          <p:nvSpPr>
            <p:cNvPr id="24" name="Oval 23"/>
            <p:cNvSpPr/>
            <p:nvPr/>
          </p:nvSpPr>
          <p:spPr>
            <a:xfrm>
              <a:off x="5843378" y="339536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交换机</a:t>
              </a:r>
              <a:endParaRPr lang="en-US" sz="1200" dirty="0"/>
            </a:p>
          </p:txBody>
        </p:sp>
        <p:sp>
          <p:nvSpPr>
            <p:cNvPr id="25" name="Oval 24"/>
            <p:cNvSpPr/>
            <p:nvPr/>
          </p:nvSpPr>
          <p:spPr>
            <a:xfrm>
              <a:off x="6765193" y="3395360"/>
              <a:ext cx="671417" cy="364228"/>
            </a:xfrm>
            <a:prstGeom prst="ellipse">
              <a:avLst/>
            </a:prstGeom>
            <a:solidFill>
              <a:schemeClr val="accent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交换机</a:t>
              </a:r>
              <a:endParaRPr lang="en-US" sz="1200" dirty="0"/>
            </a:p>
          </p:txBody>
        </p:sp>
        <p:sp>
          <p:nvSpPr>
            <p:cNvPr id="26" name="Oval 25"/>
            <p:cNvSpPr/>
            <p:nvPr/>
          </p:nvSpPr>
          <p:spPr>
            <a:xfrm>
              <a:off x="5007308" y="3032317"/>
              <a:ext cx="671417" cy="364228"/>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路由器</a:t>
              </a:r>
              <a:endParaRPr lang="en-US" sz="1200" dirty="0"/>
            </a:p>
          </p:txBody>
        </p:sp>
        <p:sp>
          <p:nvSpPr>
            <p:cNvPr id="27" name="Oval 26"/>
            <p:cNvSpPr/>
            <p:nvPr/>
          </p:nvSpPr>
          <p:spPr>
            <a:xfrm>
              <a:off x="7436610" y="3032317"/>
              <a:ext cx="671417" cy="364228"/>
            </a:xfrm>
            <a:prstGeom prst="ellipse">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路由器</a:t>
              </a:r>
              <a:endParaRPr lang="en-US" sz="1200" dirty="0"/>
            </a:p>
          </p:txBody>
        </p:sp>
        <p:sp>
          <p:nvSpPr>
            <p:cNvPr id="19" name="Oval 18"/>
            <p:cNvSpPr/>
            <p:nvPr/>
          </p:nvSpPr>
          <p:spPr>
            <a:xfrm>
              <a:off x="6277606" y="2850203"/>
              <a:ext cx="671417" cy="364228"/>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0" tIns="0" rIns="0" bIns="12192" rtlCol="0" anchor="ctr" anchorCtr="1"/>
            <a:lstStyle/>
            <a:p>
              <a:pPr algn="ctr">
                <a:lnSpc>
                  <a:spcPct val="90000"/>
                </a:lnSpc>
              </a:pPr>
              <a:r>
                <a:rPr lang="zh-CN" altLang="en-US" sz="1200" dirty="0" smtClean="0"/>
                <a:t>服务</a:t>
              </a:r>
              <a:endParaRPr lang="en-US" sz="1200" dirty="0"/>
            </a:p>
          </p:txBody>
        </p:sp>
      </p:grpSp>
      <p:sp>
        <p:nvSpPr>
          <p:cNvPr id="201" name="TextBox 200"/>
          <p:cNvSpPr txBox="1"/>
          <p:nvPr/>
        </p:nvSpPr>
        <p:spPr>
          <a:xfrm>
            <a:off x="405225" y="1108701"/>
            <a:ext cx="1800000" cy="360000"/>
          </a:xfrm>
          <a:prstGeom prst="rect">
            <a:avLst/>
          </a:prstGeom>
          <a:solidFill>
            <a:schemeClr val="bg1">
              <a:lumMod val="85000"/>
            </a:schemeClr>
          </a:solidFill>
        </p:spPr>
        <p:txBody>
          <a:bodyPr wrap="square" rtlCol="0">
            <a:spAutoFit/>
          </a:bodyPr>
          <a:lstStyle/>
          <a:p>
            <a:pPr algn="ctr">
              <a:lnSpc>
                <a:spcPct val="90000"/>
              </a:lnSpc>
            </a:pPr>
            <a:r>
              <a:rPr lang="zh-CN" altLang="en-US" sz="1867" b="1" dirty="0" smtClean="0">
                <a:solidFill>
                  <a:schemeClr val="tx1">
                    <a:lumMod val="75000"/>
                    <a:lumOff val="25000"/>
                  </a:schemeClr>
                </a:solidFill>
              </a:rPr>
              <a:t>组织架构</a:t>
            </a:r>
            <a:endParaRPr lang="en-US" sz="1867" b="1" dirty="0">
              <a:solidFill>
                <a:schemeClr val="tx1">
                  <a:lumMod val="75000"/>
                  <a:lumOff val="25000"/>
                </a:schemeClr>
              </a:solidFill>
            </a:endParaRPr>
          </a:p>
        </p:txBody>
      </p:sp>
      <p:sp>
        <p:nvSpPr>
          <p:cNvPr id="202" name="TextBox 201"/>
          <p:cNvSpPr txBox="1"/>
          <p:nvPr/>
        </p:nvSpPr>
        <p:spPr>
          <a:xfrm>
            <a:off x="405225" y="4461337"/>
            <a:ext cx="1800000" cy="360000"/>
          </a:xfrm>
          <a:prstGeom prst="rect">
            <a:avLst/>
          </a:prstGeom>
          <a:solidFill>
            <a:schemeClr val="bg1">
              <a:lumMod val="85000"/>
            </a:schemeClr>
          </a:solidFill>
        </p:spPr>
        <p:txBody>
          <a:bodyPr wrap="square" rtlCol="0">
            <a:spAutoFit/>
          </a:bodyPr>
          <a:lstStyle/>
          <a:p>
            <a:pPr algn="ctr">
              <a:lnSpc>
                <a:spcPct val="90000"/>
              </a:lnSpc>
            </a:pPr>
            <a:r>
              <a:rPr lang="zh-CN" altLang="en-US" sz="1867" b="1" dirty="0" smtClean="0">
                <a:solidFill>
                  <a:schemeClr val="tx1">
                    <a:lumMod val="75000"/>
                    <a:lumOff val="25000"/>
                  </a:schemeClr>
                </a:solidFill>
              </a:rPr>
              <a:t>产品订购</a:t>
            </a:r>
            <a:endParaRPr lang="en-US" sz="1867" b="1" dirty="0">
              <a:solidFill>
                <a:schemeClr val="tx1">
                  <a:lumMod val="75000"/>
                  <a:lumOff val="25000"/>
                </a:schemeClr>
              </a:solidFill>
            </a:endParaRPr>
          </a:p>
        </p:txBody>
      </p:sp>
      <p:sp>
        <p:nvSpPr>
          <p:cNvPr id="203" name="TextBox 202"/>
          <p:cNvSpPr txBox="1"/>
          <p:nvPr/>
        </p:nvSpPr>
        <p:spPr>
          <a:xfrm>
            <a:off x="5449142" y="4454069"/>
            <a:ext cx="1800000" cy="360000"/>
          </a:xfrm>
          <a:prstGeom prst="rect">
            <a:avLst/>
          </a:prstGeom>
          <a:solidFill>
            <a:schemeClr val="bg1">
              <a:lumMod val="85000"/>
            </a:schemeClr>
          </a:solidFill>
        </p:spPr>
        <p:txBody>
          <a:bodyPr wrap="square" rtlCol="0">
            <a:spAutoFit/>
          </a:bodyPr>
          <a:lstStyle/>
          <a:p>
            <a:pPr algn="ctr">
              <a:lnSpc>
                <a:spcPct val="90000"/>
              </a:lnSpc>
            </a:pPr>
            <a:r>
              <a:rPr lang="en-US" altLang="zh-CN" sz="1867" b="1" dirty="0" smtClean="0">
                <a:solidFill>
                  <a:schemeClr val="tx1">
                    <a:lumMod val="75000"/>
                    <a:lumOff val="25000"/>
                  </a:schemeClr>
                </a:solidFill>
              </a:rPr>
              <a:t>IT</a:t>
            </a:r>
            <a:r>
              <a:rPr lang="zh-CN" altLang="en-US" sz="1867" b="1" dirty="0" smtClean="0">
                <a:solidFill>
                  <a:schemeClr val="tx1">
                    <a:lumMod val="75000"/>
                    <a:lumOff val="25000"/>
                  </a:schemeClr>
                </a:solidFill>
              </a:rPr>
              <a:t>网络</a:t>
            </a:r>
            <a:endParaRPr lang="en-US" altLang="zh-CN" sz="1867" b="1" dirty="0" smtClean="0">
              <a:solidFill>
                <a:schemeClr val="tx1">
                  <a:lumMod val="75000"/>
                  <a:lumOff val="25000"/>
                </a:schemeClr>
              </a:solidFill>
            </a:endParaRPr>
          </a:p>
        </p:txBody>
      </p:sp>
      <p:pic>
        <p:nvPicPr>
          <p:cNvPr id="208" name="Picture 207" descr="Social Networ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3701" y="1674492"/>
            <a:ext cx="2563359" cy="1975836"/>
          </a:xfrm>
          <a:prstGeom prst="rect">
            <a:avLst/>
          </a:prstGeom>
          <a:effectLst>
            <a:outerShdw blurRad="50800" dist="38100" dir="2700000" algn="tl" rotWithShape="0">
              <a:prstClr val="black">
                <a:alpha val="40000"/>
              </a:prstClr>
            </a:outerShdw>
          </a:effectLst>
        </p:spPr>
      </p:pic>
      <p:sp>
        <p:nvSpPr>
          <p:cNvPr id="211" name="TextBox 210"/>
          <p:cNvSpPr txBox="1"/>
          <p:nvPr/>
        </p:nvSpPr>
        <p:spPr>
          <a:xfrm>
            <a:off x="5456864" y="1108701"/>
            <a:ext cx="1800000" cy="360000"/>
          </a:xfrm>
          <a:prstGeom prst="rect">
            <a:avLst/>
          </a:prstGeom>
          <a:solidFill>
            <a:schemeClr val="bg1">
              <a:lumMod val="85000"/>
            </a:schemeClr>
          </a:solidFill>
        </p:spPr>
        <p:txBody>
          <a:bodyPr wrap="square" rtlCol="0">
            <a:spAutoFit/>
          </a:bodyPr>
          <a:lstStyle/>
          <a:p>
            <a:pPr algn="ctr">
              <a:lnSpc>
                <a:spcPct val="90000"/>
              </a:lnSpc>
            </a:pPr>
            <a:r>
              <a:rPr lang="zh-CN" altLang="en-US" sz="1867" b="1" dirty="0" smtClean="0">
                <a:solidFill>
                  <a:schemeClr val="tx1">
                    <a:lumMod val="75000"/>
                    <a:lumOff val="25000"/>
                  </a:schemeClr>
                </a:solidFill>
              </a:rPr>
              <a:t>社交网络</a:t>
            </a:r>
            <a:endParaRPr lang="en-US" sz="1867" b="1" dirty="0">
              <a:solidFill>
                <a:schemeClr val="tx1">
                  <a:lumMod val="75000"/>
                  <a:lumOff val="25000"/>
                </a:schemeClr>
              </a:solidFill>
            </a:endParaRPr>
          </a:p>
        </p:txBody>
      </p:sp>
      <p:sp>
        <p:nvSpPr>
          <p:cNvPr id="84" name="Title 1"/>
          <p:cNvSpPr txBox="1">
            <a:spLocks/>
          </p:cNvSpPr>
          <p:nvPr/>
        </p:nvSpPr>
        <p:spPr>
          <a:xfrm>
            <a:off x="-1" y="223719"/>
            <a:ext cx="268605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主数据管理</a:t>
            </a:r>
          </a:p>
        </p:txBody>
      </p:sp>
    </p:spTree>
    <p:extLst>
      <p:ext uri="{BB962C8B-B14F-4D97-AF65-F5344CB8AC3E}">
        <p14:creationId xmlns:p14="http://schemas.microsoft.com/office/powerpoint/2010/main" val="1028498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asted-image.jpg"/>
          <p:cNvPicPr>
            <a:picLocks noChangeAspect="1"/>
          </p:cNvPicPr>
          <p:nvPr/>
        </p:nvPicPr>
        <p:blipFill rotWithShape="1">
          <a:blip r:embed="rId3">
            <a:extLst/>
          </a:blip>
          <a:srcRect b="14537"/>
          <a:stretch/>
        </p:blipFill>
        <p:spPr>
          <a:xfrm>
            <a:off x="-2" y="-1"/>
            <a:ext cx="12192001" cy="6905625"/>
          </a:xfrm>
          <a:prstGeom prst="rect">
            <a:avLst/>
          </a:prstGeom>
          <a:ln w="3175">
            <a:miter lim="400000"/>
          </a:ln>
        </p:spPr>
      </p:pic>
      <p:sp>
        <p:nvSpPr>
          <p:cNvPr id="43" name="Shape 412"/>
          <p:cNvSpPr/>
          <p:nvPr/>
        </p:nvSpPr>
        <p:spPr>
          <a:xfrm>
            <a:off x="6390760" y="4425187"/>
            <a:ext cx="5801240" cy="2484149"/>
          </a:xfrm>
          <a:prstGeom prst="rect">
            <a:avLst/>
          </a:prstGeom>
          <a:solidFill>
            <a:srgbClr val="FFFFFF">
              <a:alpha val="89510"/>
            </a:srgbClr>
          </a:solidFill>
          <a:ln w="3175">
            <a:miter lim="400000"/>
          </a:ln>
        </p:spPr>
        <p:txBody>
          <a:bodyPr lIns="25400" tIns="25400" rIns="25400" bIns="25400" anchor="ctr"/>
          <a:lstStyle/>
          <a:p>
            <a:pPr defTabSz="619125">
              <a:defRPr sz="2000">
                <a:solidFill>
                  <a:srgbClr val="FFFFFF"/>
                </a:solidFill>
              </a:defRPr>
            </a:pPr>
            <a:endParaRPr sz="1500"/>
          </a:p>
        </p:txBody>
      </p:sp>
      <p:sp>
        <p:nvSpPr>
          <p:cNvPr id="18"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典型案例</a:t>
            </a:r>
          </a:p>
        </p:txBody>
      </p:sp>
      <p:grpSp>
        <p:nvGrpSpPr>
          <p:cNvPr id="19" name="组合 18"/>
          <p:cNvGrpSpPr/>
          <p:nvPr/>
        </p:nvGrpSpPr>
        <p:grpSpPr>
          <a:xfrm>
            <a:off x="-20175" y="1410189"/>
            <a:ext cx="5850043" cy="3870372"/>
            <a:chOff x="3167234" y="1620399"/>
            <a:chExt cx="5850043" cy="3870372"/>
          </a:xfrm>
        </p:grpSpPr>
        <p:sp>
          <p:nvSpPr>
            <p:cNvPr id="20" name="Rectangle 35"/>
            <p:cNvSpPr/>
            <p:nvPr/>
          </p:nvSpPr>
          <p:spPr bwMode="auto">
            <a:xfrm>
              <a:off x="3167234" y="3610727"/>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基于图的搜索</a:t>
              </a:r>
            </a:p>
          </p:txBody>
        </p:sp>
        <p:sp>
          <p:nvSpPr>
            <p:cNvPr id="21" name="Rectangle 36"/>
            <p:cNvSpPr/>
            <p:nvPr/>
          </p:nvSpPr>
          <p:spPr bwMode="auto">
            <a:xfrm>
              <a:off x="3167234" y="162285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实时推荐</a:t>
              </a:r>
            </a:p>
          </p:txBody>
        </p:sp>
        <p:sp>
          <p:nvSpPr>
            <p:cNvPr id="22" name="Rectangle 17"/>
            <p:cNvSpPr/>
            <p:nvPr/>
          </p:nvSpPr>
          <p:spPr bwMode="auto">
            <a:xfrm>
              <a:off x="5148357" y="1623044"/>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主数据管理</a:t>
              </a:r>
            </a:p>
          </p:txBody>
        </p:sp>
        <p:sp>
          <p:nvSpPr>
            <p:cNvPr id="23" name="Rectangle 18"/>
            <p:cNvSpPr/>
            <p:nvPr/>
          </p:nvSpPr>
          <p:spPr bwMode="auto">
            <a:xfrm>
              <a:off x="7137209" y="1620399"/>
              <a:ext cx="1880068" cy="1879580"/>
            </a:xfrm>
            <a:prstGeom prst="rect">
              <a:avLst/>
            </a:prstGeom>
            <a:solidFill>
              <a:srgbClr val="1D4C7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欺诈</a:t>
              </a:r>
              <a:r>
                <a:rPr lang="zh-CN" altLang="en-US" spc="-51" dirty="0">
                  <a:gradFill>
                    <a:gsLst>
                      <a:gs pos="0">
                        <a:srgbClr val="FFFFFF"/>
                      </a:gs>
                      <a:gs pos="100000">
                        <a:srgbClr val="FFFFFF"/>
                      </a:gs>
                    </a:gsLst>
                    <a:lin ang="5400000" scaled="0"/>
                  </a:gradFill>
                  <a:latin typeface="+mn-ea"/>
                  <a:cs typeface="Segoe UI" pitchFamily="34" charset="0"/>
                </a:rPr>
                <a:t>检测</a:t>
              </a:r>
            </a:p>
          </p:txBody>
        </p:sp>
        <p:sp>
          <p:nvSpPr>
            <p:cNvPr id="24" name="Rectangle 19"/>
            <p:cNvSpPr/>
            <p:nvPr/>
          </p:nvSpPr>
          <p:spPr bwMode="auto">
            <a:xfrm>
              <a:off x="5148357" y="3611191"/>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mn-ea"/>
                </a:rPr>
                <a:t>IT</a:t>
              </a:r>
              <a:r>
                <a:rPr lang="zh-CN" altLang="en-US" dirty="0" smtClean="0">
                  <a:latin typeface="+mn-ea"/>
                </a:rPr>
                <a:t>网络管理</a:t>
              </a:r>
              <a:endParaRPr lang="zh-CN" altLang="en-US" dirty="0">
                <a:latin typeface="+mn-ea"/>
              </a:endParaRPr>
            </a:p>
          </p:txBody>
        </p:sp>
        <p:sp>
          <p:nvSpPr>
            <p:cNvPr id="25" name="Rectangle 20"/>
            <p:cNvSpPr/>
            <p:nvPr/>
          </p:nvSpPr>
          <p:spPr bwMode="auto">
            <a:xfrm>
              <a:off x="7137209" y="3606988"/>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身份和访问管理</a:t>
              </a:r>
            </a:p>
          </p:txBody>
        </p:sp>
        <p:sp>
          <p:nvSpPr>
            <p:cNvPr id="26" name="Freeform 78"/>
            <p:cNvSpPr>
              <a:spLocks noEditPoints="1"/>
            </p:cNvSpPr>
            <p:nvPr/>
          </p:nvSpPr>
          <p:spPr bwMode="black">
            <a:xfrm>
              <a:off x="7574484" y="1796394"/>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pic>
          <p:nvPicPr>
            <p:cNvPr id="27"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28" name="Group 51"/>
            <p:cNvGrpSpPr/>
            <p:nvPr/>
          </p:nvGrpSpPr>
          <p:grpSpPr>
            <a:xfrm>
              <a:off x="3576798" y="2150397"/>
              <a:ext cx="1205084" cy="548817"/>
              <a:chOff x="6629089" y="2161378"/>
              <a:chExt cx="941511" cy="428893"/>
            </a:xfrm>
          </p:grpSpPr>
          <p:grpSp>
            <p:nvGrpSpPr>
              <p:cNvPr id="32" name="Group 52"/>
              <p:cNvGrpSpPr/>
              <p:nvPr/>
            </p:nvGrpSpPr>
            <p:grpSpPr>
              <a:xfrm>
                <a:off x="7040701" y="2293237"/>
                <a:ext cx="529899" cy="297034"/>
                <a:chOff x="6649145" y="2175368"/>
                <a:chExt cx="1295400" cy="726135"/>
              </a:xfrm>
            </p:grpSpPr>
            <p:sp>
              <p:nvSpPr>
                <p:cNvPr id="34"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5"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6"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37"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38"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39"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40"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41"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33"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29" name="Freeform 6"/>
            <p:cNvSpPr>
              <a:spLocks noEditPoints="1"/>
            </p:cNvSpPr>
            <p:nvPr/>
          </p:nvSpPr>
          <p:spPr bwMode="auto">
            <a:xfrm>
              <a:off x="5860959" y="2232965"/>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30"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pic>
          <p:nvPicPr>
            <p:cNvPr id="31" name="Picture 7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98101" y="4056304"/>
              <a:ext cx="736170" cy="729174"/>
            </a:xfrm>
            <a:prstGeom prst="rect">
              <a:avLst/>
            </a:prstGeom>
            <a:effectLst/>
          </p:spPr>
        </p:pic>
      </p:grpSp>
      <p:sp>
        <p:nvSpPr>
          <p:cNvPr id="44" name="Shape 413"/>
          <p:cNvSpPr/>
          <p:nvPr/>
        </p:nvSpPr>
        <p:spPr>
          <a:xfrm>
            <a:off x="6757731" y="5422446"/>
            <a:ext cx="5404957" cy="626133"/>
          </a:xfrm>
          <a:prstGeom prst="rect">
            <a:avLst/>
          </a:prstGeom>
          <a:ln w="3175">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584200">
              <a:defRPr sz="2800">
                <a:latin typeface="Bodoni SvtyTwo ITC TT-Book"/>
                <a:ea typeface="Bodoni SvtyTwo ITC TT-Book"/>
                <a:cs typeface="Bodoni SvtyTwo ITC TT-Book"/>
                <a:sym typeface="Bodoni SvtyTwo ITC TT-Book"/>
              </a:defRPr>
            </a:lvl1pPr>
          </a:lstStyle>
          <a:p>
            <a:r>
              <a:rPr lang="zh-CN" altLang="en-US" sz="1800" dirty="0">
                <a:latin typeface="+mn-ea"/>
                <a:ea typeface="+mn-ea"/>
              </a:rPr>
              <a:t>“图数据库为揭露诈骗环、高级骗局提供了高度精确的新方法</a:t>
            </a:r>
            <a:r>
              <a:rPr lang="en-US" altLang="zh-CN" sz="1800" dirty="0">
                <a:latin typeface="+mn-ea"/>
                <a:ea typeface="+mn-ea"/>
              </a:rPr>
              <a:t>, </a:t>
            </a:r>
            <a:r>
              <a:rPr lang="zh-CN" altLang="en-US" sz="1800" dirty="0">
                <a:latin typeface="+mn-ea"/>
                <a:ea typeface="+mn-ea"/>
              </a:rPr>
              <a:t>并且能够实时终止高级欺诈行为</a:t>
            </a:r>
            <a:r>
              <a:rPr lang="en-US" altLang="zh-CN" sz="1800" dirty="0">
                <a:latin typeface="+mn-ea"/>
                <a:ea typeface="+mn-ea"/>
              </a:rPr>
              <a:t>.”</a:t>
            </a:r>
          </a:p>
        </p:txBody>
      </p:sp>
      <p:sp>
        <p:nvSpPr>
          <p:cNvPr id="46" name="Shape 424"/>
          <p:cNvSpPr/>
          <p:nvPr/>
        </p:nvSpPr>
        <p:spPr>
          <a:xfrm>
            <a:off x="8864117" y="6164713"/>
            <a:ext cx="3140529" cy="349135"/>
          </a:xfrm>
          <a:prstGeom prst="rect">
            <a:avLst/>
          </a:prstGeom>
          <a:ln w="3175">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584200">
              <a:defRPr sz="2800">
                <a:latin typeface="Bodoni SvtyTwo ITC TT-Book"/>
                <a:ea typeface="Bodoni SvtyTwo ITC TT-Book"/>
                <a:cs typeface="Bodoni SvtyTwo ITC TT-Book"/>
                <a:sym typeface="Bodoni SvtyTwo ITC TT-Book"/>
              </a:defRPr>
            </a:lvl1pPr>
          </a:lstStyle>
          <a:p>
            <a:pPr algn="r"/>
            <a:r>
              <a:rPr lang="en-US" sz="900" b="1" dirty="0">
                <a:latin typeface="+mn-ea"/>
                <a:ea typeface="+mn-ea"/>
              </a:rPr>
              <a:t>Gorka Sadowski</a:t>
            </a:r>
          </a:p>
          <a:p>
            <a:pPr algn="r"/>
            <a:r>
              <a:rPr lang="en-US" sz="900" dirty="0">
                <a:latin typeface="+mn-ea"/>
                <a:ea typeface="+mn-ea"/>
              </a:rPr>
              <a:t>Cyber Security Expert</a:t>
            </a:r>
          </a:p>
        </p:txBody>
      </p:sp>
    </p:spTree>
    <p:extLst>
      <p:ext uri="{BB962C8B-B14F-4D97-AF65-F5344CB8AC3E}">
        <p14:creationId xmlns:p14="http://schemas.microsoft.com/office/powerpoint/2010/main" val="1314574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54888" y="1702464"/>
            <a:ext cx="5879387" cy="3869662"/>
          </a:xfrm>
          <a:prstGeom prst="rect">
            <a:avLst/>
          </a:prstGeom>
        </p:spPr>
      </p:pic>
      <p:sp>
        <p:nvSpPr>
          <p:cNvPr id="7" name="Rectangle 6"/>
          <p:cNvSpPr/>
          <p:nvPr/>
        </p:nvSpPr>
        <p:spPr>
          <a:xfrm>
            <a:off x="8334375" y="2480528"/>
            <a:ext cx="3857625" cy="584775"/>
          </a:xfrm>
          <a:prstGeom prst="rect">
            <a:avLst/>
          </a:prstGeom>
          <a:solidFill>
            <a:srgbClr val="1D4C7C"/>
          </a:solidFill>
        </p:spPr>
        <p:txBody>
          <a:bodyPr wrap="square">
            <a:spAutoFit/>
          </a:bodyPr>
          <a:lstStyle/>
          <a:p>
            <a:r>
              <a:rPr lang="en-US" sz="1600" dirty="0" smtClean="0">
                <a:solidFill>
                  <a:schemeClr val="bg1"/>
                </a:solidFill>
                <a:latin typeface="+mn-ea"/>
              </a:rPr>
              <a:t>4 </a:t>
            </a:r>
            <a:r>
              <a:rPr lang="zh-CN" altLang="en-US" sz="1600" dirty="0" smtClean="0">
                <a:solidFill>
                  <a:schemeClr val="bg1"/>
                </a:solidFill>
                <a:latin typeface="+mn-ea"/>
              </a:rPr>
              <a:t>个合成身份的诈骗环</a:t>
            </a:r>
            <a:r>
              <a:rPr lang="en-US" sz="1600" dirty="0" smtClean="0">
                <a:solidFill>
                  <a:schemeClr val="bg1"/>
                </a:solidFill>
                <a:latin typeface="+mn-ea"/>
              </a:rPr>
              <a:t>,</a:t>
            </a:r>
          </a:p>
          <a:p>
            <a:r>
              <a:rPr lang="zh-CN" altLang="en-US" sz="1600" dirty="0" smtClean="0">
                <a:solidFill>
                  <a:schemeClr val="bg1"/>
                </a:solidFill>
                <a:latin typeface="+mn-ea"/>
              </a:rPr>
              <a:t>每个身份有 </a:t>
            </a:r>
            <a:r>
              <a:rPr lang="en-US" sz="1600" dirty="0" smtClean="0">
                <a:solidFill>
                  <a:schemeClr val="bg1"/>
                </a:solidFill>
                <a:latin typeface="+mn-ea"/>
              </a:rPr>
              <a:t>4-5 </a:t>
            </a:r>
            <a:r>
              <a:rPr lang="zh-CN" altLang="en-US" sz="1600" dirty="0" smtClean="0">
                <a:solidFill>
                  <a:schemeClr val="bg1"/>
                </a:solidFill>
                <a:latin typeface="+mn-ea"/>
              </a:rPr>
              <a:t>账号</a:t>
            </a:r>
            <a:r>
              <a:rPr lang="en-US" sz="1600" dirty="0" smtClean="0">
                <a:solidFill>
                  <a:schemeClr val="bg1"/>
                </a:solidFill>
                <a:latin typeface="+mn-ea"/>
              </a:rPr>
              <a:t>, </a:t>
            </a:r>
            <a:r>
              <a:rPr lang="zh-CN" altLang="en-US" sz="1600" dirty="0" smtClean="0">
                <a:solidFill>
                  <a:schemeClr val="bg1"/>
                </a:solidFill>
                <a:latin typeface="+mn-ea"/>
              </a:rPr>
              <a:t>总共</a:t>
            </a:r>
            <a:r>
              <a:rPr lang="en-US" sz="1600" dirty="0" smtClean="0">
                <a:solidFill>
                  <a:schemeClr val="bg1"/>
                </a:solidFill>
                <a:latin typeface="+mn-ea"/>
              </a:rPr>
              <a:t> </a:t>
            </a:r>
            <a:r>
              <a:rPr lang="en-US" sz="1600" dirty="0">
                <a:solidFill>
                  <a:schemeClr val="bg1"/>
                </a:solidFill>
                <a:latin typeface="+mn-ea"/>
              </a:rPr>
              <a:t>18 </a:t>
            </a:r>
            <a:r>
              <a:rPr lang="zh-CN" altLang="en-US" sz="1600" dirty="0" smtClean="0">
                <a:solidFill>
                  <a:schemeClr val="bg1"/>
                </a:solidFill>
                <a:latin typeface="+mn-ea"/>
              </a:rPr>
              <a:t>个账号</a:t>
            </a:r>
            <a:r>
              <a:rPr lang="en-US" sz="1600" dirty="0" smtClean="0">
                <a:solidFill>
                  <a:schemeClr val="bg1"/>
                </a:solidFill>
                <a:latin typeface="+mn-ea"/>
              </a:rPr>
              <a:t> </a:t>
            </a:r>
            <a:endParaRPr lang="en-US" sz="1600" dirty="0">
              <a:solidFill>
                <a:schemeClr val="bg1"/>
              </a:solidFill>
              <a:latin typeface="+mn-ea"/>
            </a:endParaRPr>
          </a:p>
        </p:txBody>
      </p:sp>
      <p:sp>
        <p:nvSpPr>
          <p:cNvPr id="6" name="Title 1"/>
          <p:cNvSpPr txBox="1">
            <a:spLocks/>
          </p:cNvSpPr>
          <p:nvPr/>
        </p:nvSpPr>
        <p:spPr>
          <a:xfrm>
            <a:off x="-1" y="223719"/>
            <a:ext cx="3286126"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合成身份的诈骗环</a:t>
            </a:r>
          </a:p>
        </p:txBody>
      </p:sp>
      <p:sp>
        <p:nvSpPr>
          <p:cNvPr id="3" name="矩形 2"/>
          <p:cNvSpPr/>
          <p:nvPr/>
        </p:nvSpPr>
        <p:spPr>
          <a:xfrm>
            <a:off x="7579627" y="5692238"/>
            <a:ext cx="4398563" cy="307777"/>
          </a:xfrm>
          <a:prstGeom prst="rect">
            <a:avLst/>
          </a:prstGeom>
        </p:spPr>
        <p:txBody>
          <a:bodyPr wrap="square">
            <a:spAutoFit/>
          </a:bodyPr>
          <a:lstStyle/>
          <a:p>
            <a:r>
              <a:rPr lang="zh-CN" altLang="en-US" sz="1400" b="1" dirty="0">
                <a:solidFill>
                  <a:srgbClr val="1D4C7C"/>
                </a:solidFill>
                <a:latin typeface="+mn-ea"/>
              </a:rPr>
              <a:t>假定每个账号平均贷款</a:t>
            </a:r>
            <a:r>
              <a:rPr lang="en-US" altLang="zh-CN" sz="1400" b="1" dirty="0">
                <a:solidFill>
                  <a:srgbClr val="1D4C7C"/>
                </a:solidFill>
                <a:latin typeface="+mn-ea"/>
              </a:rPr>
              <a:t> $4K, </a:t>
            </a:r>
            <a:r>
              <a:rPr lang="zh-CN" altLang="en-US" sz="1400" b="1" dirty="0">
                <a:solidFill>
                  <a:srgbClr val="1D4C7C"/>
                </a:solidFill>
                <a:latin typeface="+mn-ea"/>
              </a:rPr>
              <a:t>银行的损失则高达</a:t>
            </a:r>
            <a:r>
              <a:rPr lang="en-US" altLang="zh-CN" sz="1400" b="1" dirty="0">
                <a:solidFill>
                  <a:srgbClr val="1D4C7C"/>
                </a:solidFill>
                <a:latin typeface="+mn-ea"/>
              </a:rPr>
              <a:t> $</a:t>
            </a:r>
            <a:r>
              <a:rPr lang="en-US" altLang="zh-CN" sz="1400" b="1" dirty="0" smtClean="0">
                <a:solidFill>
                  <a:srgbClr val="1D4C7C"/>
                </a:solidFill>
                <a:latin typeface="+mn-ea"/>
              </a:rPr>
              <a:t>72K</a:t>
            </a:r>
            <a:endParaRPr lang="es-ES_tradnl" altLang="zh-CN" sz="1400" b="1" dirty="0">
              <a:solidFill>
                <a:srgbClr val="1D4C7C"/>
              </a:solidFill>
              <a:latin typeface="+mn-ea"/>
            </a:endParaRPr>
          </a:p>
        </p:txBody>
      </p:sp>
      <p:sp>
        <p:nvSpPr>
          <p:cNvPr id="8" name="Freeform 724"/>
          <p:cNvSpPr>
            <a:spLocks noEditPoints="1"/>
          </p:cNvSpPr>
          <p:nvPr/>
        </p:nvSpPr>
        <p:spPr bwMode="auto">
          <a:xfrm>
            <a:off x="9778909" y="4134561"/>
            <a:ext cx="254313" cy="359133"/>
          </a:xfrm>
          <a:custGeom>
            <a:avLst/>
            <a:gdLst>
              <a:gd name="T0" fmla="*/ 109 w 109"/>
              <a:gd name="T1" fmla="*/ 82 h 154"/>
              <a:gd name="T2" fmla="*/ 71 w 109"/>
              <a:gd name="T3" fmla="*/ 29 h 154"/>
              <a:gd name="T4" fmla="*/ 89 w 109"/>
              <a:gd name="T5" fmla="*/ 11 h 154"/>
              <a:gd name="T6" fmla="*/ 90 w 109"/>
              <a:gd name="T7" fmla="*/ 4 h 154"/>
              <a:gd name="T8" fmla="*/ 84 w 109"/>
              <a:gd name="T9" fmla="*/ 0 h 154"/>
              <a:gd name="T10" fmla="*/ 24 w 109"/>
              <a:gd name="T11" fmla="*/ 0 h 154"/>
              <a:gd name="T12" fmla="*/ 18 w 109"/>
              <a:gd name="T13" fmla="*/ 4 h 154"/>
              <a:gd name="T14" fmla="*/ 20 w 109"/>
              <a:gd name="T15" fmla="*/ 11 h 154"/>
              <a:gd name="T16" fmla="*/ 38 w 109"/>
              <a:gd name="T17" fmla="*/ 29 h 154"/>
              <a:gd name="T18" fmla="*/ 0 w 109"/>
              <a:gd name="T19" fmla="*/ 82 h 154"/>
              <a:gd name="T20" fmla="*/ 0 w 109"/>
              <a:gd name="T21" fmla="*/ 83 h 154"/>
              <a:gd name="T22" fmla="*/ 0 w 109"/>
              <a:gd name="T23" fmla="*/ 85 h 154"/>
              <a:gd name="T24" fmla="*/ 0 w 109"/>
              <a:gd name="T25" fmla="*/ 132 h 154"/>
              <a:gd name="T26" fmla="*/ 22 w 109"/>
              <a:gd name="T27" fmla="*/ 154 h 154"/>
              <a:gd name="T28" fmla="*/ 87 w 109"/>
              <a:gd name="T29" fmla="*/ 154 h 154"/>
              <a:gd name="T30" fmla="*/ 109 w 109"/>
              <a:gd name="T31" fmla="*/ 132 h 154"/>
              <a:gd name="T32" fmla="*/ 109 w 109"/>
              <a:gd name="T33" fmla="*/ 85 h 154"/>
              <a:gd name="T34" fmla="*/ 109 w 109"/>
              <a:gd name="T35" fmla="*/ 83 h 154"/>
              <a:gd name="T36" fmla="*/ 109 w 109"/>
              <a:gd name="T37" fmla="*/ 82 h 154"/>
              <a:gd name="T38" fmla="*/ 59 w 109"/>
              <a:gd name="T39" fmla="*/ 123 h 154"/>
              <a:gd name="T40" fmla="*/ 59 w 109"/>
              <a:gd name="T41" fmla="*/ 134 h 154"/>
              <a:gd name="T42" fmla="*/ 49 w 109"/>
              <a:gd name="T43" fmla="*/ 134 h 154"/>
              <a:gd name="T44" fmla="*/ 49 w 109"/>
              <a:gd name="T45" fmla="*/ 124 h 154"/>
              <a:gd name="T46" fmla="*/ 32 w 109"/>
              <a:gd name="T47" fmla="*/ 120 h 154"/>
              <a:gd name="T48" fmla="*/ 35 w 109"/>
              <a:gd name="T49" fmla="*/ 108 h 154"/>
              <a:gd name="T50" fmla="*/ 52 w 109"/>
              <a:gd name="T51" fmla="*/ 113 h 154"/>
              <a:gd name="T52" fmla="*/ 61 w 109"/>
              <a:gd name="T53" fmla="*/ 106 h 154"/>
              <a:gd name="T54" fmla="*/ 51 w 109"/>
              <a:gd name="T55" fmla="*/ 98 h 154"/>
              <a:gd name="T56" fmla="*/ 33 w 109"/>
              <a:gd name="T57" fmla="*/ 80 h 154"/>
              <a:gd name="T58" fmla="*/ 50 w 109"/>
              <a:gd name="T59" fmla="*/ 62 h 154"/>
              <a:gd name="T60" fmla="*/ 50 w 109"/>
              <a:gd name="T61" fmla="*/ 53 h 154"/>
              <a:gd name="T62" fmla="*/ 59 w 109"/>
              <a:gd name="T63" fmla="*/ 53 h 154"/>
              <a:gd name="T64" fmla="*/ 59 w 109"/>
              <a:gd name="T65" fmla="*/ 61 h 154"/>
              <a:gd name="T66" fmla="*/ 74 w 109"/>
              <a:gd name="T67" fmla="*/ 65 h 154"/>
              <a:gd name="T68" fmla="*/ 71 w 109"/>
              <a:gd name="T69" fmla="*/ 76 h 154"/>
              <a:gd name="T70" fmla="*/ 57 w 109"/>
              <a:gd name="T71" fmla="*/ 72 h 154"/>
              <a:gd name="T72" fmla="*/ 48 w 109"/>
              <a:gd name="T73" fmla="*/ 78 h 154"/>
              <a:gd name="T74" fmla="*/ 60 w 109"/>
              <a:gd name="T75" fmla="*/ 86 h 154"/>
              <a:gd name="T76" fmla="*/ 77 w 109"/>
              <a:gd name="T77" fmla="*/ 105 h 154"/>
              <a:gd name="T78" fmla="*/ 59 w 109"/>
              <a:gd name="T79" fmla="*/ 12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9" h="154">
                <a:moveTo>
                  <a:pt x="109" y="82"/>
                </a:moveTo>
                <a:cubicBezTo>
                  <a:pt x="109" y="57"/>
                  <a:pt x="93" y="36"/>
                  <a:pt x="71" y="29"/>
                </a:cubicBezTo>
                <a:cubicBezTo>
                  <a:pt x="89" y="11"/>
                  <a:pt x="89" y="11"/>
                  <a:pt x="89" y="11"/>
                </a:cubicBezTo>
                <a:cubicBezTo>
                  <a:pt x="91" y="9"/>
                  <a:pt x="92" y="6"/>
                  <a:pt x="90" y="4"/>
                </a:cubicBezTo>
                <a:cubicBezTo>
                  <a:pt x="89" y="1"/>
                  <a:pt x="87" y="0"/>
                  <a:pt x="84" y="0"/>
                </a:cubicBezTo>
                <a:cubicBezTo>
                  <a:pt x="24" y="0"/>
                  <a:pt x="24" y="0"/>
                  <a:pt x="24" y="0"/>
                </a:cubicBezTo>
                <a:cubicBezTo>
                  <a:pt x="22" y="0"/>
                  <a:pt x="19" y="1"/>
                  <a:pt x="18" y="4"/>
                </a:cubicBezTo>
                <a:cubicBezTo>
                  <a:pt x="17" y="6"/>
                  <a:pt x="18" y="9"/>
                  <a:pt x="20" y="11"/>
                </a:cubicBezTo>
                <a:cubicBezTo>
                  <a:pt x="38" y="29"/>
                  <a:pt x="38" y="29"/>
                  <a:pt x="38" y="29"/>
                </a:cubicBezTo>
                <a:cubicBezTo>
                  <a:pt x="16" y="36"/>
                  <a:pt x="0" y="57"/>
                  <a:pt x="0" y="82"/>
                </a:cubicBezTo>
                <a:cubicBezTo>
                  <a:pt x="0" y="82"/>
                  <a:pt x="0" y="83"/>
                  <a:pt x="0" y="83"/>
                </a:cubicBezTo>
                <a:cubicBezTo>
                  <a:pt x="0" y="84"/>
                  <a:pt x="0" y="84"/>
                  <a:pt x="0" y="85"/>
                </a:cubicBezTo>
                <a:cubicBezTo>
                  <a:pt x="0" y="132"/>
                  <a:pt x="0" y="132"/>
                  <a:pt x="0" y="132"/>
                </a:cubicBezTo>
                <a:cubicBezTo>
                  <a:pt x="0" y="144"/>
                  <a:pt x="9" y="154"/>
                  <a:pt x="22" y="154"/>
                </a:cubicBezTo>
                <a:cubicBezTo>
                  <a:pt x="87" y="154"/>
                  <a:pt x="87" y="154"/>
                  <a:pt x="87" y="154"/>
                </a:cubicBezTo>
                <a:cubicBezTo>
                  <a:pt x="99" y="154"/>
                  <a:pt x="109" y="144"/>
                  <a:pt x="109" y="132"/>
                </a:cubicBezTo>
                <a:cubicBezTo>
                  <a:pt x="109" y="85"/>
                  <a:pt x="109" y="85"/>
                  <a:pt x="109" y="85"/>
                </a:cubicBezTo>
                <a:cubicBezTo>
                  <a:pt x="109" y="84"/>
                  <a:pt x="109" y="84"/>
                  <a:pt x="109" y="83"/>
                </a:cubicBezTo>
                <a:cubicBezTo>
                  <a:pt x="109" y="83"/>
                  <a:pt x="109" y="82"/>
                  <a:pt x="109" y="82"/>
                </a:cubicBezTo>
                <a:close/>
                <a:moveTo>
                  <a:pt x="59" y="123"/>
                </a:moveTo>
                <a:cubicBezTo>
                  <a:pt x="59" y="134"/>
                  <a:pt x="59" y="134"/>
                  <a:pt x="59" y="134"/>
                </a:cubicBezTo>
                <a:cubicBezTo>
                  <a:pt x="49" y="134"/>
                  <a:pt x="49" y="134"/>
                  <a:pt x="49" y="134"/>
                </a:cubicBezTo>
                <a:cubicBezTo>
                  <a:pt x="49" y="124"/>
                  <a:pt x="49" y="124"/>
                  <a:pt x="49" y="124"/>
                </a:cubicBezTo>
                <a:cubicBezTo>
                  <a:pt x="42" y="124"/>
                  <a:pt x="36" y="122"/>
                  <a:pt x="32" y="120"/>
                </a:cubicBezTo>
                <a:cubicBezTo>
                  <a:pt x="35" y="108"/>
                  <a:pt x="35" y="108"/>
                  <a:pt x="35" y="108"/>
                </a:cubicBezTo>
                <a:cubicBezTo>
                  <a:pt x="39" y="111"/>
                  <a:pt x="45" y="113"/>
                  <a:pt x="52" y="113"/>
                </a:cubicBezTo>
                <a:cubicBezTo>
                  <a:pt x="57" y="113"/>
                  <a:pt x="61" y="110"/>
                  <a:pt x="61" y="106"/>
                </a:cubicBezTo>
                <a:cubicBezTo>
                  <a:pt x="61" y="103"/>
                  <a:pt x="58" y="100"/>
                  <a:pt x="51" y="98"/>
                </a:cubicBezTo>
                <a:cubicBezTo>
                  <a:pt x="40" y="94"/>
                  <a:pt x="33" y="89"/>
                  <a:pt x="33" y="80"/>
                </a:cubicBezTo>
                <a:cubicBezTo>
                  <a:pt x="33" y="71"/>
                  <a:pt x="39" y="64"/>
                  <a:pt x="50" y="62"/>
                </a:cubicBezTo>
                <a:cubicBezTo>
                  <a:pt x="50" y="53"/>
                  <a:pt x="50" y="53"/>
                  <a:pt x="50" y="53"/>
                </a:cubicBezTo>
                <a:cubicBezTo>
                  <a:pt x="59" y="53"/>
                  <a:pt x="59" y="53"/>
                  <a:pt x="59" y="53"/>
                </a:cubicBezTo>
                <a:cubicBezTo>
                  <a:pt x="59" y="61"/>
                  <a:pt x="59" y="61"/>
                  <a:pt x="59" y="61"/>
                </a:cubicBezTo>
                <a:cubicBezTo>
                  <a:pt x="66" y="61"/>
                  <a:pt x="70" y="63"/>
                  <a:pt x="74" y="65"/>
                </a:cubicBezTo>
                <a:cubicBezTo>
                  <a:pt x="71" y="76"/>
                  <a:pt x="71" y="76"/>
                  <a:pt x="71" y="76"/>
                </a:cubicBezTo>
                <a:cubicBezTo>
                  <a:pt x="68" y="75"/>
                  <a:pt x="64" y="72"/>
                  <a:pt x="57" y="72"/>
                </a:cubicBezTo>
                <a:cubicBezTo>
                  <a:pt x="50" y="72"/>
                  <a:pt x="48" y="75"/>
                  <a:pt x="48" y="78"/>
                </a:cubicBezTo>
                <a:cubicBezTo>
                  <a:pt x="48" y="81"/>
                  <a:pt x="51" y="83"/>
                  <a:pt x="60" y="86"/>
                </a:cubicBezTo>
                <a:cubicBezTo>
                  <a:pt x="72" y="91"/>
                  <a:pt x="77" y="96"/>
                  <a:pt x="77" y="105"/>
                </a:cubicBezTo>
                <a:cubicBezTo>
                  <a:pt x="77" y="114"/>
                  <a:pt x="70" y="121"/>
                  <a:pt x="59" y="123"/>
                </a:cubicBez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9" name="文本框 8"/>
          <p:cNvSpPr txBox="1"/>
          <p:nvPr/>
        </p:nvSpPr>
        <p:spPr>
          <a:xfrm>
            <a:off x="10013206" y="4044013"/>
            <a:ext cx="761747" cy="553998"/>
          </a:xfrm>
          <a:prstGeom prst="rect">
            <a:avLst/>
          </a:prstGeom>
          <a:noFill/>
          <a:effectLst/>
        </p:spPr>
        <p:txBody>
          <a:bodyPr wrap="none" rtlCol="0">
            <a:spAutoFit/>
          </a:bodyPr>
          <a:lstStyle/>
          <a:p>
            <a:r>
              <a:rPr kumimoji="1" lang="en-US" altLang="zh-CN" sz="3000" b="1" dirty="0" smtClean="0">
                <a:solidFill>
                  <a:schemeClr val="accent2"/>
                </a:solidFill>
                <a:latin typeface="+mj-lt"/>
                <a:ea typeface="Microsoft YaHei" charset="0"/>
                <a:cs typeface="Microsoft YaHei" charset="0"/>
              </a:rPr>
              <a:t>4K</a:t>
            </a:r>
            <a:endParaRPr kumimoji="1" lang="zh-CN" altLang="en-US" sz="1500" b="1" dirty="0">
              <a:solidFill>
                <a:schemeClr val="accent2"/>
              </a:solidFill>
              <a:ea typeface="Microsoft YaHei" charset="0"/>
              <a:cs typeface="Microsoft YaHei" charset="0"/>
            </a:endParaRPr>
          </a:p>
        </p:txBody>
      </p:sp>
      <p:sp>
        <p:nvSpPr>
          <p:cNvPr id="10" name="Freeform 724"/>
          <p:cNvSpPr>
            <a:spLocks noEditPoints="1"/>
          </p:cNvSpPr>
          <p:nvPr/>
        </p:nvSpPr>
        <p:spPr bwMode="auto">
          <a:xfrm>
            <a:off x="9778909" y="5010832"/>
            <a:ext cx="254313" cy="359133"/>
          </a:xfrm>
          <a:custGeom>
            <a:avLst/>
            <a:gdLst>
              <a:gd name="T0" fmla="*/ 109 w 109"/>
              <a:gd name="T1" fmla="*/ 82 h 154"/>
              <a:gd name="T2" fmla="*/ 71 w 109"/>
              <a:gd name="T3" fmla="*/ 29 h 154"/>
              <a:gd name="T4" fmla="*/ 89 w 109"/>
              <a:gd name="T5" fmla="*/ 11 h 154"/>
              <a:gd name="T6" fmla="*/ 90 w 109"/>
              <a:gd name="T7" fmla="*/ 4 h 154"/>
              <a:gd name="T8" fmla="*/ 84 w 109"/>
              <a:gd name="T9" fmla="*/ 0 h 154"/>
              <a:gd name="T10" fmla="*/ 24 w 109"/>
              <a:gd name="T11" fmla="*/ 0 h 154"/>
              <a:gd name="T12" fmla="*/ 18 w 109"/>
              <a:gd name="T13" fmla="*/ 4 h 154"/>
              <a:gd name="T14" fmla="*/ 20 w 109"/>
              <a:gd name="T15" fmla="*/ 11 h 154"/>
              <a:gd name="T16" fmla="*/ 38 w 109"/>
              <a:gd name="T17" fmla="*/ 29 h 154"/>
              <a:gd name="T18" fmla="*/ 0 w 109"/>
              <a:gd name="T19" fmla="*/ 82 h 154"/>
              <a:gd name="T20" fmla="*/ 0 w 109"/>
              <a:gd name="T21" fmla="*/ 83 h 154"/>
              <a:gd name="T22" fmla="*/ 0 w 109"/>
              <a:gd name="T23" fmla="*/ 85 h 154"/>
              <a:gd name="T24" fmla="*/ 0 w 109"/>
              <a:gd name="T25" fmla="*/ 132 h 154"/>
              <a:gd name="T26" fmla="*/ 22 w 109"/>
              <a:gd name="T27" fmla="*/ 154 h 154"/>
              <a:gd name="T28" fmla="*/ 87 w 109"/>
              <a:gd name="T29" fmla="*/ 154 h 154"/>
              <a:gd name="T30" fmla="*/ 109 w 109"/>
              <a:gd name="T31" fmla="*/ 132 h 154"/>
              <a:gd name="T32" fmla="*/ 109 w 109"/>
              <a:gd name="T33" fmla="*/ 85 h 154"/>
              <a:gd name="T34" fmla="*/ 109 w 109"/>
              <a:gd name="T35" fmla="*/ 83 h 154"/>
              <a:gd name="T36" fmla="*/ 109 w 109"/>
              <a:gd name="T37" fmla="*/ 82 h 154"/>
              <a:gd name="T38" fmla="*/ 59 w 109"/>
              <a:gd name="T39" fmla="*/ 123 h 154"/>
              <a:gd name="T40" fmla="*/ 59 w 109"/>
              <a:gd name="T41" fmla="*/ 134 h 154"/>
              <a:gd name="T42" fmla="*/ 49 w 109"/>
              <a:gd name="T43" fmla="*/ 134 h 154"/>
              <a:gd name="T44" fmla="*/ 49 w 109"/>
              <a:gd name="T45" fmla="*/ 124 h 154"/>
              <a:gd name="T46" fmla="*/ 32 w 109"/>
              <a:gd name="T47" fmla="*/ 120 h 154"/>
              <a:gd name="T48" fmla="*/ 35 w 109"/>
              <a:gd name="T49" fmla="*/ 108 h 154"/>
              <a:gd name="T50" fmla="*/ 52 w 109"/>
              <a:gd name="T51" fmla="*/ 113 h 154"/>
              <a:gd name="T52" fmla="*/ 61 w 109"/>
              <a:gd name="T53" fmla="*/ 106 h 154"/>
              <a:gd name="T54" fmla="*/ 51 w 109"/>
              <a:gd name="T55" fmla="*/ 98 h 154"/>
              <a:gd name="T56" fmla="*/ 33 w 109"/>
              <a:gd name="T57" fmla="*/ 80 h 154"/>
              <a:gd name="T58" fmla="*/ 50 w 109"/>
              <a:gd name="T59" fmla="*/ 62 h 154"/>
              <a:gd name="T60" fmla="*/ 50 w 109"/>
              <a:gd name="T61" fmla="*/ 53 h 154"/>
              <a:gd name="T62" fmla="*/ 59 w 109"/>
              <a:gd name="T63" fmla="*/ 53 h 154"/>
              <a:gd name="T64" fmla="*/ 59 w 109"/>
              <a:gd name="T65" fmla="*/ 61 h 154"/>
              <a:gd name="T66" fmla="*/ 74 w 109"/>
              <a:gd name="T67" fmla="*/ 65 h 154"/>
              <a:gd name="T68" fmla="*/ 71 w 109"/>
              <a:gd name="T69" fmla="*/ 76 h 154"/>
              <a:gd name="T70" fmla="*/ 57 w 109"/>
              <a:gd name="T71" fmla="*/ 72 h 154"/>
              <a:gd name="T72" fmla="*/ 48 w 109"/>
              <a:gd name="T73" fmla="*/ 78 h 154"/>
              <a:gd name="T74" fmla="*/ 60 w 109"/>
              <a:gd name="T75" fmla="*/ 86 h 154"/>
              <a:gd name="T76" fmla="*/ 77 w 109"/>
              <a:gd name="T77" fmla="*/ 105 h 154"/>
              <a:gd name="T78" fmla="*/ 59 w 109"/>
              <a:gd name="T79" fmla="*/ 12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9" h="154">
                <a:moveTo>
                  <a:pt x="109" y="82"/>
                </a:moveTo>
                <a:cubicBezTo>
                  <a:pt x="109" y="57"/>
                  <a:pt x="93" y="36"/>
                  <a:pt x="71" y="29"/>
                </a:cubicBezTo>
                <a:cubicBezTo>
                  <a:pt x="89" y="11"/>
                  <a:pt x="89" y="11"/>
                  <a:pt x="89" y="11"/>
                </a:cubicBezTo>
                <a:cubicBezTo>
                  <a:pt x="91" y="9"/>
                  <a:pt x="92" y="6"/>
                  <a:pt x="90" y="4"/>
                </a:cubicBezTo>
                <a:cubicBezTo>
                  <a:pt x="89" y="1"/>
                  <a:pt x="87" y="0"/>
                  <a:pt x="84" y="0"/>
                </a:cubicBezTo>
                <a:cubicBezTo>
                  <a:pt x="24" y="0"/>
                  <a:pt x="24" y="0"/>
                  <a:pt x="24" y="0"/>
                </a:cubicBezTo>
                <a:cubicBezTo>
                  <a:pt x="22" y="0"/>
                  <a:pt x="19" y="1"/>
                  <a:pt x="18" y="4"/>
                </a:cubicBezTo>
                <a:cubicBezTo>
                  <a:pt x="17" y="6"/>
                  <a:pt x="18" y="9"/>
                  <a:pt x="20" y="11"/>
                </a:cubicBezTo>
                <a:cubicBezTo>
                  <a:pt x="38" y="29"/>
                  <a:pt x="38" y="29"/>
                  <a:pt x="38" y="29"/>
                </a:cubicBezTo>
                <a:cubicBezTo>
                  <a:pt x="16" y="36"/>
                  <a:pt x="0" y="57"/>
                  <a:pt x="0" y="82"/>
                </a:cubicBezTo>
                <a:cubicBezTo>
                  <a:pt x="0" y="82"/>
                  <a:pt x="0" y="83"/>
                  <a:pt x="0" y="83"/>
                </a:cubicBezTo>
                <a:cubicBezTo>
                  <a:pt x="0" y="84"/>
                  <a:pt x="0" y="84"/>
                  <a:pt x="0" y="85"/>
                </a:cubicBezTo>
                <a:cubicBezTo>
                  <a:pt x="0" y="132"/>
                  <a:pt x="0" y="132"/>
                  <a:pt x="0" y="132"/>
                </a:cubicBezTo>
                <a:cubicBezTo>
                  <a:pt x="0" y="144"/>
                  <a:pt x="9" y="154"/>
                  <a:pt x="22" y="154"/>
                </a:cubicBezTo>
                <a:cubicBezTo>
                  <a:pt x="87" y="154"/>
                  <a:pt x="87" y="154"/>
                  <a:pt x="87" y="154"/>
                </a:cubicBezTo>
                <a:cubicBezTo>
                  <a:pt x="99" y="154"/>
                  <a:pt x="109" y="144"/>
                  <a:pt x="109" y="132"/>
                </a:cubicBezTo>
                <a:cubicBezTo>
                  <a:pt x="109" y="85"/>
                  <a:pt x="109" y="85"/>
                  <a:pt x="109" y="85"/>
                </a:cubicBezTo>
                <a:cubicBezTo>
                  <a:pt x="109" y="84"/>
                  <a:pt x="109" y="84"/>
                  <a:pt x="109" y="83"/>
                </a:cubicBezTo>
                <a:cubicBezTo>
                  <a:pt x="109" y="83"/>
                  <a:pt x="109" y="82"/>
                  <a:pt x="109" y="82"/>
                </a:cubicBezTo>
                <a:close/>
                <a:moveTo>
                  <a:pt x="59" y="123"/>
                </a:moveTo>
                <a:cubicBezTo>
                  <a:pt x="59" y="134"/>
                  <a:pt x="59" y="134"/>
                  <a:pt x="59" y="134"/>
                </a:cubicBezTo>
                <a:cubicBezTo>
                  <a:pt x="49" y="134"/>
                  <a:pt x="49" y="134"/>
                  <a:pt x="49" y="134"/>
                </a:cubicBezTo>
                <a:cubicBezTo>
                  <a:pt x="49" y="124"/>
                  <a:pt x="49" y="124"/>
                  <a:pt x="49" y="124"/>
                </a:cubicBezTo>
                <a:cubicBezTo>
                  <a:pt x="42" y="124"/>
                  <a:pt x="36" y="122"/>
                  <a:pt x="32" y="120"/>
                </a:cubicBezTo>
                <a:cubicBezTo>
                  <a:pt x="35" y="108"/>
                  <a:pt x="35" y="108"/>
                  <a:pt x="35" y="108"/>
                </a:cubicBezTo>
                <a:cubicBezTo>
                  <a:pt x="39" y="111"/>
                  <a:pt x="45" y="113"/>
                  <a:pt x="52" y="113"/>
                </a:cubicBezTo>
                <a:cubicBezTo>
                  <a:pt x="57" y="113"/>
                  <a:pt x="61" y="110"/>
                  <a:pt x="61" y="106"/>
                </a:cubicBezTo>
                <a:cubicBezTo>
                  <a:pt x="61" y="103"/>
                  <a:pt x="58" y="100"/>
                  <a:pt x="51" y="98"/>
                </a:cubicBezTo>
                <a:cubicBezTo>
                  <a:pt x="40" y="94"/>
                  <a:pt x="33" y="89"/>
                  <a:pt x="33" y="80"/>
                </a:cubicBezTo>
                <a:cubicBezTo>
                  <a:pt x="33" y="71"/>
                  <a:pt x="39" y="64"/>
                  <a:pt x="50" y="62"/>
                </a:cubicBezTo>
                <a:cubicBezTo>
                  <a:pt x="50" y="53"/>
                  <a:pt x="50" y="53"/>
                  <a:pt x="50" y="53"/>
                </a:cubicBezTo>
                <a:cubicBezTo>
                  <a:pt x="59" y="53"/>
                  <a:pt x="59" y="53"/>
                  <a:pt x="59" y="53"/>
                </a:cubicBezTo>
                <a:cubicBezTo>
                  <a:pt x="59" y="61"/>
                  <a:pt x="59" y="61"/>
                  <a:pt x="59" y="61"/>
                </a:cubicBezTo>
                <a:cubicBezTo>
                  <a:pt x="66" y="61"/>
                  <a:pt x="70" y="63"/>
                  <a:pt x="74" y="65"/>
                </a:cubicBezTo>
                <a:cubicBezTo>
                  <a:pt x="71" y="76"/>
                  <a:pt x="71" y="76"/>
                  <a:pt x="71" y="76"/>
                </a:cubicBezTo>
                <a:cubicBezTo>
                  <a:pt x="68" y="75"/>
                  <a:pt x="64" y="72"/>
                  <a:pt x="57" y="72"/>
                </a:cubicBezTo>
                <a:cubicBezTo>
                  <a:pt x="50" y="72"/>
                  <a:pt x="48" y="75"/>
                  <a:pt x="48" y="78"/>
                </a:cubicBezTo>
                <a:cubicBezTo>
                  <a:pt x="48" y="81"/>
                  <a:pt x="51" y="83"/>
                  <a:pt x="60" y="86"/>
                </a:cubicBezTo>
                <a:cubicBezTo>
                  <a:pt x="72" y="91"/>
                  <a:pt x="77" y="96"/>
                  <a:pt x="77" y="105"/>
                </a:cubicBezTo>
                <a:cubicBezTo>
                  <a:pt x="77" y="114"/>
                  <a:pt x="70" y="121"/>
                  <a:pt x="59" y="123"/>
                </a:cubicBez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zh-CN" altLang="en-US" sz="1350"/>
          </a:p>
        </p:txBody>
      </p:sp>
      <p:sp>
        <p:nvSpPr>
          <p:cNvPr id="11" name="文本框 10"/>
          <p:cNvSpPr txBox="1"/>
          <p:nvPr/>
        </p:nvSpPr>
        <p:spPr>
          <a:xfrm>
            <a:off x="10013206" y="4920284"/>
            <a:ext cx="1018227" cy="553998"/>
          </a:xfrm>
          <a:prstGeom prst="rect">
            <a:avLst/>
          </a:prstGeom>
          <a:noFill/>
          <a:effectLst/>
        </p:spPr>
        <p:txBody>
          <a:bodyPr wrap="none" rtlCol="0">
            <a:spAutoFit/>
          </a:bodyPr>
          <a:lstStyle/>
          <a:p>
            <a:r>
              <a:rPr kumimoji="1" lang="en-US" altLang="zh-CN" sz="3000" b="1" dirty="0" smtClean="0">
                <a:solidFill>
                  <a:schemeClr val="accent2"/>
                </a:solidFill>
                <a:latin typeface="+mj-lt"/>
                <a:ea typeface="Microsoft YaHei" charset="0"/>
                <a:cs typeface="Microsoft YaHei" charset="0"/>
              </a:rPr>
              <a:t>72K</a:t>
            </a:r>
            <a:endParaRPr kumimoji="1" lang="zh-CN" altLang="en-US" sz="1500" b="1" dirty="0">
              <a:solidFill>
                <a:schemeClr val="accent2"/>
              </a:solidFill>
              <a:ea typeface="Microsoft YaHei" charset="0"/>
              <a:cs typeface="Microsoft YaHei" charset="0"/>
            </a:endParaRPr>
          </a:p>
        </p:txBody>
      </p:sp>
      <p:pic>
        <p:nvPicPr>
          <p:cNvPr id="12" name="Picture 8"/>
          <p:cNvPicPr>
            <a:picLocks noChangeAspect="1" noChangeArrowheads="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8596162" y="4674296"/>
            <a:ext cx="874356" cy="69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组合 12"/>
          <p:cNvGrpSpPr>
            <a:grpSpLocks noChangeAspect="1"/>
          </p:cNvGrpSpPr>
          <p:nvPr/>
        </p:nvGrpSpPr>
        <p:grpSpPr>
          <a:xfrm>
            <a:off x="8596160" y="4098336"/>
            <a:ext cx="874357" cy="414886"/>
            <a:chOff x="1082676" y="3014662"/>
            <a:chExt cx="211138" cy="169863"/>
          </a:xfrm>
          <a:solidFill>
            <a:schemeClr val="accent2">
              <a:lumMod val="60000"/>
              <a:lumOff val="40000"/>
            </a:schemeClr>
          </a:solidFill>
        </p:grpSpPr>
        <p:sp>
          <p:nvSpPr>
            <p:cNvPr id="14" name="Line 86"/>
            <p:cNvSpPr>
              <a:spLocks noChangeShapeType="1"/>
            </p:cNvSpPr>
            <p:nvPr/>
          </p:nvSpPr>
          <p:spPr bwMode="auto">
            <a:xfrm flipH="1">
              <a:off x="1082676" y="3014662"/>
              <a:ext cx="211138"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15" name="Line 87"/>
            <p:cNvSpPr>
              <a:spLocks noChangeShapeType="1"/>
            </p:cNvSpPr>
            <p:nvPr/>
          </p:nvSpPr>
          <p:spPr bwMode="auto">
            <a:xfrm>
              <a:off x="1082676" y="3184525"/>
              <a:ext cx="211138"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16" name="Line 88"/>
            <p:cNvSpPr>
              <a:spLocks noChangeShapeType="1"/>
            </p:cNvSpPr>
            <p:nvPr/>
          </p:nvSpPr>
          <p:spPr bwMode="auto">
            <a:xfrm>
              <a:off x="1103314" y="3036887"/>
              <a:ext cx="14288"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17" name="Line 89"/>
            <p:cNvSpPr>
              <a:spLocks noChangeShapeType="1"/>
            </p:cNvSpPr>
            <p:nvPr/>
          </p:nvSpPr>
          <p:spPr bwMode="auto">
            <a:xfrm>
              <a:off x="1123951" y="3036887"/>
              <a:ext cx="14288"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18" name="Line 90"/>
            <p:cNvSpPr>
              <a:spLocks noChangeShapeType="1"/>
            </p:cNvSpPr>
            <p:nvPr/>
          </p:nvSpPr>
          <p:spPr bwMode="auto">
            <a:xfrm>
              <a:off x="1146176" y="3036887"/>
              <a:ext cx="14288"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19" name="Rectangle 91"/>
            <p:cNvSpPr>
              <a:spLocks noChangeArrowheads="1"/>
            </p:cNvSpPr>
            <p:nvPr/>
          </p:nvSpPr>
          <p:spPr bwMode="auto">
            <a:xfrm>
              <a:off x="1109664" y="3092450"/>
              <a:ext cx="42863" cy="57150"/>
            </a:xfrm>
            <a:prstGeom prst="rect">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20" name="Line 92"/>
            <p:cNvSpPr>
              <a:spLocks noChangeShapeType="1"/>
            </p:cNvSpPr>
            <p:nvPr/>
          </p:nvSpPr>
          <p:spPr bwMode="auto">
            <a:xfrm>
              <a:off x="1174751" y="3092450"/>
              <a:ext cx="49213"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21" name="Rectangle 93"/>
            <p:cNvSpPr>
              <a:spLocks noChangeArrowheads="1"/>
            </p:cNvSpPr>
            <p:nvPr/>
          </p:nvSpPr>
          <p:spPr bwMode="auto">
            <a:xfrm>
              <a:off x="1082676" y="3014662"/>
              <a:ext cx="211138" cy="42863"/>
            </a:xfrm>
            <a:prstGeom prst="rect">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22" name="Freeform 94"/>
            <p:cNvSpPr>
              <a:spLocks/>
            </p:cNvSpPr>
            <p:nvPr/>
          </p:nvSpPr>
          <p:spPr bwMode="auto">
            <a:xfrm>
              <a:off x="1082676" y="3078162"/>
              <a:ext cx="211138" cy="106363"/>
            </a:xfrm>
            <a:custGeom>
              <a:avLst/>
              <a:gdLst>
                <a:gd name="T0" fmla="*/ 133 w 133"/>
                <a:gd name="T1" fmla="*/ 0 h 67"/>
                <a:gd name="T2" fmla="*/ 133 w 133"/>
                <a:gd name="T3" fmla="*/ 67 h 67"/>
                <a:gd name="T4" fmla="*/ 0 w 133"/>
                <a:gd name="T5" fmla="*/ 67 h 67"/>
                <a:gd name="T6" fmla="*/ 0 w 133"/>
                <a:gd name="T7" fmla="*/ 5 h 67"/>
              </a:gdLst>
              <a:ahLst/>
              <a:cxnLst>
                <a:cxn ang="0">
                  <a:pos x="T0" y="T1"/>
                </a:cxn>
                <a:cxn ang="0">
                  <a:pos x="T2" y="T3"/>
                </a:cxn>
                <a:cxn ang="0">
                  <a:pos x="T4" y="T5"/>
                </a:cxn>
                <a:cxn ang="0">
                  <a:pos x="T6" y="T7"/>
                </a:cxn>
              </a:cxnLst>
              <a:rect l="0" t="0" r="r" b="b"/>
              <a:pathLst>
                <a:path w="133" h="67">
                  <a:moveTo>
                    <a:pt x="133" y="0"/>
                  </a:moveTo>
                  <a:lnTo>
                    <a:pt x="133" y="67"/>
                  </a:lnTo>
                  <a:lnTo>
                    <a:pt x="0" y="67"/>
                  </a:lnTo>
                  <a:lnTo>
                    <a:pt x="0" y="5"/>
                  </a:lnTo>
                </a:path>
              </a:pathLst>
            </a:cu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23" name="Line 95"/>
            <p:cNvSpPr>
              <a:spLocks noChangeShapeType="1"/>
            </p:cNvSpPr>
            <p:nvPr/>
          </p:nvSpPr>
          <p:spPr bwMode="auto">
            <a:xfrm>
              <a:off x="1174751" y="3092450"/>
              <a:ext cx="49213"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24" name="Line 96"/>
            <p:cNvSpPr>
              <a:spLocks noChangeShapeType="1"/>
            </p:cNvSpPr>
            <p:nvPr/>
          </p:nvSpPr>
          <p:spPr bwMode="auto">
            <a:xfrm>
              <a:off x="1174751" y="3121025"/>
              <a:ext cx="98425"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sp>
          <p:nvSpPr>
            <p:cNvPr id="25" name="Line 97"/>
            <p:cNvSpPr>
              <a:spLocks noChangeShapeType="1"/>
            </p:cNvSpPr>
            <p:nvPr/>
          </p:nvSpPr>
          <p:spPr bwMode="auto">
            <a:xfrm>
              <a:off x="1174751" y="3149600"/>
              <a:ext cx="98425" cy="0"/>
            </a:xfrm>
            <a:prstGeom prst="line">
              <a:avLst/>
            </a:prstGeom>
            <a:grpFill/>
            <a:ln w="14288" cap="flat">
              <a:solidFill>
                <a:schemeClr val="bg1"/>
              </a:solidFill>
              <a:prstDash val="solid"/>
              <a:miter lim="800000"/>
              <a:headEnd/>
              <a:tailEnd/>
            </a:ln>
            <a:extLst>
              <a:ext uri="{909E8E84-426E-40dd-AFC4-6F175D3DCCD1}">
                <a14:hiddenFill xmlns:lc="http://schemas.openxmlformats.org/drawingml/2006/lockedCanvas" xmlns="" xmlns:a14="http://schemas.microsoft.com/office/drawing/2010/main">
                  <a:noFill/>
                </a14:hiddenFill>
              </a:ext>
            </a:extLst>
          </p:spPr>
          <p:txBody>
            <a:bodyPr vert="horz" wrap="square" lIns="121920" tIns="60960" rIns="121920" bIns="60960" numCol="1" anchor="t" anchorCtr="0" compatLnSpc="1">
              <a:prstTxWarp prst="textNoShape">
                <a:avLst/>
              </a:prstTxWarp>
            </a:bodyPr>
            <a:lstStyle>
              <a:defPPr>
                <a:defRPr lang="en-US"/>
              </a:defPPr>
              <a:lvl1pPr marL="0" algn="l" defTabSz="609630" rtl="0" eaLnBrk="1" latinLnBrk="0" hangingPunct="1">
                <a:defRPr sz="2400" kern="1200">
                  <a:solidFill>
                    <a:schemeClr val="tx1"/>
                  </a:solidFill>
                  <a:latin typeface="+mn-lt"/>
                  <a:ea typeface="+mn-ea"/>
                  <a:cs typeface="+mn-cs"/>
                </a:defRPr>
              </a:lvl1pPr>
              <a:lvl2pPr marL="609630" algn="l" defTabSz="609630" rtl="0" eaLnBrk="1" latinLnBrk="0" hangingPunct="1">
                <a:defRPr sz="2400" kern="1200">
                  <a:solidFill>
                    <a:schemeClr val="tx1"/>
                  </a:solidFill>
                  <a:latin typeface="+mn-lt"/>
                  <a:ea typeface="+mn-ea"/>
                  <a:cs typeface="+mn-cs"/>
                </a:defRPr>
              </a:lvl2pPr>
              <a:lvl3pPr marL="1219261" algn="l" defTabSz="609630" rtl="0" eaLnBrk="1" latinLnBrk="0" hangingPunct="1">
                <a:defRPr sz="2400" kern="1200">
                  <a:solidFill>
                    <a:schemeClr val="tx1"/>
                  </a:solidFill>
                  <a:latin typeface="+mn-lt"/>
                  <a:ea typeface="+mn-ea"/>
                  <a:cs typeface="+mn-cs"/>
                </a:defRPr>
              </a:lvl3pPr>
              <a:lvl4pPr marL="1828891" algn="l" defTabSz="609630" rtl="0" eaLnBrk="1" latinLnBrk="0" hangingPunct="1">
                <a:defRPr sz="2400" kern="1200">
                  <a:solidFill>
                    <a:schemeClr val="tx1"/>
                  </a:solidFill>
                  <a:latin typeface="+mn-lt"/>
                  <a:ea typeface="+mn-ea"/>
                  <a:cs typeface="+mn-cs"/>
                </a:defRPr>
              </a:lvl4pPr>
              <a:lvl5pPr marL="2438522" algn="l" defTabSz="609630" rtl="0" eaLnBrk="1" latinLnBrk="0" hangingPunct="1">
                <a:defRPr sz="2400" kern="1200">
                  <a:solidFill>
                    <a:schemeClr val="tx1"/>
                  </a:solidFill>
                  <a:latin typeface="+mn-lt"/>
                  <a:ea typeface="+mn-ea"/>
                  <a:cs typeface="+mn-cs"/>
                </a:defRPr>
              </a:lvl5pPr>
              <a:lvl6pPr marL="3048152" algn="l" defTabSz="609630" rtl="0" eaLnBrk="1" latinLnBrk="0" hangingPunct="1">
                <a:defRPr sz="2400" kern="1200">
                  <a:solidFill>
                    <a:schemeClr val="tx1"/>
                  </a:solidFill>
                  <a:latin typeface="+mn-lt"/>
                  <a:ea typeface="+mn-ea"/>
                  <a:cs typeface="+mn-cs"/>
                </a:defRPr>
              </a:lvl6pPr>
              <a:lvl7pPr marL="3657783" algn="l" defTabSz="609630" rtl="0" eaLnBrk="1" latinLnBrk="0" hangingPunct="1">
                <a:defRPr sz="2400" kern="1200">
                  <a:solidFill>
                    <a:schemeClr val="tx1"/>
                  </a:solidFill>
                  <a:latin typeface="+mn-lt"/>
                  <a:ea typeface="+mn-ea"/>
                  <a:cs typeface="+mn-cs"/>
                </a:defRPr>
              </a:lvl7pPr>
              <a:lvl8pPr marL="4267413" algn="l" defTabSz="609630" rtl="0" eaLnBrk="1" latinLnBrk="0" hangingPunct="1">
                <a:defRPr sz="2400" kern="1200">
                  <a:solidFill>
                    <a:schemeClr val="tx1"/>
                  </a:solidFill>
                  <a:latin typeface="+mn-lt"/>
                  <a:ea typeface="+mn-ea"/>
                  <a:cs typeface="+mn-cs"/>
                </a:defRPr>
              </a:lvl8pPr>
              <a:lvl9pPr marL="4877044" algn="l" defTabSz="609630" rtl="0" eaLnBrk="1" latinLnBrk="0" hangingPunct="1">
                <a:defRPr sz="2400" kern="1200">
                  <a:solidFill>
                    <a:schemeClr val="tx1"/>
                  </a:solidFill>
                  <a:latin typeface="+mn-lt"/>
                  <a:ea typeface="+mn-ea"/>
                  <a:cs typeface="+mn-cs"/>
                </a:defRPr>
              </a:lvl9pPr>
            </a:lstStyle>
            <a:p>
              <a:endParaRPr lang="zh-CN" altLang="en-US" sz="3200"/>
            </a:p>
          </p:txBody>
        </p:sp>
      </p:grpSp>
    </p:spTree>
    <p:extLst>
      <p:ext uri="{BB962C8B-B14F-4D97-AF65-F5344CB8AC3E}">
        <p14:creationId xmlns:p14="http://schemas.microsoft.com/office/powerpoint/2010/main" val="2874743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asted-image.jpg"/>
          <p:cNvPicPr>
            <a:picLocks noChangeAspect="1"/>
          </p:cNvPicPr>
          <p:nvPr/>
        </p:nvPicPr>
        <p:blipFill>
          <a:blip r:embed="rId3">
            <a:extLst/>
          </a:blip>
          <a:stretch>
            <a:fillRect/>
          </a:stretch>
        </p:blipFill>
        <p:spPr>
          <a:xfrm>
            <a:off x="-20176" y="1"/>
            <a:ext cx="12212175" cy="6909336"/>
          </a:xfrm>
          <a:prstGeom prst="rect">
            <a:avLst/>
          </a:prstGeom>
          <a:ln w="3175">
            <a:miter lim="400000"/>
          </a:ln>
        </p:spPr>
      </p:pic>
      <p:sp>
        <p:nvSpPr>
          <p:cNvPr id="43" name="Shape 412"/>
          <p:cNvSpPr/>
          <p:nvPr/>
        </p:nvSpPr>
        <p:spPr>
          <a:xfrm>
            <a:off x="6390760" y="4425187"/>
            <a:ext cx="5801240" cy="2484149"/>
          </a:xfrm>
          <a:prstGeom prst="rect">
            <a:avLst/>
          </a:prstGeom>
          <a:solidFill>
            <a:srgbClr val="FFFFFF">
              <a:alpha val="89510"/>
            </a:srgbClr>
          </a:solidFill>
          <a:ln w="3175">
            <a:miter lim="400000"/>
          </a:ln>
        </p:spPr>
        <p:txBody>
          <a:bodyPr lIns="25400" tIns="25400" rIns="25400" bIns="25400" anchor="ctr"/>
          <a:lstStyle/>
          <a:p>
            <a:pPr defTabSz="619125">
              <a:defRPr sz="2000">
                <a:solidFill>
                  <a:srgbClr val="FFFFFF"/>
                </a:solidFill>
              </a:defRPr>
            </a:pPr>
            <a:endParaRPr sz="1500"/>
          </a:p>
        </p:txBody>
      </p:sp>
      <p:sp>
        <p:nvSpPr>
          <p:cNvPr id="18"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典型案例</a:t>
            </a:r>
          </a:p>
        </p:txBody>
      </p:sp>
      <p:grpSp>
        <p:nvGrpSpPr>
          <p:cNvPr id="19" name="组合 18"/>
          <p:cNvGrpSpPr/>
          <p:nvPr/>
        </p:nvGrpSpPr>
        <p:grpSpPr>
          <a:xfrm>
            <a:off x="-20175" y="1410189"/>
            <a:ext cx="5850043" cy="3870372"/>
            <a:chOff x="3167234" y="1620399"/>
            <a:chExt cx="5850043" cy="3870372"/>
          </a:xfrm>
        </p:grpSpPr>
        <p:sp>
          <p:nvSpPr>
            <p:cNvPr id="20" name="Rectangle 35"/>
            <p:cNvSpPr/>
            <p:nvPr/>
          </p:nvSpPr>
          <p:spPr bwMode="auto">
            <a:xfrm>
              <a:off x="3167234" y="3610727"/>
              <a:ext cx="1880068" cy="1879580"/>
            </a:xfrm>
            <a:prstGeom prst="rect">
              <a:avLst/>
            </a:prstGeom>
            <a:solidFill>
              <a:srgbClr val="1D4C7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基于图的搜索</a:t>
              </a:r>
            </a:p>
          </p:txBody>
        </p:sp>
        <p:sp>
          <p:nvSpPr>
            <p:cNvPr id="21" name="Rectangle 36"/>
            <p:cNvSpPr/>
            <p:nvPr/>
          </p:nvSpPr>
          <p:spPr bwMode="auto">
            <a:xfrm>
              <a:off x="3167234" y="162285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实时推荐</a:t>
              </a:r>
            </a:p>
          </p:txBody>
        </p:sp>
        <p:sp>
          <p:nvSpPr>
            <p:cNvPr id="22" name="Rectangle 17"/>
            <p:cNvSpPr/>
            <p:nvPr/>
          </p:nvSpPr>
          <p:spPr bwMode="auto">
            <a:xfrm>
              <a:off x="5148357" y="1623044"/>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主数据管理</a:t>
              </a:r>
            </a:p>
          </p:txBody>
        </p:sp>
        <p:sp>
          <p:nvSpPr>
            <p:cNvPr id="23" name="Rectangle 18"/>
            <p:cNvSpPr/>
            <p:nvPr/>
          </p:nvSpPr>
          <p:spPr bwMode="auto">
            <a:xfrm>
              <a:off x="7137209" y="162039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欺诈</a:t>
              </a:r>
              <a:r>
                <a:rPr lang="zh-CN" altLang="en-US" spc="-51" dirty="0">
                  <a:gradFill>
                    <a:gsLst>
                      <a:gs pos="0">
                        <a:srgbClr val="FFFFFF"/>
                      </a:gs>
                      <a:gs pos="100000">
                        <a:srgbClr val="FFFFFF"/>
                      </a:gs>
                    </a:gsLst>
                    <a:lin ang="5400000" scaled="0"/>
                  </a:gradFill>
                  <a:latin typeface="+mn-ea"/>
                  <a:cs typeface="Segoe UI" pitchFamily="34" charset="0"/>
                </a:rPr>
                <a:t>检测</a:t>
              </a:r>
            </a:p>
          </p:txBody>
        </p:sp>
        <p:sp>
          <p:nvSpPr>
            <p:cNvPr id="24" name="Rectangle 19"/>
            <p:cNvSpPr/>
            <p:nvPr/>
          </p:nvSpPr>
          <p:spPr bwMode="auto">
            <a:xfrm>
              <a:off x="5148357" y="3611191"/>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mn-ea"/>
                </a:rPr>
                <a:t>IT</a:t>
              </a:r>
              <a:r>
                <a:rPr lang="zh-CN" altLang="en-US" dirty="0" smtClean="0">
                  <a:latin typeface="+mn-ea"/>
                </a:rPr>
                <a:t>网络管理</a:t>
              </a:r>
              <a:endParaRPr lang="zh-CN" altLang="en-US" dirty="0">
                <a:latin typeface="+mn-ea"/>
              </a:endParaRPr>
            </a:p>
          </p:txBody>
        </p:sp>
        <p:sp>
          <p:nvSpPr>
            <p:cNvPr id="25" name="Rectangle 20"/>
            <p:cNvSpPr/>
            <p:nvPr/>
          </p:nvSpPr>
          <p:spPr bwMode="auto">
            <a:xfrm>
              <a:off x="7137209" y="3606988"/>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身份和访问管理</a:t>
              </a:r>
            </a:p>
          </p:txBody>
        </p:sp>
        <p:sp>
          <p:nvSpPr>
            <p:cNvPr id="26" name="Freeform 78"/>
            <p:cNvSpPr>
              <a:spLocks noEditPoints="1"/>
            </p:cNvSpPr>
            <p:nvPr/>
          </p:nvSpPr>
          <p:spPr bwMode="black">
            <a:xfrm>
              <a:off x="7574484" y="1796394"/>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pic>
          <p:nvPicPr>
            <p:cNvPr id="27"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28" name="Group 51"/>
            <p:cNvGrpSpPr/>
            <p:nvPr/>
          </p:nvGrpSpPr>
          <p:grpSpPr>
            <a:xfrm>
              <a:off x="3576798" y="2150397"/>
              <a:ext cx="1205084" cy="548817"/>
              <a:chOff x="6629089" y="2161378"/>
              <a:chExt cx="941511" cy="428893"/>
            </a:xfrm>
          </p:grpSpPr>
          <p:grpSp>
            <p:nvGrpSpPr>
              <p:cNvPr id="32" name="Group 52"/>
              <p:cNvGrpSpPr/>
              <p:nvPr/>
            </p:nvGrpSpPr>
            <p:grpSpPr>
              <a:xfrm>
                <a:off x="7040701" y="2293237"/>
                <a:ext cx="529899" cy="297034"/>
                <a:chOff x="6649145" y="2175368"/>
                <a:chExt cx="1295400" cy="726135"/>
              </a:xfrm>
            </p:grpSpPr>
            <p:sp>
              <p:nvSpPr>
                <p:cNvPr id="34"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5"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6"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37"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38"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39"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40"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41"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33"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29" name="Freeform 6"/>
            <p:cNvSpPr>
              <a:spLocks noEditPoints="1"/>
            </p:cNvSpPr>
            <p:nvPr/>
          </p:nvSpPr>
          <p:spPr bwMode="auto">
            <a:xfrm>
              <a:off x="5860959" y="2232965"/>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30"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pic>
          <p:nvPicPr>
            <p:cNvPr id="31" name="Picture 7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98101" y="4056304"/>
              <a:ext cx="736170" cy="729174"/>
            </a:xfrm>
            <a:prstGeom prst="rect">
              <a:avLst/>
            </a:prstGeom>
            <a:effectLst/>
          </p:spPr>
        </p:pic>
      </p:grpSp>
      <p:sp>
        <p:nvSpPr>
          <p:cNvPr id="44" name="Shape 413"/>
          <p:cNvSpPr/>
          <p:nvPr/>
        </p:nvSpPr>
        <p:spPr>
          <a:xfrm>
            <a:off x="6553201" y="5422446"/>
            <a:ext cx="5609488" cy="349135"/>
          </a:xfrm>
          <a:prstGeom prst="rect">
            <a:avLst/>
          </a:prstGeom>
          <a:ln w="3175">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584200">
              <a:defRPr sz="2800">
                <a:latin typeface="Bodoni SvtyTwo ITC TT-Book"/>
                <a:ea typeface="Bodoni SvtyTwo ITC TT-Book"/>
                <a:cs typeface="Bodoni SvtyTwo ITC TT-Book"/>
                <a:sym typeface="Bodoni SvtyTwo ITC TT-Book"/>
              </a:defRPr>
            </a:lvl1pPr>
          </a:lstStyle>
          <a:p>
            <a:r>
              <a:rPr lang="zh-CN" altLang="en-US" sz="1800" dirty="0">
                <a:latin typeface="+mn-ea"/>
                <a:ea typeface="+mn-ea"/>
              </a:rPr>
              <a:t>使用 </a:t>
            </a:r>
            <a:r>
              <a:rPr lang="en-US" altLang="zh-CN" sz="1800" dirty="0">
                <a:latin typeface="+mn-ea"/>
                <a:ea typeface="+mn-ea"/>
              </a:rPr>
              <a:t>Neo4j </a:t>
            </a:r>
            <a:r>
              <a:rPr lang="zh-CN" altLang="en-US" sz="1800" dirty="0">
                <a:latin typeface="+mn-ea"/>
                <a:ea typeface="+mn-ea"/>
              </a:rPr>
              <a:t>来管理数字资产及其新一代机上娱乐系统</a:t>
            </a:r>
            <a:endParaRPr lang="en-US" altLang="zh-CN" sz="1800" dirty="0">
              <a:latin typeface="+mn-ea"/>
              <a:ea typeface="+mn-ea"/>
            </a:endParaRPr>
          </a:p>
        </p:txBody>
      </p:sp>
      <p:pic>
        <p:nvPicPr>
          <p:cNvPr id="45" name="pasted-image.png"/>
          <p:cNvPicPr>
            <a:picLocks noChangeAspect="1"/>
          </p:cNvPicPr>
          <p:nvPr/>
        </p:nvPicPr>
        <p:blipFill>
          <a:blip r:embed="rId6">
            <a:extLst/>
          </a:blip>
          <a:srcRect r="32166" b="26851"/>
          <a:stretch>
            <a:fillRect/>
          </a:stretch>
        </p:blipFill>
        <p:spPr>
          <a:xfrm>
            <a:off x="6553201" y="4790280"/>
            <a:ext cx="2146018" cy="416550"/>
          </a:xfrm>
          <a:prstGeom prst="rect">
            <a:avLst/>
          </a:prstGeom>
          <a:ln w="3175" cap="flat">
            <a:noFill/>
            <a:miter lim="400000"/>
          </a:ln>
          <a:effectLst/>
        </p:spPr>
      </p:pic>
    </p:spTree>
    <p:extLst>
      <p:ext uri="{BB962C8B-B14F-4D97-AF65-F5344CB8AC3E}">
        <p14:creationId xmlns:p14="http://schemas.microsoft.com/office/powerpoint/2010/main" val="400226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226569" y="1009207"/>
            <a:ext cx="5517381" cy="5259416"/>
          </a:xfrm>
          <a:prstGeom prst="rect">
            <a:avLst/>
          </a:prstGeom>
          <a:ln>
            <a:noFill/>
          </a:ln>
          <a:effectLst>
            <a:softEdge rad="112500"/>
          </a:effectLst>
        </p:spPr>
      </p:pic>
      <p:sp>
        <p:nvSpPr>
          <p:cNvPr id="5" name="Title 1"/>
          <p:cNvSpPr txBox="1">
            <a:spLocks/>
          </p:cNvSpPr>
          <p:nvPr/>
        </p:nvSpPr>
        <p:spPr>
          <a:xfrm>
            <a:off x="-1" y="223719"/>
            <a:ext cx="5286376"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基于图的搜索</a:t>
            </a:r>
            <a:r>
              <a:rPr lang="en-US" altLang="zh-CN" sz="2400" b="1" dirty="0">
                <a:solidFill>
                  <a:schemeClr val="bg1">
                    <a:lumMod val="95000"/>
                  </a:schemeClr>
                </a:solidFill>
                <a:latin typeface="+mn-ea"/>
                <a:ea typeface="+mn-ea"/>
              </a:rPr>
              <a:t>: </a:t>
            </a:r>
            <a:r>
              <a:rPr lang="zh-CN" altLang="en-US" sz="2400" b="1" dirty="0">
                <a:solidFill>
                  <a:schemeClr val="bg1">
                    <a:lumMod val="95000"/>
                  </a:schemeClr>
                </a:solidFill>
                <a:latin typeface="+mn-ea"/>
                <a:ea typeface="+mn-ea"/>
              </a:rPr>
              <a:t>公司投资担保关系网</a:t>
            </a:r>
          </a:p>
        </p:txBody>
      </p:sp>
    </p:spTree>
    <p:extLst>
      <p:ext uri="{BB962C8B-B14F-4D97-AF65-F5344CB8AC3E}">
        <p14:creationId xmlns:p14="http://schemas.microsoft.com/office/powerpoint/2010/main" val="3183727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sted-image.jpg"/>
          <p:cNvPicPr>
            <a:picLocks noChangeAspect="1"/>
          </p:cNvPicPr>
          <p:nvPr/>
        </p:nvPicPr>
        <p:blipFill rotWithShape="1">
          <a:blip r:embed="rId3">
            <a:extLst/>
          </a:blip>
          <a:srcRect t="7474" r="16596" b="4735"/>
          <a:stretch/>
        </p:blipFill>
        <p:spPr>
          <a:xfrm>
            <a:off x="1" y="-28575"/>
            <a:ext cx="12192000" cy="6886575"/>
          </a:xfrm>
          <a:prstGeom prst="rect">
            <a:avLst/>
          </a:prstGeom>
          <a:ln w="3175">
            <a:miter lim="400000"/>
          </a:ln>
        </p:spPr>
      </p:pic>
      <p:sp>
        <p:nvSpPr>
          <p:cNvPr id="43" name="Shape 412"/>
          <p:cNvSpPr/>
          <p:nvPr/>
        </p:nvSpPr>
        <p:spPr>
          <a:xfrm>
            <a:off x="6457325" y="4373851"/>
            <a:ext cx="5801240" cy="2484149"/>
          </a:xfrm>
          <a:prstGeom prst="rect">
            <a:avLst/>
          </a:prstGeom>
          <a:solidFill>
            <a:srgbClr val="FFFFFF">
              <a:alpha val="89510"/>
            </a:srgbClr>
          </a:solidFill>
          <a:ln w="3175">
            <a:miter lim="400000"/>
          </a:ln>
        </p:spPr>
        <p:txBody>
          <a:bodyPr lIns="25400" tIns="25400" rIns="25400" bIns="25400" anchor="ctr"/>
          <a:lstStyle/>
          <a:p>
            <a:pPr defTabSz="619125">
              <a:defRPr sz="2000">
                <a:solidFill>
                  <a:srgbClr val="FFFFFF"/>
                </a:solidFill>
              </a:defRPr>
            </a:pPr>
            <a:endParaRPr sz="1500"/>
          </a:p>
        </p:txBody>
      </p:sp>
      <p:sp>
        <p:nvSpPr>
          <p:cNvPr id="18"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典型案例</a:t>
            </a:r>
          </a:p>
        </p:txBody>
      </p:sp>
      <p:grpSp>
        <p:nvGrpSpPr>
          <p:cNvPr id="19" name="组合 18"/>
          <p:cNvGrpSpPr/>
          <p:nvPr/>
        </p:nvGrpSpPr>
        <p:grpSpPr>
          <a:xfrm>
            <a:off x="-20175" y="1410189"/>
            <a:ext cx="5850043" cy="3870372"/>
            <a:chOff x="3167234" y="1620399"/>
            <a:chExt cx="5850043" cy="3870372"/>
          </a:xfrm>
        </p:grpSpPr>
        <p:sp>
          <p:nvSpPr>
            <p:cNvPr id="20" name="Rectangle 35"/>
            <p:cNvSpPr/>
            <p:nvPr/>
          </p:nvSpPr>
          <p:spPr bwMode="auto">
            <a:xfrm>
              <a:off x="3167234" y="3610727"/>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基于图的搜索</a:t>
              </a:r>
            </a:p>
          </p:txBody>
        </p:sp>
        <p:sp>
          <p:nvSpPr>
            <p:cNvPr id="21" name="Rectangle 36"/>
            <p:cNvSpPr/>
            <p:nvPr/>
          </p:nvSpPr>
          <p:spPr bwMode="auto">
            <a:xfrm>
              <a:off x="3167234" y="162285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实时推荐</a:t>
              </a:r>
            </a:p>
          </p:txBody>
        </p:sp>
        <p:sp>
          <p:nvSpPr>
            <p:cNvPr id="22" name="Rectangle 17"/>
            <p:cNvSpPr/>
            <p:nvPr/>
          </p:nvSpPr>
          <p:spPr bwMode="auto">
            <a:xfrm>
              <a:off x="5148357" y="1623044"/>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主数据管理</a:t>
              </a:r>
            </a:p>
          </p:txBody>
        </p:sp>
        <p:sp>
          <p:nvSpPr>
            <p:cNvPr id="23" name="Rectangle 18"/>
            <p:cNvSpPr/>
            <p:nvPr/>
          </p:nvSpPr>
          <p:spPr bwMode="auto">
            <a:xfrm>
              <a:off x="7137209" y="162039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欺诈</a:t>
              </a:r>
              <a:r>
                <a:rPr lang="zh-CN" altLang="en-US" spc="-51" dirty="0">
                  <a:gradFill>
                    <a:gsLst>
                      <a:gs pos="0">
                        <a:srgbClr val="FFFFFF"/>
                      </a:gs>
                      <a:gs pos="100000">
                        <a:srgbClr val="FFFFFF"/>
                      </a:gs>
                    </a:gsLst>
                    <a:lin ang="5400000" scaled="0"/>
                  </a:gradFill>
                  <a:latin typeface="+mn-ea"/>
                  <a:cs typeface="Segoe UI" pitchFamily="34" charset="0"/>
                </a:rPr>
                <a:t>检测</a:t>
              </a:r>
            </a:p>
          </p:txBody>
        </p:sp>
        <p:sp>
          <p:nvSpPr>
            <p:cNvPr id="24" name="Rectangle 19"/>
            <p:cNvSpPr/>
            <p:nvPr/>
          </p:nvSpPr>
          <p:spPr bwMode="auto">
            <a:xfrm>
              <a:off x="5148357" y="3611191"/>
              <a:ext cx="1880068" cy="1879580"/>
            </a:xfrm>
            <a:prstGeom prst="rect">
              <a:avLst/>
            </a:prstGeom>
            <a:solidFill>
              <a:srgbClr val="1D4C7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mn-ea"/>
                </a:rPr>
                <a:t>IT</a:t>
              </a:r>
              <a:r>
                <a:rPr lang="zh-CN" altLang="en-US" dirty="0" smtClean="0">
                  <a:latin typeface="+mn-ea"/>
                </a:rPr>
                <a:t>网络管理</a:t>
              </a:r>
              <a:endParaRPr lang="zh-CN" altLang="en-US" dirty="0">
                <a:latin typeface="+mn-ea"/>
              </a:endParaRPr>
            </a:p>
          </p:txBody>
        </p:sp>
        <p:sp>
          <p:nvSpPr>
            <p:cNvPr id="25" name="Rectangle 20"/>
            <p:cNvSpPr/>
            <p:nvPr/>
          </p:nvSpPr>
          <p:spPr bwMode="auto">
            <a:xfrm>
              <a:off x="7137209" y="3606988"/>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身份和访问管理</a:t>
              </a:r>
            </a:p>
          </p:txBody>
        </p:sp>
        <p:sp>
          <p:nvSpPr>
            <p:cNvPr id="26" name="Freeform 78"/>
            <p:cNvSpPr>
              <a:spLocks noEditPoints="1"/>
            </p:cNvSpPr>
            <p:nvPr/>
          </p:nvSpPr>
          <p:spPr bwMode="black">
            <a:xfrm>
              <a:off x="7574484" y="1796394"/>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pic>
          <p:nvPicPr>
            <p:cNvPr id="27"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28" name="Group 51"/>
            <p:cNvGrpSpPr/>
            <p:nvPr/>
          </p:nvGrpSpPr>
          <p:grpSpPr>
            <a:xfrm>
              <a:off x="3576798" y="2150397"/>
              <a:ext cx="1205084" cy="548817"/>
              <a:chOff x="6629089" y="2161378"/>
              <a:chExt cx="941511" cy="428893"/>
            </a:xfrm>
          </p:grpSpPr>
          <p:grpSp>
            <p:nvGrpSpPr>
              <p:cNvPr id="32" name="Group 52"/>
              <p:cNvGrpSpPr/>
              <p:nvPr/>
            </p:nvGrpSpPr>
            <p:grpSpPr>
              <a:xfrm>
                <a:off x="7040701" y="2293237"/>
                <a:ext cx="529899" cy="297034"/>
                <a:chOff x="6649145" y="2175368"/>
                <a:chExt cx="1295400" cy="726135"/>
              </a:xfrm>
            </p:grpSpPr>
            <p:sp>
              <p:nvSpPr>
                <p:cNvPr id="34"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5"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6"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37"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38"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39"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40"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41"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33"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29" name="Freeform 6"/>
            <p:cNvSpPr>
              <a:spLocks noEditPoints="1"/>
            </p:cNvSpPr>
            <p:nvPr/>
          </p:nvSpPr>
          <p:spPr bwMode="auto">
            <a:xfrm>
              <a:off x="5860959" y="2232965"/>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30"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pic>
          <p:nvPicPr>
            <p:cNvPr id="31" name="Picture 7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98101" y="4056304"/>
              <a:ext cx="736170" cy="729174"/>
            </a:xfrm>
            <a:prstGeom prst="rect">
              <a:avLst/>
            </a:prstGeom>
            <a:effectLst/>
          </p:spPr>
        </p:pic>
      </p:grpSp>
      <p:sp>
        <p:nvSpPr>
          <p:cNvPr id="44" name="Shape 413"/>
          <p:cNvSpPr/>
          <p:nvPr/>
        </p:nvSpPr>
        <p:spPr>
          <a:xfrm>
            <a:off x="7346725" y="5542104"/>
            <a:ext cx="4190264" cy="626133"/>
          </a:xfrm>
          <a:prstGeom prst="rect">
            <a:avLst/>
          </a:prstGeom>
          <a:ln w="3175">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584200">
              <a:defRPr sz="2800">
                <a:latin typeface="Bodoni SvtyTwo ITC TT-Book"/>
                <a:ea typeface="Bodoni SvtyTwo ITC TT-Book"/>
                <a:cs typeface="Bodoni SvtyTwo ITC TT-Book"/>
                <a:sym typeface="Bodoni SvtyTwo ITC TT-Book"/>
              </a:defRPr>
            </a:lvl1pPr>
          </a:lstStyle>
          <a:p>
            <a:r>
              <a:rPr lang="zh-CN" altLang="en-US" sz="1800" dirty="0">
                <a:latin typeface="+mn-ea"/>
                <a:ea typeface="+mn-ea"/>
              </a:rPr>
              <a:t>使用 </a:t>
            </a:r>
            <a:r>
              <a:rPr lang="en-US" altLang="zh-CN" sz="1800" dirty="0">
                <a:latin typeface="+mn-ea"/>
                <a:ea typeface="+mn-ea"/>
              </a:rPr>
              <a:t>Neo4j </a:t>
            </a:r>
            <a:r>
              <a:rPr lang="zh-CN" altLang="en-US" sz="1800" dirty="0">
                <a:latin typeface="+mn-ea"/>
                <a:ea typeface="+mn-ea"/>
              </a:rPr>
              <a:t>为大型电信服务提供商进行网络拓扑分析</a:t>
            </a:r>
          </a:p>
        </p:txBody>
      </p:sp>
      <p:pic>
        <p:nvPicPr>
          <p:cNvPr id="47" name="pasted-image.png"/>
          <p:cNvPicPr>
            <a:picLocks noChangeAspect="1"/>
          </p:cNvPicPr>
          <p:nvPr/>
        </p:nvPicPr>
        <p:blipFill>
          <a:blip r:embed="rId6">
            <a:extLst/>
          </a:blip>
          <a:srcRect l="24863" r="24863"/>
          <a:stretch>
            <a:fillRect/>
          </a:stretch>
        </p:blipFill>
        <p:spPr>
          <a:xfrm>
            <a:off x="6830280" y="4575268"/>
            <a:ext cx="1032891" cy="966836"/>
          </a:xfrm>
          <a:prstGeom prst="rect">
            <a:avLst/>
          </a:prstGeom>
          <a:ln w="3175">
            <a:miter lim="400000"/>
          </a:ln>
        </p:spPr>
      </p:pic>
    </p:spTree>
    <p:extLst>
      <p:ext uri="{BB962C8B-B14F-4D97-AF65-F5344CB8AC3E}">
        <p14:creationId xmlns:p14="http://schemas.microsoft.com/office/powerpoint/2010/main" val="2146988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p:nvPr/>
        </p:nvGrpSpPr>
        <p:grpSpPr>
          <a:xfrm>
            <a:off x="2107418" y="1066800"/>
            <a:ext cx="7884307" cy="5485508"/>
            <a:chOff x="4825998" y="837263"/>
            <a:chExt cx="3969928" cy="2549411"/>
          </a:xfrm>
        </p:grpSpPr>
        <p:sp>
          <p:nvSpPr>
            <p:cNvPr id="6" name="Oval 8"/>
            <p:cNvSpPr/>
            <p:nvPr/>
          </p:nvSpPr>
          <p:spPr>
            <a:xfrm>
              <a:off x="4825998" y="837263"/>
              <a:ext cx="3969928" cy="2549411"/>
            </a:xfrm>
            <a:prstGeom prst="ellipse">
              <a:avLst/>
            </a:prstGeom>
            <a:gradFill flip="none" rotWithShape="1">
              <a:gsLst>
                <a:gs pos="0">
                  <a:schemeClr val="accent1">
                    <a:lumMod val="20000"/>
                    <a:lumOff val="80000"/>
                  </a:schemeClr>
                </a:gs>
                <a:gs pos="100000">
                  <a:schemeClr val="bg1">
                    <a:lumMod val="95000"/>
                    <a:alpha val="0"/>
                  </a:schemeClr>
                </a:gs>
                <a:gs pos="58000">
                  <a:schemeClr val="accent1">
                    <a:lumMod val="20000"/>
                    <a:lumOff val="80000"/>
                    <a:alpha val="9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7" name="Picture 7" descr="Data Network.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56830" y="940740"/>
              <a:ext cx="3474603" cy="2434168"/>
            </a:xfrm>
            <a:prstGeom prst="rect">
              <a:avLst/>
            </a:prstGeom>
          </p:spPr>
        </p:pic>
      </p:grpSp>
      <p:sp>
        <p:nvSpPr>
          <p:cNvPr id="9" name="Title 1"/>
          <p:cNvSpPr txBox="1">
            <a:spLocks/>
          </p:cNvSpPr>
          <p:nvPr/>
        </p:nvSpPr>
        <p:spPr>
          <a:xfrm>
            <a:off x="-1" y="223719"/>
            <a:ext cx="350520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400" b="1" dirty="0" smtClean="0">
                <a:solidFill>
                  <a:schemeClr val="bg1">
                    <a:lumMod val="95000"/>
                  </a:schemeClr>
                </a:solidFill>
                <a:latin typeface="+mn-ea"/>
                <a:ea typeface="+mn-ea"/>
              </a:rPr>
              <a:t>IT</a:t>
            </a:r>
            <a:r>
              <a:rPr lang="zh-CN" altLang="en-US" sz="2400" b="1" dirty="0" smtClean="0">
                <a:solidFill>
                  <a:schemeClr val="bg1">
                    <a:lumMod val="95000"/>
                  </a:schemeClr>
                </a:solidFill>
                <a:latin typeface="+mn-ea"/>
                <a:ea typeface="+mn-ea"/>
              </a:rPr>
              <a:t>网络管理</a:t>
            </a:r>
            <a:endParaRPr lang="zh-CN" alt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165735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asted-image.jpg"/>
          <p:cNvPicPr>
            <a:picLocks noChangeAspect="1"/>
          </p:cNvPicPr>
          <p:nvPr/>
        </p:nvPicPr>
        <p:blipFill rotWithShape="1">
          <a:blip r:embed="rId3">
            <a:extLst/>
          </a:blip>
          <a:srcRect l="2877" t="18352" b="-15824"/>
          <a:stretch/>
        </p:blipFill>
        <p:spPr>
          <a:xfrm>
            <a:off x="9525" y="-9525"/>
            <a:ext cx="12249040" cy="8195351"/>
          </a:xfrm>
          <a:prstGeom prst="rect">
            <a:avLst/>
          </a:prstGeom>
          <a:ln w="3175">
            <a:miter lim="400000"/>
          </a:ln>
        </p:spPr>
      </p:pic>
      <p:sp>
        <p:nvSpPr>
          <p:cNvPr id="43" name="Shape 412"/>
          <p:cNvSpPr/>
          <p:nvPr/>
        </p:nvSpPr>
        <p:spPr>
          <a:xfrm>
            <a:off x="6457325" y="4733925"/>
            <a:ext cx="5801240" cy="2124075"/>
          </a:xfrm>
          <a:prstGeom prst="rect">
            <a:avLst/>
          </a:prstGeom>
          <a:solidFill>
            <a:srgbClr val="FFFFFF">
              <a:alpha val="89510"/>
            </a:srgbClr>
          </a:solidFill>
          <a:ln w="3175">
            <a:miter lim="400000"/>
          </a:ln>
        </p:spPr>
        <p:txBody>
          <a:bodyPr lIns="25400" tIns="25400" rIns="25400" bIns="25400" anchor="ctr"/>
          <a:lstStyle/>
          <a:p>
            <a:pPr defTabSz="619125">
              <a:defRPr sz="2000">
                <a:solidFill>
                  <a:srgbClr val="FFFFFF"/>
                </a:solidFill>
              </a:defRPr>
            </a:pPr>
            <a:endParaRPr sz="1500"/>
          </a:p>
        </p:txBody>
      </p:sp>
      <p:sp>
        <p:nvSpPr>
          <p:cNvPr id="18" name="Title 1"/>
          <p:cNvSpPr txBox="1">
            <a:spLocks/>
          </p:cNvSpPr>
          <p:nvPr/>
        </p:nvSpPr>
        <p:spPr>
          <a:xfrm>
            <a:off x="-1" y="223719"/>
            <a:ext cx="3686175"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dirty="0" smtClean="0">
                <a:solidFill>
                  <a:schemeClr val="bg1">
                    <a:lumMod val="95000"/>
                  </a:schemeClr>
                </a:solidFill>
                <a:latin typeface="+mn-ea"/>
                <a:ea typeface="+mn-ea"/>
              </a:rPr>
              <a:t>Neo4j </a:t>
            </a:r>
            <a:r>
              <a:rPr lang="zh-CN" altLang="en-US" sz="2400" b="1" dirty="0">
                <a:solidFill>
                  <a:schemeClr val="bg1">
                    <a:lumMod val="95000"/>
                  </a:schemeClr>
                </a:solidFill>
                <a:latin typeface="+mn-ea"/>
                <a:ea typeface="+mn-ea"/>
              </a:rPr>
              <a:t>典型案例</a:t>
            </a:r>
          </a:p>
        </p:txBody>
      </p:sp>
      <p:grpSp>
        <p:nvGrpSpPr>
          <p:cNvPr id="19" name="组合 18"/>
          <p:cNvGrpSpPr/>
          <p:nvPr/>
        </p:nvGrpSpPr>
        <p:grpSpPr>
          <a:xfrm>
            <a:off x="-20175" y="1412649"/>
            <a:ext cx="5850043" cy="3867912"/>
            <a:chOff x="3167234" y="1622859"/>
            <a:chExt cx="5850043" cy="3867912"/>
          </a:xfrm>
        </p:grpSpPr>
        <p:sp>
          <p:nvSpPr>
            <p:cNvPr id="20" name="Rectangle 35"/>
            <p:cNvSpPr/>
            <p:nvPr/>
          </p:nvSpPr>
          <p:spPr bwMode="auto">
            <a:xfrm>
              <a:off x="3167234" y="3610727"/>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基于图的搜索</a:t>
              </a:r>
            </a:p>
          </p:txBody>
        </p:sp>
        <p:sp>
          <p:nvSpPr>
            <p:cNvPr id="21" name="Rectangle 36"/>
            <p:cNvSpPr/>
            <p:nvPr/>
          </p:nvSpPr>
          <p:spPr bwMode="auto">
            <a:xfrm>
              <a:off x="3167234" y="162285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实时推荐</a:t>
              </a:r>
            </a:p>
          </p:txBody>
        </p:sp>
        <p:sp>
          <p:nvSpPr>
            <p:cNvPr id="22" name="Rectangle 17"/>
            <p:cNvSpPr/>
            <p:nvPr/>
          </p:nvSpPr>
          <p:spPr bwMode="auto">
            <a:xfrm>
              <a:off x="5148357" y="1623044"/>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主数据管理</a:t>
              </a:r>
            </a:p>
          </p:txBody>
        </p:sp>
        <p:sp>
          <p:nvSpPr>
            <p:cNvPr id="23" name="Rectangle 18"/>
            <p:cNvSpPr/>
            <p:nvPr/>
          </p:nvSpPr>
          <p:spPr bwMode="auto">
            <a:xfrm>
              <a:off x="7137209" y="1622859"/>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smtClean="0">
                  <a:gradFill>
                    <a:gsLst>
                      <a:gs pos="0">
                        <a:srgbClr val="FFFFFF"/>
                      </a:gs>
                      <a:gs pos="100000">
                        <a:srgbClr val="FFFFFF"/>
                      </a:gs>
                    </a:gsLst>
                    <a:lin ang="5400000" scaled="0"/>
                  </a:gradFill>
                  <a:latin typeface="+mn-ea"/>
                  <a:cs typeface="Segoe UI" pitchFamily="34" charset="0"/>
                </a:rPr>
                <a:t>欺诈</a:t>
              </a:r>
              <a:r>
                <a:rPr lang="zh-CN" altLang="en-US" spc="-51" dirty="0">
                  <a:gradFill>
                    <a:gsLst>
                      <a:gs pos="0">
                        <a:srgbClr val="FFFFFF"/>
                      </a:gs>
                      <a:gs pos="100000">
                        <a:srgbClr val="FFFFFF"/>
                      </a:gs>
                    </a:gsLst>
                    <a:lin ang="5400000" scaled="0"/>
                  </a:gradFill>
                  <a:latin typeface="+mn-ea"/>
                  <a:cs typeface="Segoe UI" pitchFamily="34" charset="0"/>
                </a:rPr>
                <a:t>检测</a:t>
              </a:r>
            </a:p>
          </p:txBody>
        </p:sp>
        <p:sp>
          <p:nvSpPr>
            <p:cNvPr id="24" name="Rectangle 19"/>
            <p:cNvSpPr/>
            <p:nvPr/>
          </p:nvSpPr>
          <p:spPr bwMode="auto">
            <a:xfrm>
              <a:off x="5148357" y="3611191"/>
              <a:ext cx="1880068" cy="1879580"/>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a:r>
                <a:rPr lang="en-US" altLang="zh-CN" dirty="0" smtClean="0">
                  <a:latin typeface="+mn-ea"/>
                </a:rPr>
                <a:t>IT</a:t>
              </a:r>
              <a:r>
                <a:rPr lang="zh-CN" altLang="en-US" dirty="0" smtClean="0">
                  <a:latin typeface="+mn-ea"/>
                </a:rPr>
                <a:t>网络管理</a:t>
              </a:r>
              <a:endParaRPr lang="zh-CN" altLang="en-US" dirty="0">
                <a:latin typeface="+mn-ea"/>
              </a:endParaRPr>
            </a:p>
          </p:txBody>
        </p:sp>
        <p:sp>
          <p:nvSpPr>
            <p:cNvPr id="25" name="Rectangle 20"/>
            <p:cNvSpPr/>
            <p:nvPr/>
          </p:nvSpPr>
          <p:spPr bwMode="auto">
            <a:xfrm>
              <a:off x="7137209" y="3606988"/>
              <a:ext cx="1880068" cy="1879580"/>
            </a:xfrm>
            <a:prstGeom prst="rect">
              <a:avLst/>
            </a:prstGeom>
            <a:solidFill>
              <a:srgbClr val="1D4C7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8" tIns="45725" rIns="45725" bIns="91448" numCol="1" spcCol="0" rtlCol="0" fromWordArt="0" anchor="b" anchorCtr="0" forceAA="0" compatLnSpc="1">
              <a:prstTxWarp prst="textNoShape">
                <a:avLst/>
              </a:prstTxWarp>
              <a:noAutofit/>
            </a:bodyPr>
            <a:lstStyle/>
            <a:p>
              <a:pPr algn="ctr" defTabSz="914160" fontAlgn="base">
                <a:spcBef>
                  <a:spcPct val="0"/>
                </a:spcBef>
                <a:spcAft>
                  <a:spcPct val="0"/>
                </a:spcAft>
              </a:pPr>
              <a:r>
                <a:rPr lang="zh-CN" altLang="en-US" spc="-51" dirty="0">
                  <a:gradFill>
                    <a:gsLst>
                      <a:gs pos="0">
                        <a:srgbClr val="FFFFFF"/>
                      </a:gs>
                      <a:gs pos="100000">
                        <a:srgbClr val="FFFFFF"/>
                      </a:gs>
                    </a:gsLst>
                    <a:lin ang="5400000" scaled="0"/>
                  </a:gradFill>
                  <a:latin typeface="+mn-ea"/>
                  <a:cs typeface="Segoe UI" pitchFamily="34" charset="0"/>
                </a:rPr>
                <a:t>身份和访问管理</a:t>
              </a:r>
            </a:p>
          </p:txBody>
        </p:sp>
        <p:sp>
          <p:nvSpPr>
            <p:cNvPr id="26" name="Freeform 78"/>
            <p:cNvSpPr>
              <a:spLocks noEditPoints="1"/>
            </p:cNvSpPr>
            <p:nvPr/>
          </p:nvSpPr>
          <p:spPr bwMode="black">
            <a:xfrm>
              <a:off x="7574484" y="1796394"/>
              <a:ext cx="1005512" cy="962039"/>
            </a:xfrm>
            <a:custGeom>
              <a:avLst/>
              <a:gdLst>
                <a:gd name="T0" fmla="*/ 1448 w 2291"/>
                <a:gd name="T1" fmla="*/ 923 h 2197"/>
                <a:gd name="T2" fmla="*/ 1464 w 2291"/>
                <a:gd name="T3" fmla="*/ 1048 h 2197"/>
                <a:gd name="T4" fmla="*/ 1622 w 2291"/>
                <a:gd name="T5" fmla="*/ 1225 h 2197"/>
                <a:gd name="T6" fmla="*/ 1522 w 2291"/>
                <a:gd name="T7" fmla="*/ 1149 h 2197"/>
                <a:gd name="T8" fmla="*/ 1622 w 2291"/>
                <a:gd name="T9" fmla="*/ 1225 h 2197"/>
                <a:gd name="T10" fmla="*/ 769 w 2291"/>
                <a:gd name="T11" fmla="*/ 1149 h 2197"/>
                <a:gd name="T12" fmla="*/ 669 w 2291"/>
                <a:gd name="T13" fmla="*/ 1225 h 2197"/>
                <a:gd name="T14" fmla="*/ 828 w 2291"/>
                <a:gd name="T15" fmla="*/ 1048 h 2197"/>
                <a:gd name="T16" fmla="*/ 844 w 2291"/>
                <a:gd name="T17" fmla="*/ 923 h 2197"/>
                <a:gd name="T18" fmla="*/ 828 w 2291"/>
                <a:gd name="T19" fmla="*/ 1048 h 2197"/>
                <a:gd name="T20" fmla="*/ 1390 w 2291"/>
                <a:gd name="T21" fmla="*/ 540 h 2197"/>
                <a:gd name="T22" fmla="*/ 1493 w 2291"/>
                <a:gd name="T23" fmla="*/ 103 h 2197"/>
                <a:gd name="T24" fmla="*/ 902 w 2291"/>
                <a:gd name="T25" fmla="*/ 0 h 2197"/>
                <a:gd name="T26" fmla="*/ 799 w 2291"/>
                <a:gd name="T27" fmla="*/ 437 h 2197"/>
                <a:gd name="T28" fmla="*/ 859 w 2291"/>
                <a:gd name="T29" fmla="*/ 103 h 2197"/>
                <a:gd name="T30" fmla="*/ 1390 w 2291"/>
                <a:gd name="T31" fmla="*/ 60 h 2197"/>
                <a:gd name="T32" fmla="*/ 1433 w 2291"/>
                <a:gd name="T33" fmla="*/ 437 h 2197"/>
                <a:gd name="T34" fmla="*/ 902 w 2291"/>
                <a:gd name="T35" fmla="*/ 480 h 2197"/>
                <a:gd name="T36" fmla="*/ 859 w 2291"/>
                <a:gd name="T37" fmla="*/ 103 h 2197"/>
                <a:gd name="T38" fmla="*/ 1614 w 2291"/>
                <a:gd name="T39" fmla="*/ 824 h 2197"/>
                <a:gd name="T40" fmla="*/ 1640 w 2291"/>
                <a:gd name="T41" fmla="*/ 786 h 2197"/>
                <a:gd name="T42" fmla="*/ 1499 w 2291"/>
                <a:gd name="T43" fmla="*/ 596 h 2197"/>
                <a:gd name="T44" fmla="*/ 835 w 2291"/>
                <a:gd name="T45" fmla="*/ 576 h 2197"/>
                <a:gd name="T46" fmla="*/ 669 w 2291"/>
                <a:gd name="T47" fmla="*/ 741 h 2197"/>
                <a:gd name="T48" fmla="*/ 652 w 2291"/>
                <a:gd name="T49" fmla="*/ 798 h 2197"/>
                <a:gd name="T50" fmla="*/ 1450 w 2291"/>
                <a:gd name="T51" fmla="*/ 1476 h 2197"/>
                <a:gd name="T52" fmla="*/ 1554 w 2291"/>
                <a:gd name="T53" fmla="*/ 1913 h 2197"/>
                <a:gd name="T54" fmla="*/ 2144 w 2291"/>
                <a:gd name="T55" fmla="*/ 1810 h 2197"/>
                <a:gd name="T56" fmla="*/ 2041 w 2291"/>
                <a:gd name="T57" fmla="*/ 1373 h 2197"/>
                <a:gd name="T58" fmla="*/ 1450 w 2291"/>
                <a:gd name="T59" fmla="*/ 1476 h 2197"/>
                <a:gd name="T60" fmla="*/ 2084 w 2291"/>
                <a:gd name="T61" fmla="*/ 1810 h 2197"/>
                <a:gd name="T62" fmla="*/ 1554 w 2291"/>
                <a:gd name="T63" fmla="*/ 1853 h 2197"/>
                <a:gd name="T64" fmla="*/ 1511 w 2291"/>
                <a:gd name="T65" fmla="*/ 1476 h 2197"/>
                <a:gd name="T66" fmla="*/ 2041 w 2291"/>
                <a:gd name="T67" fmla="*/ 1433 h 2197"/>
                <a:gd name="T68" fmla="*/ 2275 w 2291"/>
                <a:gd name="T69" fmla="*/ 2114 h 2197"/>
                <a:gd name="T70" fmla="*/ 2108 w 2291"/>
                <a:gd name="T71" fmla="*/ 1949 h 2197"/>
                <a:gd name="T72" fmla="*/ 1444 w 2291"/>
                <a:gd name="T73" fmla="*/ 1969 h 2197"/>
                <a:gd name="T74" fmla="*/ 1304 w 2291"/>
                <a:gd name="T75" fmla="*/ 2159 h 2197"/>
                <a:gd name="T76" fmla="*/ 1329 w 2291"/>
                <a:gd name="T77" fmla="*/ 2197 h 2197"/>
                <a:gd name="T78" fmla="*/ 2291 w 2291"/>
                <a:gd name="T79" fmla="*/ 2171 h 2197"/>
                <a:gd name="T80" fmla="*/ 2275 w 2291"/>
                <a:gd name="T81" fmla="*/ 2114 h 2197"/>
                <a:gd name="T82" fmla="*/ 738 w 2291"/>
                <a:gd name="T83" fmla="*/ 1913 h 2197"/>
                <a:gd name="T84" fmla="*/ 841 w 2291"/>
                <a:gd name="T85" fmla="*/ 1476 h 2197"/>
                <a:gd name="T86" fmla="*/ 250 w 2291"/>
                <a:gd name="T87" fmla="*/ 1373 h 2197"/>
                <a:gd name="T88" fmla="*/ 147 w 2291"/>
                <a:gd name="T89" fmla="*/ 1810 h 2197"/>
                <a:gd name="T90" fmla="*/ 207 w 2291"/>
                <a:gd name="T91" fmla="*/ 1476 h 2197"/>
                <a:gd name="T92" fmla="*/ 738 w 2291"/>
                <a:gd name="T93" fmla="*/ 1433 h 2197"/>
                <a:gd name="T94" fmla="*/ 781 w 2291"/>
                <a:gd name="T95" fmla="*/ 1810 h 2197"/>
                <a:gd name="T96" fmla="*/ 250 w 2291"/>
                <a:gd name="T97" fmla="*/ 1853 h 2197"/>
                <a:gd name="T98" fmla="*/ 207 w 2291"/>
                <a:gd name="T99" fmla="*/ 1476 h 2197"/>
                <a:gd name="T100" fmla="*/ 805 w 2291"/>
                <a:gd name="T101" fmla="*/ 1949 h 2197"/>
                <a:gd name="T102" fmla="*/ 141 w 2291"/>
                <a:gd name="T103" fmla="*/ 1969 h 2197"/>
                <a:gd name="T104" fmla="*/ 0 w 2291"/>
                <a:gd name="T105" fmla="*/ 2159 h 2197"/>
                <a:gd name="T106" fmla="*/ 26 w 2291"/>
                <a:gd name="T107" fmla="*/ 2197 h 2197"/>
                <a:gd name="T108" fmla="*/ 988 w 2291"/>
                <a:gd name="T109" fmla="*/ 2171 h 2197"/>
                <a:gd name="T110" fmla="*/ 971 w 2291"/>
                <a:gd name="T111" fmla="*/ 2114 h 2197"/>
                <a:gd name="T112" fmla="*/ 971 w 2291"/>
                <a:gd name="T113" fmla="*/ 1659 h 2197"/>
                <a:gd name="T114" fmla="*/ 1088 w 2291"/>
                <a:gd name="T115" fmla="*/ 1610 h 2197"/>
                <a:gd name="T116" fmla="*/ 971 w 2291"/>
                <a:gd name="T117" fmla="*/ 1659 h 2197"/>
                <a:gd name="T118" fmla="*/ 1204 w 2291"/>
                <a:gd name="T119" fmla="*/ 1610 h 2197"/>
                <a:gd name="T120" fmla="*/ 1320 w 2291"/>
                <a:gd name="T121" fmla="*/ 1659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1" h="2197">
                  <a:moveTo>
                    <a:pt x="1506" y="1023"/>
                  </a:moveTo>
                  <a:cubicBezTo>
                    <a:pt x="1448" y="923"/>
                    <a:pt x="1448" y="923"/>
                    <a:pt x="1448" y="923"/>
                  </a:cubicBezTo>
                  <a:cubicBezTo>
                    <a:pt x="1406" y="947"/>
                    <a:pt x="1406" y="947"/>
                    <a:pt x="1406" y="947"/>
                  </a:cubicBezTo>
                  <a:cubicBezTo>
                    <a:pt x="1464" y="1048"/>
                    <a:pt x="1464" y="1048"/>
                    <a:pt x="1464" y="1048"/>
                  </a:cubicBezTo>
                  <a:lnTo>
                    <a:pt x="1506" y="1023"/>
                  </a:lnTo>
                  <a:close/>
                  <a:moveTo>
                    <a:pt x="1622" y="1225"/>
                  </a:moveTo>
                  <a:cubicBezTo>
                    <a:pt x="1564" y="1124"/>
                    <a:pt x="1564" y="1124"/>
                    <a:pt x="1564" y="1124"/>
                  </a:cubicBezTo>
                  <a:cubicBezTo>
                    <a:pt x="1522" y="1149"/>
                    <a:pt x="1522" y="1149"/>
                    <a:pt x="1522" y="1149"/>
                  </a:cubicBezTo>
                  <a:cubicBezTo>
                    <a:pt x="1580" y="1249"/>
                    <a:pt x="1580" y="1249"/>
                    <a:pt x="1580" y="1249"/>
                  </a:cubicBezTo>
                  <a:lnTo>
                    <a:pt x="1622" y="1225"/>
                  </a:lnTo>
                  <a:close/>
                  <a:moveTo>
                    <a:pt x="711" y="1249"/>
                  </a:moveTo>
                  <a:cubicBezTo>
                    <a:pt x="769" y="1149"/>
                    <a:pt x="769" y="1149"/>
                    <a:pt x="769" y="1149"/>
                  </a:cubicBezTo>
                  <a:cubicBezTo>
                    <a:pt x="727" y="1124"/>
                    <a:pt x="727" y="1124"/>
                    <a:pt x="727" y="1124"/>
                  </a:cubicBezTo>
                  <a:cubicBezTo>
                    <a:pt x="669" y="1225"/>
                    <a:pt x="669" y="1225"/>
                    <a:pt x="669" y="1225"/>
                  </a:cubicBezTo>
                  <a:lnTo>
                    <a:pt x="711" y="1249"/>
                  </a:lnTo>
                  <a:close/>
                  <a:moveTo>
                    <a:pt x="828" y="1048"/>
                  </a:moveTo>
                  <a:cubicBezTo>
                    <a:pt x="886" y="947"/>
                    <a:pt x="886" y="947"/>
                    <a:pt x="886" y="947"/>
                  </a:cubicBezTo>
                  <a:cubicBezTo>
                    <a:pt x="844" y="923"/>
                    <a:pt x="844" y="923"/>
                    <a:pt x="844" y="923"/>
                  </a:cubicBezTo>
                  <a:cubicBezTo>
                    <a:pt x="786" y="1023"/>
                    <a:pt x="786" y="1023"/>
                    <a:pt x="786" y="1023"/>
                  </a:cubicBezTo>
                  <a:lnTo>
                    <a:pt x="828" y="1048"/>
                  </a:lnTo>
                  <a:close/>
                  <a:moveTo>
                    <a:pt x="902" y="540"/>
                  </a:moveTo>
                  <a:cubicBezTo>
                    <a:pt x="1390" y="540"/>
                    <a:pt x="1390" y="540"/>
                    <a:pt x="1390" y="540"/>
                  </a:cubicBezTo>
                  <a:cubicBezTo>
                    <a:pt x="1447" y="540"/>
                    <a:pt x="1493" y="494"/>
                    <a:pt x="1493" y="437"/>
                  </a:cubicBezTo>
                  <a:cubicBezTo>
                    <a:pt x="1493" y="103"/>
                    <a:pt x="1493" y="103"/>
                    <a:pt x="1493" y="103"/>
                  </a:cubicBezTo>
                  <a:cubicBezTo>
                    <a:pt x="1493" y="46"/>
                    <a:pt x="1447" y="0"/>
                    <a:pt x="1390" y="0"/>
                  </a:cubicBezTo>
                  <a:cubicBezTo>
                    <a:pt x="902" y="0"/>
                    <a:pt x="902" y="0"/>
                    <a:pt x="902" y="0"/>
                  </a:cubicBezTo>
                  <a:cubicBezTo>
                    <a:pt x="845" y="0"/>
                    <a:pt x="799" y="46"/>
                    <a:pt x="799" y="103"/>
                  </a:cubicBezTo>
                  <a:cubicBezTo>
                    <a:pt x="799" y="437"/>
                    <a:pt x="799" y="437"/>
                    <a:pt x="799" y="437"/>
                  </a:cubicBezTo>
                  <a:cubicBezTo>
                    <a:pt x="799" y="494"/>
                    <a:pt x="845" y="540"/>
                    <a:pt x="902" y="540"/>
                  </a:cubicBezTo>
                  <a:close/>
                  <a:moveTo>
                    <a:pt x="859" y="103"/>
                  </a:moveTo>
                  <a:cubicBezTo>
                    <a:pt x="859" y="79"/>
                    <a:pt x="878" y="60"/>
                    <a:pt x="902" y="60"/>
                  </a:cubicBezTo>
                  <a:cubicBezTo>
                    <a:pt x="1390" y="60"/>
                    <a:pt x="1390" y="60"/>
                    <a:pt x="1390" y="60"/>
                  </a:cubicBezTo>
                  <a:cubicBezTo>
                    <a:pt x="1413" y="60"/>
                    <a:pt x="1433" y="79"/>
                    <a:pt x="1433" y="103"/>
                  </a:cubicBezTo>
                  <a:cubicBezTo>
                    <a:pt x="1433" y="437"/>
                    <a:pt x="1433" y="437"/>
                    <a:pt x="1433" y="437"/>
                  </a:cubicBezTo>
                  <a:cubicBezTo>
                    <a:pt x="1433" y="461"/>
                    <a:pt x="1413" y="480"/>
                    <a:pt x="1390" y="480"/>
                  </a:cubicBezTo>
                  <a:cubicBezTo>
                    <a:pt x="902" y="480"/>
                    <a:pt x="902" y="480"/>
                    <a:pt x="902" y="480"/>
                  </a:cubicBezTo>
                  <a:cubicBezTo>
                    <a:pt x="878" y="480"/>
                    <a:pt x="859" y="461"/>
                    <a:pt x="859" y="437"/>
                  </a:cubicBezTo>
                  <a:lnTo>
                    <a:pt x="859" y="103"/>
                  </a:lnTo>
                  <a:close/>
                  <a:moveTo>
                    <a:pt x="678" y="824"/>
                  </a:moveTo>
                  <a:cubicBezTo>
                    <a:pt x="1614" y="824"/>
                    <a:pt x="1614" y="824"/>
                    <a:pt x="1614" y="824"/>
                  </a:cubicBezTo>
                  <a:cubicBezTo>
                    <a:pt x="1628" y="824"/>
                    <a:pt x="1640" y="812"/>
                    <a:pt x="1640" y="798"/>
                  </a:cubicBezTo>
                  <a:cubicBezTo>
                    <a:pt x="1640" y="786"/>
                    <a:pt x="1640" y="786"/>
                    <a:pt x="1640" y="786"/>
                  </a:cubicBezTo>
                  <a:cubicBezTo>
                    <a:pt x="1640" y="772"/>
                    <a:pt x="1632" y="752"/>
                    <a:pt x="1623" y="741"/>
                  </a:cubicBezTo>
                  <a:cubicBezTo>
                    <a:pt x="1499" y="596"/>
                    <a:pt x="1499" y="596"/>
                    <a:pt x="1499" y="596"/>
                  </a:cubicBezTo>
                  <a:cubicBezTo>
                    <a:pt x="1490" y="585"/>
                    <a:pt x="1471" y="576"/>
                    <a:pt x="1457" y="576"/>
                  </a:cubicBezTo>
                  <a:cubicBezTo>
                    <a:pt x="835" y="576"/>
                    <a:pt x="835" y="576"/>
                    <a:pt x="835" y="576"/>
                  </a:cubicBezTo>
                  <a:cubicBezTo>
                    <a:pt x="821" y="576"/>
                    <a:pt x="802" y="585"/>
                    <a:pt x="792" y="596"/>
                  </a:cubicBezTo>
                  <a:cubicBezTo>
                    <a:pt x="669" y="741"/>
                    <a:pt x="669" y="741"/>
                    <a:pt x="669" y="741"/>
                  </a:cubicBezTo>
                  <a:cubicBezTo>
                    <a:pt x="659" y="752"/>
                    <a:pt x="652" y="772"/>
                    <a:pt x="652" y="786"/>
                  </a:cubicBezTo>
                  <a:cubicBezTo>
                    <a:pt x="652" y="798"/>
                    <a:pt x="652" y="798"/>
                    <a:pt x="652" y="798"/>
                  </a:cubicBezTo>
                  <a:cubicBezTo>
                    <a:pt x="652" y="812"/>
                    <a:pt x="664" y="824"/>
                    <a:pt x="678" y="824"/>
                  </a:cubicBezTo>
                  <a:close/>
                  <a:moveTo>
                    <a:pt x="1450" y="1476"/>
                  </a:moveTo>
                  <a:cubicBezTo>
                    <a:pt x="1450" y="1810"/>
                    <a:pt x="1450" y="1810"/>
                    <a:pt x="1450" y="1810"/>
                  </a:cubicBezTo>
                  <a:cubicBezTo>
                    <a:pt x="1450" y="1867"/>
                    <a:pt x="1497" y="1913"/>
                    <a:pt x="1554" y="1913"/>
                  </a:cubicBezTo>
                  <a:cubicBezTo>
                    <a:pt x="2041" y="1913"/>
                    <a:pt x="2041" y="1913"/>
                    <a:pt x="2041" y="1913"/>
                  </a:cubicBezTo>
                  <a:cubicBezTo>
                    <a:pt x="2098" y="1913"/>
                    <a:pt x="2144" y="1867"/>
                    <a:pt x="2144" y="1810"/>
                  </a:cubicBezTo>
                  <a:cubicBezTo>
                    <a:pt x="2144" y="1476"/>
                    <a:pt x="2144" y="1476"/>
                    <a:pt x="2144" y="1476"/>
                  </a:cubicBezTo>
                  <a:cubicBezTo>
                    <a:pt x="2144" y="1419"/>
                    <a:pt x="2098" y="1373"/>
                    <a:pt x="2041" y="1373"/>
                  </a:cubicBezTo>
                  <a:cubicBezTo>
                    <a:pt x="1554" y="1373"/>
                    <a:pt x="1554" y="1373"/>
                    <a:pt x="1554" y="1373"/>
                  </a:cubicBezTo>
                  <a:cubicBezTo>
                    <a:pt x="1497" y="1373"/>
                    <a:pt x="1450" y="1419"/>
                    <a:pt x="1450" y="1476"/>
                  </a:cubicBezTo>
                  <a:close/>
                  <a:moveTo>
                    <a:pt x="2084" y="1476"/>
                  </a:moveTo>
                  <a:cubicBezTo>
                    <a:pt x="2084" y="1810"/>
                    <a:pt x="2084" y="1810"/>
                    <a:pt x="2084" y="1810"/>
                  </a:cubicBezTo>
                  <a:cubicBezTo>
                    <a:pt x="2084" y="1834"/>
                    <a:pt x="2065" y="1853"/>
                    <a:pt x="2041" y="1853"/>
                  </a:cubicBezTo>
                  <a:cubicBezTo>
                    <a:pt x="1554" y="1853"/>
                    <a:pt x="1554" y="1853"/>
                    <a:pt x="1554" y="1853"/>
                  </a:cubicBezTo>
                  <a:cubicBezTo>
                    <a:pt x="1530" y="1853"/>
                    <a:pt x="1511" y="1834"/>
                    <a:pt x="1511" y="1810"/>
                  </a:cubicBezTo>
                  <a:cubicBezTo>
                    <a:pt x="1511" y="1476"/>
                    <a:pt x="1511" y="1476"/>
                    <a:pt x="1511" y="1476"/>
                  </a:cubicBezTo>
                  <a:cubicBezTo>
                    <a:pt x="1511" y="1452"/>
                    <a:pt x="1530" y="1433"/>
                    <a:pt x="1554" y="1433"/>
                  </a:cubicBezTo>
                  <a:cubicBezTo>
                    <a:pt x="2041" y="1433"/>
                    <a:pt x="2041" y="1433"/>
                    <a:pt x="2041" y="1433"/>
                  </a:cubicBezTo>
                  <a:cubicBezTo>
                    <a:pt x="2065" y="1433"/>
                    <a:pt x="2084" y="1452"/>
                    <a:pt x="2084" y="1476"/>
                  </a:cubicBezTo>
                  <a:close/>
                  <a:moveTo>
                    <a:pt x="2275" y="2114"/>
                  </a:moveTo>
                  <a:cubicBezTo>
                    <a:pt x="2151" y="1969"/>
                    <a:pt x="2151" y="1969"/>
                    <a:pt x="2151" y="1969"/>
                  </a:cubicBezTo>
                  <a:cubicBezTo>
                    <a:pt x="2142" y="1958"/>
                    <a:pt x="2123" y="1949"/>
                    <a:pt x="2108" y="1949"/>
                  </a:cubicBezTo>
                  <a:cubicBezTo>
                    <a:pt x="1486" y="1949"/>
                    <a:pt x="1486" y="1949"/>
                    <a:pt x="1486" y="1949"/>
                  </a:cubicBezTo>
                  <a:cubicBezTo>
                    <a:pt x="1472" y="1949"/>
                    <a:pt x="1453" y="1958"/>
                    <a:pt x="1444" y="1969"/>
                  </a:cubicBezTo>
                  <a:cubicBezTo>
                    <a:pt x="1320" y="2114"/>
                    <a:pt x="1320" y="2114"/>
                    <a:pt x="1320" y="2114"/>
                  </a:cubicBezTo>
                  <a:cubicBezTo>
                    <a:pt x="1311" y="2125"/>
                    <a:pt x="1304" y="2145"/>
                    <a:pt x="1304" y="2159"/>
                  </a:cubicBezTo>
                  <a:cubicBezTo>
                    <a:pt x="1304" y="2171"/>
                    <a:pt x="1304" y="2171"/>
                    <a:pt x="1304" y="2171"/>
                  </a:cubicBezTo>
                  <a:cubicBezTo>
                    <a:pt x="1304" y="2185"/>
                    <a:pt x="1315" y="2197"/>
                    <a:pt x="1329" y="2197"/>
                  </a:cubicBezTo>
                  <a:cubicBezTo>
                    <a:pt x="2265" y="2197"/>
                    <a:pt x="2265" y="2197"/>
                    <a:pt x="2265" y="2197"/>
                  </a:cubicBezTo>
                  <a:cubicBezTo>
                    <a:pt x="2280" y="2197"/>
                    <a:pt x="2291" y="2185"/>
                    <a:pt x="2291" y="2171"/>
                  </a:cubicBezTo>
                  <a:cubicBezTo>
                    <a:pt x="2291" y="2159"/>
                    <a:pt x="2291" y="2159"/>
                    <a:pt x="2291" y="2159"/>
                  </a:cubicBezTo>
                  <a:cubicBezTo>
                    <a:pt x="2291" y="2145"/>
                    <a:pt x="2284" y="2125"/>
                    <a:pt x="2275" y="2114"/>
                  </a:cubicBezTo>
                  <a:close/>
                  <a:moveTo>
                    <a:pt x="250" y="1913"/>
                  </a:moveTo>
                  <a:cubicBezTo>
                    <a:pt x="738" y="1913"/>
                    <a:pt x="738" y="1913"/>
                    <a:pt x="738" y="1913"/>
                  </a:cubicBezTo>
                  <a:cubicBezTo>
                    <a:pt x="795" y="1913"/>
                    <a:pt x="841" y="1867"/>
                    <a:pt x="841" y="1810"/>
                  </a:cubicBezTo>
                  <a:cubicBezTo>
                    <a:pt x="841" y="1476"/>
                    <a:pt x="841" y="1476"/>
                    <a:pt x="841" y="1476"/>
                  </a:cubicBezTo>
                  <a:cubicBezTo>
                    <a:pt x="841" y="1419"/>
                    <a:pt x="795" y="1373"/>
                    <a:pt x="738" y="1373"/>
                  </a:cubicBezTo>
                  <a:cubicBezTo>
                    <a:pt x="250" y="1373"/>
                    <a:pt x="250" y="1373"/>
                    <a:pt x="250" y="1373"/>
                  </a:cubicBezTo>
                  <a:cubicBezTo>
                    <a:pt x="193" y="1373"/>
                    <a:pt x="147" y="1419"/>
                    <a:pt x="147" y="1476"/>
                  </a:cubicBezTo>
                  <a:cubicBezTo>
                    <a:pt x="147" y="1810"/>
                    <a:pt x="147" y="1810"/>
                    <a:pt x="147" y="1810"/>
                  </a:cubicBezTo>
                  <a:cubicBezTo>
                    <a:pt x="147" y="1867"/>
                    <a:pt x="193" y="1913"/>
                    <a:pt x="250" y="1913"/>
                  </a:cubicBezTo>
                  <a:close/>
                  <a:moveTo>
                    <a:pt x="207" y="1476"/>
                  </a:moveTo>
                  <a:cubicBezTo>
                    <a:pt x="207" y="1452"/>
                    <a:pt x="227" y="1433"/>
                    <a:pt x="250" y="1433"/>
                  </a:cubicBezTo>
                  <a:cubicBezTo>
                    <a:pt x="738" y="1433"/>
                    <a:pt x="738" y="1433"/>
                    <a:pt x="738" y="1433"/>
                  </a:cubicBezTo>
                  <a:cubicBezTo>
                    <a:pt x="762" y="1433"/>
                    <a:pt x="781" y="1452"/>
                    <a:pt x="781" y="1476"/>
                  </a:cubicBezTo>
                  <a:cubicBezTo>
                    <a:pt x="781" y="1810"/>
                    <a:pt x="781" y="1810"/>
                    <a:pt x="781" y="1810"/>
                  </a:cubicBezTo>
                  <a:cubicBezTo>
                    <a:pt x="781" y="1834"/>
                    <a:pt x="762" y="1853"/>
                    <a:pt x="738" y="1853"/>
                  </a:cubicBezTo>
                  <a:cubicBezTo>
                    <a:pt x="250" y="1853"/>
                    <a:pt x="250" y="1853"/>
                    <a:pt x="250" y="1853"/>
                  </a:cubicBezTo>
                  <a:cubicBezTo>
                    <a:pt x="227" y="1853"/>
                    <a:pt x="207" y="1834"/>
                    <a:pt x="207" y="1810"/>
                  </a:cubicBezTo>
                  <a:lnTo>
                    <a:pt x="207" y="1476"/>
                  </a:lnTo>
                  <a:close/>
                  <a:moveTo>
                    <a:pt x="848" y="1969"/>
                  </a:moveTo>
                  <a:cubicBezTo>
                    <a:pt x="838" y="1958"/>
                    <a:pt x="819" y="1949"/>
                    <a:pt x="805" y="1949"/>
                  </a:cubicBezTo>
                  <a:cubicBezTo>
                    <a:pt x="183" y="1949"/>
                    <a:pt x="183" y="1949"/>
                    <a:pt x="183" y="1949"/>
                  </a:cubicBezTo>
                  <a:cubicBezTo>
                    <a:pt x="169" y="1949"/>
                    <a:pt x="150" y="1958"/>
                    <a:pt x="141" y="1969"/>
                  </a:cubicBezTo>
                  <a:cubicBezTo>
                    <a:pt x="17" y="2114"/>
                    <a:pt x="17" y="2114"/>
                    <a:pt x="17" y="2114"/>
                  </a:cubicBezTo>
                  <a:cubicBezTo>
                    <a:pt x="8" y="2125"/>
                    <a:pt x="0" y="2145"/>
                    <a:pt x="0" y="2159"/>
                  </a:cubicBezTo>
                  <a:cubicBezTo>
                    <a:pt x="0" y="2171"/>
                    <a:pt x="0" y="2171"/>
                    <a:pt x="0" y="2171"/>
                  </a:cubicBezTo>
                  <a:cubicBezTo>
                    <a:pt x="0" y="2185"/>
                    <a:pt x="12" y="2197"/>
                    <a:pt x="26" y="2197"/>
                  </a:cubicBezTo>
                  <a:cubicBezTo>
                    <a:pt x="962" y="2197"/>
                    <a:pt x="962" y="2197"/>
                    <a:pt x="962" y="2197"/>
                  </a:cubicBezTo>
                  <a:cubicBezTo>
                    <a:pt x="977" y="2197"/>
                    <a:pt x="988" y="2185"/>
                    <a:pt x="988" y="2171"/>
                  </a:cubicBezTo>
                  <a:cubicBezTo>
                    <a:pt x="988" y="2159"/>
                    <a:pt x="988" y="2159"/>
                    <a:pt x="988" y="2159"/>
                  </a:cubicBezTo>
                  <a:cubicBezTo>
                    <a:pt x="988" y="2145"/>
                    <a:pt x="981" y="2125"/>
                    <a:pt x="971" y="2114"/>
                  </a:cubicBezTo>
                  <a:lnTo>
                    <a:pt x="848" y="1969"/>
                  </a:lnTo>
                  <a:close/>
                  <a:moveTo>
                    <a:pt x="971" y="1659"/>
                  </a:moveTo>
                  <a:cubicBezTo>
                    <a:pt x="1088" y="1659"/>
                    <a:pt x="1088" y="1659"/>
                    <a:pt x="1088" y="1659"/>
                  </a:cubicBezTo>
                  <a:cubicBezTo>
                    <a:pt x="1088" y="1610"/>
                    <a:pt x="1088" y="1610"/>
                    <a:pt x="1088" y="1610"/>
                  </a:cubicBezTo>
                  <a:cubicBezTo>
                    <a:pt x="971" y="1610"/>
                    <a:pt x="971" y="1610"/>
                    <a:pt x="971" y="1610"/>
                  </a:cubicBezTo>
                  <a:lnTo>
                    <a:pt x="971" y="1659"/>
                  </a:lnTo>
                  <a:close/>
                  <a:moveTo>
                    <a:pt x="1320" y="1610"/>
                  </a:moveTo>
                  <a:cubicBezTo>
                    <a:pt x="1204" y="1610"/>
                    <a:pt x="1204" y="1610"/>
                    <a:pt x="1204" y="1610"/>
                  </a:cubicBezTo>
                  <a:cubicBezTo>
                    <a:pt x="1204" y="1659"/>
                    <a:pt x="1204" y="1659"/>
                    <a:pt x="1204" y="1659"/>
                  </a:cubicBezTo>
                  <a:cubicBezTo>
                    <a:pt x="1320" y="1659"/>
                    <a:pt x="1320" y="1659"/>
                    <a:pt x="1320" y="1659"/>
                  </a:cubicBezTo>
                  <a:lnTo>
                    <a:pt x="1320" y="1610"/>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p>
              <a:pPr defTabSz="913960"/>
              <a:endParaRPr lang="en-US" sz="1600">
                <a:solidFill>
                  <a:srgbClr val="FFFFFF"/>
                </a:solidFill>
              </a:endParaRPr>
            </a:p>
          </p:txBody>
        </p:sp>
        <p:pic>
          <p:nvPicPr>
            <p:cNvPr id="27"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2298" y="3778817"/>
              <a:ext cx="1283615" cy="1006661"/>
            </a:xfrm>
            <a:prstGeom prst="rect">
              <a:avLst/>
            </a:prstGeom>
          </p:spPr>
        </p:pic>
        <p:grpSp>
          <p:nvGrpSpPr>
            <p:cNvPr id="28" name="Group 51"/>
            <p:cNvGrpSpPr/>
            <p:nvPr/>
          </p:nvGrpSpPr>
          <p:grpSpPr>
            <a:xfrm>
              <a:off x="3576798" y="2150397"/>
              <a:ext cx="1205084" cy="548817"/>
              <a:chOff x="6629089" y="2161378"/>
              <a:chExt cx="941511" cy="428893"/>
            </a:xfrm>
          </p:grpSpPr>
          <p:grpSp>
            <p:nvGrpSpPr>
              <p:cNvPr id="32" name="Group 52"/>
              <p:cNvGrpSpPr/>
              <p:nvPr/>
            </p:nvGrpSpPr>
            <p:grpSpPr>
              <a:xfrm>
                <a:off x="7040701" y="2293237"/>
                <a:ext cx="529899" cy="297034"/>
                <a:chOff x="6649145" y="2175368"/>
                <a:chExt cx="1295400" cy="726135"/>
              </a:xfrm>
            </p:grpSpPr>
            <p:sp>
              <p:nvSpPr>
                <p:cNvPr id="34" name="Rectangle 54"/>
                <p:cNvSpPr/>
                <p:nvPr/>
              </p:nvSpPr>
              <p:spPr>
                <a:xfrm>
                  <a:off x="6649145" y="2175368"/>
                  <a:ext cx="1295400" cy="726135"/>
                </a:xfrm>
                <a:prstGeom prst="rect">
                  <a:avLst/>
                </a:prstGeom>
                <a:noFill/>
                <a:ln w="25400" cap="flat" cmpd="sng" algn="ctr">
                  <a:solidFill>
                    <a:srgbClr val="FFFFFF"/>
                  </a:solid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5" name="Isosceles Triangle 55"/>
                <p:cNvSpPr/>
                <p:nvPr/>
              </p:nvSpPr>
              <p:spPr>
                <a:xfrm>
                  <a:off x="6858489" y="2313357"/>
                  <a:ext cx="111322" cy="104091"/>
                </a:xfrm>
                <a:prstGeom prst="triangl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36" name="Oval 56"/>
                <p:cNvSpPr/>
                <p:nvPr/>
              </p:nvSpPr>
              <p:spPr>
                <a:xfrm>
                  <a:off x="6729036" y="2254330"/>
                  <a:ext cx="129453" cy="129453"/>
                </a:xfrm>
                <a:prstGeom prst="ellipse">
                  <a:avLst/>
                </a:pr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37" name="Straight Connector 57"/>
                <p:cNvCxnSpPr/>
                <p:nvPr/>
              </p:nvCxnSpPr>
              <p:spPr>
                <a:xfrm>
                  <a:off x="7010889" y="2487635"/>
                  <a:ext cx="607523" cy="0"/>
                </a:xfrm>
                <a:prstGeom prst="line">
                  <a:avLst/>
                </a:prstGeom>
                <a:noFill/>
                <a:ln w="28575" cap="flat" cmpd="sng" algn="ctr">
                  <a:solidFill>
                    <a:srgbClr val="FFFFFF"/>
                  </a:solidFill>
                  <a:prstDash val="solid"/>
                </a:ln>
                <a:effectLst/>
              </p:spPr>
            </p:cxnSp>
            <p:cxnSp>
              <p:nvCxnSpPr>
                <p:cNvPr id="38" name="Straight Connector 58"/>
                <p:cNvCxnSpPr/>
                <p:nvPr/>
              </p:nvCxnSpPr>
              <p:spPr>
                <a:xfrm>
                  <a:off x="7010889" y="2565739"/>
                  <a:ext cx="607523" cy="0"/>
                </a:xfrm>
                <a:prstGeom prst="line">
                  <a:avLst/>
                </a:prstGeom>
                <a:noFill/>
                <a:ln w="28575" cap="flat" cmpd="sng" algn="ctr">
                  <a:solidFill>
                    <a:srgbClr val="FFFFFF"/>
                  </a:solidFill>
                  <a:prstDash val="solid"/>
                </a:ln>
                <a:effectLst/>
              </p:spPr>
            </p:cxnSp>
            <p:cxnSp>
              <p:nvCxnSpPr>
                <p:cNvPr id="39" name="Straight Connector 59"/>
                <p:cNvCxnSpPr/>
                <p:nvPr/>
              </p:nvCxnSpPr>
              <p:spPr>
                <a:xfrm>
                  <a:off x="7010888" y="2640035"/>
                  <a:ext cx="607523" cy="0"/>
                </a:xfrm>
                <a:prstGeom prst="line">
                  <a:avLst/>
                </a:prstGeom>
                <a:noFill/>
                <a:ln w="28575" cap="flat" cmpd="sng" algn="ctr">
                  <a:solidFill>
                    <a:srgbClr val="FFFFFF"/>
                  </a:solidFill>
                  <a:prstDash val="solid"/>
                </a:ln>
                <a:effectLst/>
              </p:spPr>
            </p:cxnSp>
            <p:cxnSp>
              <p:nvCxnSpPr>
                <p:cNvPr id="40" name="Straight Connector 60"/>
                <p:cNvCxnSpPr/>
                <p:nvPr/>
              </p:nvCxnSpPr>
              <p:spPr>
                <a:xfrm>
                  <a:off x="7542212" y="2791558"/>
                  <a:ext cx="303762" cy="0"/>
                </a:xfrm>
                <a:prstGeom prst="line">
                  <a:avLst/>
                </a:prstGeom>
                <a:noFill/>
                <a:ln w="28575" cap="flat" cmpd="sng" algn="ctr">
                  <a:solidFill>
                    <a:srgbClr val="FFFFFF"/>
                  </a:solidFill>
                  <a:prstDash val="solid"/>
                </a:ln>
                <a:effectLst/>
              </p:spPr>
            </p:cxnSp>
            <p:cxnSp>
              <p:nvCxnSpPr>
                <p:cNvPr id="41" name="Straight Connector 61"/>
                <p:cNvCxnSpPr/>
                <p:nvPr/>
              </p:nvCxnSpPr>
              <p:spPr>
                <a:xfrm>
                  <a:off x="6793762" y="2794196"/>
                  <a:ext cx="303762" cy="0"/>
                </a:xfrm>
                <a:prstGeom prst="line">
                  <a:avLst/>
                </a:prstGeom>
                <a:noFill/>
                <a:ln w="28575" cap="flat" cmpd="sng" algn="ctr">
                  <a:solidFill>
                    <a:srgbClr val="FFFFFF"/>
                  </a:solidFill>
                  <a:prstDash val="solid"/>
                </a:ln>
                <a:effectLst/>
              </p:spPr>
            </p:cxnSp>
          </p:grpSp>
          <p:sp>
            <p:nvSpPr>
              <p:cNvPr id="33" name="Freeform 53"/>
              <p:cNvSpPr/>
              <p:nvPr/>
            </p:nvSpPr>
            <p:spPr>
              <a:xfrm>
                <a:off x="6629089" y="2161378"/>
                <a:ext cx="661706" cy="408355"/>
              </a:xfrm>
              <a:custGeom>
                <a:avLst/>
                <a:gdLst>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22910 w 944880"/>
                  <a:gd name="connsiteY10" fmla="*/ 52197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30530 w 944880"/>
                  <a:gd name="connsiteY5" fmla="*/ 34290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18160 w 944880"/>
                  <a:gd name="connsiteY4" fmla="*/ 16002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22910 w 944880"/>
                  <a:gd name="connsiteY1" fmla="*/ 2667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739140 w 944880"/>
                  <a:gd name="connsiteY9" fmla="*/ 55626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941070 w 944880"/>
                  <a:gd name="connsiteY8" fmla="*/ 51054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933450 w 944880"/>
                  <a:gd name="connsiteY7" fmla="*/ 35814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74295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47700"/>
                  <a:gd name="connsiteX1" fmla="*/ 441960 w 944880"/>
                  <a:gd name="connsiteY1" fmla="*/ 7620 h 647700"/>
                  <a:gd name="connsiteX2" fmla="*/ 811530 w 944880"/>
                  <a:gd name="connsiteY2" fmla="*/ 0 h 647700"/>
                  <a:gd name="connsiteX3" fmla="*/ 944880 w 944880"/>
                  <a:gd name="connsiteY3" fmla="*/ 152400 h 647700"/>
                  <a:gd name="connsiteX4" fmla="*/ 521970 w 944880"/>
                  <a:gd name="connsiteY4" fmla="*/ 156210 h 647700"/>
                  <a:gd name="connsiteX5" fmla="*/ 449580 w 944880"/>
                  <a:gd name="connsiteY5" fmla="*/ 316230 h 647700"/>
                  <a:gd name="connsiteX6" fmla="*/ 632460 w 944880"/>
                  <a:gd name="connsiteY6" fmla="*/ 323850 h 647700"/>
                  <a:gd name="connsiteX7" fmla="*/ 861060 w 944880"/>
                  <a:gd name="connsiteY7" fmla="*/ 346710 h 647700"/>
                  <a:gd name="connsiteX8" fmla="*/ 868680 w 944880"/>
                  <a:gd name="connsiteY8" fmla="*/ 506730 h 647700"/>
                  <a:gd name="connsiteX9" fmla="*/ 693420 w 944880"/>
                  <a:gd name="connsiteY9" fmla="*/ 525780 h 647700"/>
                  <a:gd name="connsiteX10" fmla="*/ 468630 w 944880"/>
                  <a:gd name="connsiteY10" fmla="*/ 525780 h 647700"/>
                  <a:gd name="connsiteX11" fmla="*/ 377190 w 944880"/>
                  <a:gd name="connsiteY11" fmla="*/ 617220 h 647700"/>
                  <a:gd name="connsiteX12" fmla="*/ 213360 w 944880"/>
                  <a:gd name="connsiteY12" fmla="*/ 647700 h 647700"/>
                  <a:gd name="connsiteX13" fmla="*/ 7620 w 944880"/>
                  <a:gd name="connsiteY13" fmla="*/ 582930 h 647700"/>
                  <a:gd name="connsiteX14" fmla="*/ 0 w 944880"/>
                  <a:gd name="connsiteY14" fmla="*/ 205740 h 647700"/>
                  <a:gd name="connsiteX15" fmla="*/ 114300 w 944880"/>
                  <a:gd name="connsiteY15" fmla="*/ 201930 h 647700"/>
                  <a:gd name="connsiteX0" fmla="*/ 114300 w 944880"/>
                  <a:gd name="connsiteY0" fmla="*/ 201930 h 617220"/>
                  <a:gd name="connsiteX1" fmla="*/ 441960 w 944880"/>
                  <a:gd name="connsiteY1" fmla="*/ 7620 h 617220"/>
                  <a:gd name="connsiteX2" fmla="*/ 811530 w 944880"/>
                  <a:gd name="connsiteY2" fmla="*/ 0 h 617220"/>
                  <a:gd name="connsiteX3" fmla="*/ 944880 w 944880"/>
                  <a:gd name="connsiteY3" fmla="*/ 152400 h 617220"/>
                  <a:gd name="connsiteX4" fmla="*/ 521970 w 944880"/>
                  <a:gd name="connsiteY4" fmla="*/ 156210 h 617220"/>
                  <a:gd name="connsiteX5" fmla="*/ 449580 w 944880"/>
                  <a:gd name="connsiteY5" fmla="*/ 316230 h 617220"/>
                  <a:gd name="connsiteX6" fmla="*/ 632460 w 944880"/>
                  <a:gd name="connsiteY6" fmla="*/ 323850 h 617220"/>
                  <a:gd name="connsiteX7" fmla="*/ 861060 w 944880"/>
                  <a:gd name="connsiteY7" fmla="*/ 346710 h 617220"/>
                  <a:gd name="connsiteX8" fmla="*/ 868680 w 944880"/>
                  <a:gd name="connsiteY8" fmla="*/ 506730 h 617220"/>
                  <a:gd name="connsiteX9" fmla="*/ 693420 w 944880"/>
                  <a:gd name="connsiteY9" fmla="*/ 525780 h 617220"/>
                  <a:gd name="connsiteX10" fmla="*/ 468630 w 944880"/>
                  <a:gd name="connsiteY10" fmla="*/ 525780 h 617220"/>
                  <a:gd name="connsiteX11" fmla="*/ 377190 w 944880"/>
                  <a:gd name="connsiteY11" fmla="*/ 617220 h 617220"/>
                  <a:gd name="connsiteX12" fmla="*/ 201930 w 944880"/>
                  <a:gd name="connsiteY12" fmla="*/ 609600 h 617220"/>
                  <a:gd name="connsiteX13" fmla="*/ 7620 w 944880"/>
                  <a:gd name="connsiteY13" fmla="*/ 582930 h 617220"/>
                  <a:gd name="connsiteX14" fmla="*/ 0 w 944880"/>
                  <a:gd name="connsiteY14" fmla="*/ 205740 h 617220"/>
                  <a:gd name="connsiteX15" fmla="*/ 114300 w 944880"/>
                  <a:gd name="connsiteY15" fmla="*/ 201930 h 617220"/>
                  <a:gd name="connsiteX0" fmla="*/ 114300 w 944880"/>
                  <a:gd name="connsiteY0" fmla="*/ 201930 h 609600"/>
                  <a:gd name="connsiteX1" fmla="*/ 441960 w 944880"/>
                  <a:gd name="connsiteY1" fmla="*/ 7620 h 609600"/>
                  <a:gd name="connsiteX2" fmla="*/ 811530 w 944880"/>
                  <a:gd name="connsiteY2" fmla="*/ 0 h 609600"/>
                  <a:gd name="connsiteX3" fmla="*/ 944880 w 944880"/>
                  <a:gd name="connsiteY3" fmla="*/ 152400 h 609600"/>
                  <a:gd name="connsiteX4" fmla="*/ 521970 w 944880"/>
                  <a:gd name="connsiteY4" fmla="*/ 156210 h 609600"/>
                  <a:gd name="connsiteX5" fmla="*/ 449580 w 944880"/>
                  <a:gd name="connsiteY5" fmla="*/ 316230 h 609600"/>
                  <a:gd name="connsiteX6" fmla="*/ 632460 w 944880"/>
                  <a:gd name="connsiteY6" fmla="*/ 323850 h 609600"/>
                  <a:gd name="connsiteX7" fmla="*/ 861060 w 944880"/>
                  <a:gd name="connsiteY7" fmla="*/ 346710 h 609600"/>
                  <a:gd name="connsiteX8" fmla="*/ 868680 w 944880"/>
                  <a:gd name="connsiteY8" fmla="*/ 506730 h 609600"/>
                  <a:gd name="connsiteX9" fmla="*/ 693420 w 944880"/>
                  <a:gd name="connsiteY9" fmla="*/ 525780 h 609600"/>
                  <a:gd name="connsiteX10" fmla="*/ 468630 w 944880"/>
                  <a:gd name="connsiteY10" fmla="*/ 525780 h 609600"/>
                  <a:gd name="connsiteX11" fmla="*/ 365760 w 944880"/>
                  <a:gd name="connsiteY11" fmla="*/ 601980 h 609600"/>
                  <a:gd name="connsiteX12" fmla="*/ 201930 w 944880"/>
                  <a:gd name="connsiteY12" fmla="*/ 609600 h 609600"/>
                  <a:gd name="connsiteX13" fmla="*/ 7620 w 944880"/>
                  <a:gd name="connsiteY13" fmla="*/ 582930 h 609600"/>
                  <a:gd name="connsiteX14" fmla="*/ 0 w 944880"/>
                  <a:gd name="connsiteY14" fmla="*/ 205740 h 609600"/>
                  <a:gd name="connsiteX15" fmla="*/ 114300 w 944880"/>
                  <a:gd name="connsiteY15" fmla="*/ 201930 h 609600"/>
                  <a:gd name="connsiteX0" fmla="*/ 114300 w 944880"/>
                  <a:gd name="connsiteY0" fmla="*/ 201930 h 601980"/>
                  <a:gd name="connsiteX1" fmla="*/ 441960 w 944880"/>
                  <a:gd name="connsiteY1" fmla="*/ 7620 h 601980"/>
                  <a:gd name="connsiteX2" fmla="*/ 811530 w 944880"/>
                  <a:gd name="connsiteY2" fmla="*/ 0 h 601980"/>
                  <a:gd name="connsiteX3" fmla="*/ 944880 w 944880"/>
                  <a:gd name="connsiteY3" fmla="*/ 152400 h 601980"/>
                  <a:gd name="connsiteX4" fmla="*/ 521970 w 944880"/>
                  <a:gd name="connsiteY4" fmla="*/ 156210 h 601980"/>
                  <a:gd name="connsiteX5" fmla="*/ 449580 w 944880"/>
                  <a:gd name="connsiteY5" fmla="*/ 316230 h 601980"/>
                  <a:gd name="connsiteX6" fmla="*/ 632460 w 944880"/>
                  <a:gd name="connsiteY6" fmla="*/ 323850 h 601980"/>
                  <a:gd name="connsiteX7" fmla="*/ 861060 w 944880"/>
                  <a:gd name="connsiteY7" fmla="*/ 346710 h 601980"/>
                  <a:gd name="connsiteX8" fmla="*/ 868680 w 944880"/>
                  <a:gd name="connsiteY8" fmla="*/ 506730 h 601980"/>
                  <a:gd name="connsiteX9" fmla="*/ 693420 w 944880"/>
                  <a:gd name="connsiteY9" fmla="*/ 525780 h 601980"/>
                  <a:gd name="connsiteX10" fmla="*/ 468630 w 944880"/>
                  <a:gd name="connsiteY10" fmla="*/ 525780 h 601980"/>
                  <a:gd name="connsiteX11" fmla="*/ 365760 w 944880"/>
                  <a:gd name="connsiteY11" fmla="*/ 601980 h 601980"/>
                  <a:gd name="connsiteX12" fmla="*/ 194310 w 944880"/>
                  <a:gd name="connsiteY12" fmla="*/ 586740 h 601980"/>
                  <a:gd name="connsiteX13" fmla="*/ 7620 w 944880"/>
                  <a:gd name="connsiteY13" fmla="*/ 582930 h 601980"/>
                  <a:gd name="connsiteX14" fmla="*/ 0 w 944880"/>
                  <a:gd name="connsiteY14" fmla="*/ 205740 h 601980"/>
                  <a:gd name="connsiteX15" fmla="*/ 114300 w 944880"/>
                  <a:gd name="connsiteY15" fmla="*/ 201930 h 60198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68630 w 944880"/>
                  <a:gd name="connsiteY10" fmla="*/ 52578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6195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499110 w 944880"/>
                  <a:gd name="connsiteY10" fmla="*/ 52197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93420 w 944880"/>
                  <a:gd name="connsiteY9" fmla="*/ 52578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68680 w 944880"/>
                  <a:gd name="connsiteY8" fmla="*/ 50673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61060 w 944880"/>
                  <a:gd name="connsiteY7" fmla="*/ 34671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32460 w 944880"/>
                  <a:gd name="connsiteY6" fmla="*/ 32385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1915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45820 w 944880"/>
                  <a:gd name="connsiteY8" fmla="*/ 48768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4671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201930 h 586740"/>
                  <a:gd name="connsiteX1" fmla="*/ 441960 w 944880"/>
                  <a:gd name="connsiteY1" fmla="*/ 7620 h 586740"/>
                  <a:gd name="connsiteX2" fmla="*/ 811530 w 944880"/>
                  <a:gd name="connsiteY2" fmla="*/ 0 h 586740"/>
                  <a:gd name="connsiteX3" fmla="*/ 944880 w 944880"/>
                  <a:gd name="connsiteY3" fmla="*/ 152400 h 586740"/>
                  <a:gd name="connsiteX4" fmla="*/ 521970 w 944880"/>
                  <a:gd name="connsiteY4" fmla="*/ 156210 h 586740"/>
                  <a:gd name="connsiteX5" fmla="*/ 449580 w 944880"/>
                  <a:gd name="connsiteY5" fmla="*/ 316230 h 586740"/>
                  <a:gd name="connsiteX6" fmla="*/ 628650 w 944880"/>
                  <a:gd name="connsiteY6" fmla="*/ 327660 h 586740"/>
                  <a:gd name="connsiteX7" fmla="*/ 838200 w 944880"/>
                  <a:gd name="connsiteY7" fmla="*/ 339090 h 586740"/>
                  <a:gd name="connsiteX8" fmla="*/ 807720 w 944880"/>
                  <a:gd name="connsiteY8" fmla="*/ 491490 h 586740"/>
                  <a:gd name="connsiteX9" fmla="*/ 685800 w 944880"/>
                  <a:gd name="connsiteY9" fmla="*/ 502920 h 586740"/>
                  <a:gd name="connsiteX10" fmla="*/ 502920 w 944880"/>
                  <a:gd name="connsiteY10" fmla="*/ 506730 h 586740"/>
                  <a:gd name="connsiteX11" fmla="*/ 339090 w 944880"/>
                  <a:gd name="connsiteY11" fmla="*/ 582930 h 586740"/>
                  <a:gd name="connsiteX12" fmla="*/ 194310 w 944880"/>
                  <a:gd name="connsiteY12" fmla="*/ 586740 h 586740"/>
                  <a:gd name="connsiteX13" fmla="*/ 7620 w 944880"/>
                  <a:gd name="connsiteY13" fmla="*/ 582930 h 586740"/>
                  <a:gd name="connsiteX14" fmla="*/ 0 w 944880"/>
                  <a:gd name="connsiteY14" fmla="*/ 205740 h 586740"/>
                  <a:gd name="connsiteX15" fmla="*/ 114300 w 944880"/>
                  <a:gd name="connsiteY15" fmla="*/ 201930 h 586740"/>
                  <a:gd name="connsiteX0" fmla="*/ 114300 w 944880"/>
                  <a:gd name="connsiteY0" fmla="*/ 194310 h 579120"/>
                  <a:gd name="connsiteX1" fmla="*/ 441960 w 944880"/>
                  <a:gd name="connsiteY1" fmla="*/ 0 h 579120"/>
                  <a:gd name="connsiteX2" fmla="*/ 803910 w 944880"/>
                  <a:gd name="connsiteY2" fmla="*/ 19050 h 579120"/>
                  <a:gd name="connsiteX3" fmla="*/ 944880 w 944880"/>
                  <a:gd name="connsiteY3" fmla="*/ 144780 h 579120"/>
                  <a:gd name="connsiteX4" fmla="*/ 521970 w 944880"/>
                  <a:gd name="connsiteY4" fmla="*/ 148590 h 579120"/>
                  <a:gd name="connsiteX5" fmla="*/ 449580 w 944880"/>
                  <a:gd name="connsiteY5" fmla="*/ 308610 h 579120"/>
                  <a:gd name="connsiteX6" fmla="*/ 628650 w 944880"/>
                  <a:gd name="connsiteY6" fmla="*/ 320040 h 579120"/>
                  <a:gd name="connsiteX7" fmla="*/ 838200 w 944880"/>
                  <a:gd name="connsiteY7" fmla="*/ 331470 h 579120"/>
                  <a:gd name="connsiteX8" fmla="*/ 807720 w 944880"/>
                  <a:gd name="connsiteY8" fmla="*/ 483870 h 579120"/>
                  <a:gd name="connsiteX9" fmla="*/ 685800 w 944880"/>
                  <a:gd name="connsiteY9" fmla="*/ 495300 h 579120"/>
                  <a:gd name="connsiteX10" fmla="*/ 502920 w 944880"/>
                  <a:gd name="connsiteY10" fmla="*/ 499110 h 579120"/>
                  <a:gd name="connsiteX11" fmla="*/ 339090 w 944880"/>
                  <a:gd name="connsiteY11" fmla="*/ 575310 h 579120"/>
                  <a:gd name="connsiteX12" fmla="*/ 194310 w 944880"/>
                  <a:gd name="connsiteY12" fmla="*/ 579120 h 579120"/>
                  <a:gd name="connsiteX13" fmla="*/ 7620 w 944880"/>
                  <a:gd name="connsiteY13" fmla="*/ 575310 h 579120"/>
                  <a:gd name="connsiteX14" fmla="*/ 0 w 944880"/>
                  <a:gd name="connsiteY14" fmla="*/ 198120 h 579120"/>
                  <a:gd name="connsiteX15" fmla="*/ 114300 w 944880"/>
                  <a:gd name="connsiteY15"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194310 h 579120"/>
                  <a:gd name="connsiteX1" fmla="*/ 441960 w 944880"/>
                  <a:gd name="connsiteY1" fmla="*/ 0 h 579120"/>
                  <a:gd name="connsiteX2" fmla="*/ 803910 w 944880"/>
                  <a:gd name="connsiteY2" fmla="*/ 19050 h 579120"/>
                  <a:gd name="connsiteX3" fmla="*/ 876300 w 944880"/>
                  <a:gd name="connsiteY3" fmla="*/ 60960 h 579120"/>
                  <a:gd name="connsiteX4" fmla="*/ 944880 w 944880"/>
                  <a:gd name="connsiteY4" fmla="*/ 144780 h 579120"/>
                  <a:gd name="connsiteX5" fmla="*/ 521970 w 944880"/>
                  <a:gd name="connsiteY5" fmla="*/ 148590 h 579120"/>
                  <a:gd name="connsiteX6" fmla="*/ 449580 w 944880"/>
                  <a:gd name="connsiteY6" fmla="*/ 308610 h 579120"/>
                  <a:gd name="connsiteX7" fmla="*/ 628650 w 944880"/>
                  <a:gd name="connsiteY7" fmla="*/ 320040 h 579120"/>
                  <a:gd name="connsiteX8" fmla="*/ 838200 w 944880"/>
                  <a:gd name="connsiteY8" fmla="*/ 331470 h 579120"/>
                  <a:gd name="connsiteX9" fmla="*/ 807720 w 944880"/>
                  <a:gd name="connsiteY9" fmla="*/ 483870 h 579120"/>
                  <a:gd name="connsiteX10" fmla="*/ 685800 w 944880"/>
                  <a:gd name="connsiteY10" fmla="*/ 495300 h 579120"/>
                  <a:gd name="connsiteX11" fmla="*/ 502920 w 944880"/>
                  <a:gd name="connsiteY11" fmla="*/ 499110 h 579120"/>
                  <a:gd name="connsiteX12" fmla="*/ 339090 w 944880"/>
                  <a:gd name="connsiteY12" fmla="*/ 575310 h 579120"/>
                  <a:gd name="connsiteX13" fmla="*/ 194310 w 944880"/>
                  <a:gd name="connsiteY13" fmla="*/ 579120 h 579120"/>
                  <a:gd name="connsiteX14" fmla="*/ 7620 w 944880"/>
                  <a:gd name="connsiteY14" fmla="*/ 575310 h 579120"/>
                  <a:gd name="connsiteX15" fmla="*/ 0 w 944880"/>
                  <a:gd name="connsiteY15" fmla="*/ 198120 h 579120"/>
                  <a:gd name="connsiteX16" fmla="*/ 114300 w 944880"/>
                  <a:gd name="connsiteY16" fmla="*/ 194310 h 579120"/>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1430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14300 w 944880"/>
                  <a:gd name="connsiteY16" fmla="*/ 203244 h 588054"/>
                  <a:gd name="connsiteX0" fmla="*/ 160020 w 944880"/>
                  <a:gd name="connsiteY0" fmla="*/ 2032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0020 w 944880"/>
                  <a:gd name="connsiteY16" fmla="*/ 2032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8054"/>
                  <a:gd name="connsiteX1" fmla="*/ 441960 w 944880"/>
                  <a:gd name="connsiteY1" fmla="*/ 8934 h 588054"/>
                  <a:gd name="connsiteX2" fmla="*/ 803910 w 944880"/>
                  <a:gd name="connsiteY2" fmla="*/ 27984 h 588054"/>
                  <a:gd name="connsiteX3" fmla="*/ 876300 w 944880"/>
                  <a:gd name="connsiteY3" fmla="*/ 69894 h 588054"/>
                  <a:gd name="connsiteX4" fmla="*/ 944880 w 944880"/>
                  <a:gd name="connsiteY4" fmla="*/ 153714 h 588054"/>
                  <a:gd name="connsiteX5" fmla="*/ 521970 w 944880"/>
                  <a:gd name="connsiteY5" fmla="*/ 157524 h 588054"/>
                  <a:gd name="connsiteX6" fmla="*/ 449580 w 944880"/>
                  <a:gd name="connsiteY6" fmla="*/ 317544 h 588054"/>
                  <a:gd name="connsiteX7" fmla="*/ 628650 w 944880"/>
                  <a:gd name="connsiteY7" fmla="*/ 328974 h 588054"/>
                  <a:gd name="connsiteX8" fmla="*/ 838200 w 944880"/>
                  <a:gd name="connsiteY8" fmla="*/ 340404 h 588054"/>
                  <a:gd name="connsiteX9" fmla="*/ 807720 w 944880"/>
                  <a:gd name="connsiteY9" fmla="*/ 492804 h 588054"/>
                  <a:gd name="connsiteX10" fmla="*/ 685800 w 944880"/>
                  <a:gd name="connsiteY10" fmla="*/ 504234 h 588054"/>
                  <a:gd name="connsiteX11" fmla="*/ 502920 w 944880"/>
                  <a:gd name="connsiteY11" fmla="*/ 508044 h 588054"/>
                  <a:gd name="connsiteX12" fmla="*/ 339090 w 944880"/>
                  <a:gd name="connsiteY12" fmla="*/ 584244 h 588054"/>
                  <a:gd name="connsiteX13" fmla="*/ 194310 w 944880"/>
                  <a:gd name="connsiteY13" fmla="*/ 588054 h 588054"/>
                  <a:gd name="connsiteX14" fmla="*/ 7620 w 944880"/>
                  <a:gd name="connsiteY14" fmla="*/ 584244 h 588054"/>
                  <a:gd name="connsiteX15" fmla="*/ 0 w 944880"/>
                  <a:gd name="connsiteY15" fmla="*/ 207054 h 588054"/>
                  <a:gd name="connsiteX16" fmla="*/ 167640 w 944880"/>
                  <a:gd name="connsiteY16" fmla="*/ 165144 h 58805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9090 w 944880"/>
                  <a:gd name="connsiteY12" fmla="*/ 58424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94404"/>
                  <a:gd name="connsiteX1" fmla="*/ 441960 w 944880"/>
                  <a:gd name="connsiteY1" fmla="*/ 8934 h 594404"/>
                  <a:gd name="connsiteX2" fmla="*/ 803910 w 944880"/>
                  <a:gd name="connsiteY2" fmla="*/ 27984 h 594404"/>
                  <a:gd name="connsiteX3" fmla="*/ 876300 w 944880"/>
                  <a:gd name="connsiteY3" fmla="*/ 69894 h 594404"/>
                  <a:gd name="connsiteX4" fmla="*/ 944880 w 944880"/>
                  <a:gd name="connsiteY4" fmla="*/ 153714 h 594404"/>
                  <a:gd name="connsiteX5" fmla="*/ 521970 w 944880"/>
                  <a:gd name="connsiteY5" fmla="*/ 157524 h 594404"/>
                  <a:gd name="connsiteX6" fmla="*/ 449580 w 944880"/>
                  <a:gd name="connsiteY6" fmla="*/ 317544 h 594404"/>
                  <a:gd name="connsiteX7" fmla="*/ 628650 w 944880"/>
                  <a:gd name="connsiteY7" fmla="*/ 328974 h 594404"/>
                  <a:gd name="connsiteX8" fmla="*/ 838200 w 944880"/>
                  <a:gd name="connsiteY8" fmla="*/ 340404 h 594404"/>
                  <a:gd name="connsiteX9" fmla="*/ 807720 w 944880"/>
                  <a:gd name="connsiteY9" fmla="*/ 492804 h 594404"/>
                  <a:gd name="connsiteX10" fmla="*/ 685800 w 944880"/>
                  <a:gd name="connsiteY10" fmla="*/ 504234 h 594404"/>
                  <a:gd name="connsiteX11" fmla="*/ 502920 w 944880"/>
                  <a:gd name="connsiteY11" fmla="*/ 508044 h 594404"/>
                  <a:gd name="connsiteX12" fmla="*/ 339090 w 944880"/>
                  <a:gd name="connsiteY12" fmla="*/ 584244 h 594404"/>
                  <a:gd name="connsiteX13" fmla="*/ 7620 w 944880"/>
                  <a:gd name="connsiteY13" fmla="*/ 584244 h 594404"/>
                  <a:gd name="connsiteX14" fmla="*/ 0 w 944880"/>
                  <a:gd name="connsiteY14" fmla="*/ 207054 h 594404"/>
                  <a:gd name="connsiteX15" fmla="*/ 167640 w 944880"/>
                  <a:gd name="connsiteY15" fmla="*/ 165144 h 594404"/>
                  <a:gd name="connsiteX0" fmla="*/ 167640 w 944880"/>
                  <a:gd name="connsiteY0" fmla="*/ 165144 h 584244"/>
                  <a:gd name="connsiteX1" fmla="*/ 441960 w 944880"/>
                  <a:gd name="connsiteY1" fmla="*/ 8934 h 584244"/>
                  <a:gd name="connsiteX2" fmla="*/ 803910 w 944880"/>
                  <a:gd name="connsiteY2" fmla="*/ 27984 h 584244"/>
                  <a:gd name="connsiteX3" fmla="*/ 876300 w 944880"/>
                  <a:gd name="connsiteY3" fmla="*/ 69894 h 584244"/>
                  <a:gd name="connsiteX4" fmla="*/ 944880 w 944880"/>
                  <a:gd name="connsiteY4" fmla="*/ 153714 h 584244"/>
                  <a:gd name="connsiteX5" fmla="*/ 521970 w 944880"/>
                  <a:gd name="connsiteY5" fmla="*/ 157524 h 584244"/>
                  <a:gd name="connsiteX6" fmla="*/ 449580 w 944880"/>
                  <a:gd name="connsiteY6" fmla="*/ 317544 h 584244"/>
                  <a:gd name="connsiteX7" fmla="*/ 628650 w 944880"/>
                  <a:gd name="connsiteY7" fmla="*/ 328974 h 584244"/>
                  <a:gd name="connsiteX8" fmla="*/ 838200 w 944880"/>
                  <a:gd name="connsiteY8" fmla="*/ 340404 h 584244"/>
                  <a:gd name="connsiteX9" fmla="*/ 807720 w 944880"/>
                  <a:gd name="connsiteY9" fmla="*/ 492804 h 584244"/>
                  <a:gd name="connsiteX10" fmla="*/ 685800 w 944880"/>
                  <a:gd name="connsiteY10" fmla="*/ 504234 h 584244"/>
                  <a:gd name="connsiteX11" fmla="*/ 502920 w 944880"/>
                  <a:gd name="connsiteY11" fmla="*/ 508044 h 584244"/>
                  <a:gd name="connsiteX12" fmla="*/ 331470 w 944880"/>
                  <a:gd name="connsiteY12" fmla="*/ 561384 h 584244"/>
                  <a:gd name="connsiteX13" fmla="*/ 7620 w 944880"/>
                  <a:gd name="connsiteY13" fmla="*/ 584244 h 584244"/>
                  <a:gd name="connsiteX14" fmla="*/ 0 w 944880"/>
                  <a:gd name="connsiteY14" fmla="*/ 207054 h 584244"/>
                  <a:gd name="connsiteX15" fmla="*/ 167640 w 944880"/>
                  <a:gd name="connsiteY15" fmla="*/ 165144 h 584244"/>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57524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44880"/>
                  <a:gd name="connsiteY0" fmla="*/ 165144 h 568207"/>
                  <a:gd name="connsiteX1" fmla="*/ 441960 w 944880"/>
                  <a:gd name="connsiteY1" fmla="*/ 8934 h 568207"/>
                  <a:gd name="connsiteX2" fmla="*/ 803910 w 944880"/>
                  <a:gd name="connsiteY2" fmla="*/ 27984 h 568207"/>
                  <a:gd name="connsiteX3" fmla="*/ 876300 w 944880"/>
                  <a:gd name="connsiteY3" fmla="*/ 69894 h 568207"/>
                  <a:gd name="connsiteX4" fmla="*/ 944880 w 944880"/>
                  <a:gd name="connsiteY4" fmla="*/ 153714 h 568207"/>
                  <a:gd name="connsiteX5" fmla="*/ 521970 w 944880"/>
                  <a:gd name="connsiteY5" fmla="*/ 149890 h 568207"/>
                  <a:gd name="connsiteX6" fmla="*/ 449580 w 944880"/>
                  <a:gd name="connsiteY6" fmla="*/ 317544 h 568207"/>
                  <a:gd name="connsiteX7" fmla="*/ 628650 w 944880"/>
                  <a:gd name="connsiteY7" fmla="*/ 328974 h 568207"/>
                  <a:gd name="connsiteX8" fmla="*/ 838200 w 944880"/>
                  <a:gd name="connsiteY8" fmla="*/ 340404 h 568207"/>
                  <a:gd name="connsiteX9" fmla="*/ 807720 w 944880"/>
                  <a:gd name="connsiteY9" fmla="*/ 492804 h 568207"/>
                  <a:gd name="connsiteX10" fmla="*/ 685800 w 944880"/>
                  <a:gd name="connsiteY10" fmla="*/ 504234 h 568207"/>
                  <a:gd name="connsiteX11" fmla="*/ 502920 w 944880"/>
                  <a:gd name="connsiteY11" fmla="*/ 508044 h 568207"/>
                  <a:gd name="connsiteX12" fmla="*/ 331470 w 944880"/>
                  <a:gd name="connsiteY12" fmla="*/ 561384 h 568207"/>
                  <a:gd name="connsiteX13" fmla="*/ 3810 w 944880"/>
                  <a:gd name="connsiteY13" fmla="*/ 542334 h 568207"/>
                  <a:gd name="connsiteX14" fmla="*/ 0 w 944880"/>
                  <a:gd name="connsiteY14" fmla="*/ 207054 h 568207"/>
                  <a:gd name="connsiteX15" fmla="*/ 167640 w 944880"/>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1970 w 934702"/>
                  <a:gd name="connsiteY5" fmla="*/ 149890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37168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34702"/>
                  <a:gd name="connsiteY0" fmla="*/ 165144 h 568207"/>
                  <a:gd name="connsiteX1" fmla="*/ 441960 w 934702"/>
                  <a:gd name="connsiteY1" fmla="*/ 8934 h 568207"/>
                  <a:gd name="connsiteX2" fmla="*/ 803910 w 934702"/>
                  <a:gd name="connsiteY2" fmla="*/ 27984 h 568207"/>
                  <a:gd name="connsiteX3" fmla="*/ 876300 w 934702"/>
                  <a:gd name="connsiteY3" fmla="*/ 69894 h 568207"/>
                  <a:gd name="connsiteX4" fmla="*/ 934702 w 934702"/>
                  <a:gd name="connsiteY4" fmla="*/ 146081 h 568207"/>
                  <a:gd name="connsiteX5" fmla="*/ 527059 w 934702"/>
                  <a:gd name="connsiteY5" fmla="*/ 142257 h 568207"/>
                  <a:gd name="connsiteX6" fmla="*/ 449580 w 934702"/>
                  <a:gd name="connsiteY6" fmla="*/ 317544 h 568207"/>
                  <a:gd name="connsiteX7" fmla="*/ 628650 w 934702"/>
                  <a:gd name="connsiteY7" fmla="*/ 328974 h 568207"/>
                  <a:gd name="connsiteX8" fmla="*/ 838200 w 934702"/>
                  <a:gd name="connsiteY8" fmla="*/ 340404 h 568207"/>
                  <a:gd name="connsiteX9" fmla="*/ 807720 w 934702"/>
                  <a:gd name="connsiteY9" fmla="*/ 492804 h 568207"/>
                  <a:gd name="connsiteX10" fmla="*/ 685800 w 934702"/>
                  <a:gd name="connsiteY10" fmla="*/ 504234 h 568207"/>
                  <a:gd name="connsiteX11" fmla="*/ 502920 w 934702"/>
                  <a:gd name="connsiteY11" fmla="*/ 508044 h 568207"/>
                  <a:gd name="connsiteX12" fmla="*/ 331470 w 934702"/>
                  <a:gd name="connsiteY12" fmla="*/ 561384 h 568207"/>
                  <a:gd name="connsiteX13" fmla="*/ 3810 w 934702"/>
                  <a:gd name="connsiteY13" fmla="*/ 542334 h 568207"/>
                  <a:gd name="connsiteX14" fmla="*/ 0 w 934702"/>
                  <a:gd name="connsiteY14" fmla="*/ 207054 h 568207"/>
                  <a:gd name="connsiteX15" fmla="*/ 167640 w 934702"/>
                  <a:gd name="connsiteY15" fmla="*/ 165144 h 568207"/>
                  <a:gd name="connsiteX0" fmla="*/ 167640 w 919435"/>
                  <a:gd name="connsiteY0" fmla="*/ 165144 h 568207"/>
                  <a:gd name="connsiteX1" fmla="*/ 441960 w 919435"/>
                  <a:gd name="connsiteY1" fmla="*/ 8934 h 568207"/>
                  <a:gd name="connsiteX2" fmla="*/ 803910 w 919435"/>
                  <a:gd name="connsiteY2" fmla="*/ 27984 h 568207"/>
                  <a:gd name="connsiteX3" fmla="*/ 876300 w 919435"/>
                  <a:gd name="connsiteY3" fmla="*/ 69894 h 568207"/>
                  <a:gd name="connsiteX4" fmla="*/ 919435 w 919435"/>
                  <a:gd name="connsiteY4" fmla="*/ 133359 h 568207"/>
                  <a:gd name="connsiteX5" fmla="*/ 527059 w 919435"/>
                  <a:gd name="connsiteY5" fmla="*/ 142257 h 568207"/>
                  <a:gd name="connsiteX6" fmla="*/ 449580 w 919435"/>
                  <a:gd name="connsiteY6" fmla="*/ 317544 h 568207"/>
                  <a:gd name="connsiteX7" fmla="*/ 628650 w 919435"/>
                  <a:gd name="connsiteY7" fmla="*/ 328974 h 568207"/>
                  <a:gd name="connsiteX8" fmla="*/ 838200 w 919435"/>
                  <a:gd name="connsiteY8" fmla="*/ 340404 h 568207"/>
                  <a:gd name="connsiteX9" fmla="*/ 807720 w 919435"/>
                  <a:gd name="connsiteY9" fmla="*/ 492804 h 568207"/>
                  <a:gd name="connsiteX10" fmla="*/ 685800 w 919435"/>
                  <a:gd name="connsiteY10" fmla="*/ 504234 h 568207"/>
                  <a:gd name="connsiteX11" fmla="*/ 502920 w 919435"/>
                  <a:gd name="connsiteY11" fmla="*/ 508044 h 568207"/>
                  <a:gd name="connsiteX12" fmla="*/ 331470 w 919435"/>
                  <a:gd name="connsiteY12" fmla="*/ 561384 h 568207"/>
                  <a:gd name="connsiteX13" fmla="*/ 3810 w 919435"/>
                  <a:gd name="connsiteY13" fmla="*/ 542334 h 568207"/>
                  <a:gd name="connsiteX14" fmla="*/ 0 w 919435"/>
                  <a:gd name="connsiteY14" fmla="*/ 207054 h 568207"/>
                  <a:gd name="connsiteX15" fmla="*/ 167640 w 919435"/>
                  <a:gd name="connsiteY15" fmla="*/ 165144 h 568207"/>
                  <a:gd name="connsiteX0" fmla="*/ 167640 w 914346"/>
                  <a:gd name="connsiteY0" fmla="*/ 165144 h 568207"/>
                  <a:gd name="connsiteX1" fmla="*/ 441960 w 914346"/>
                  <a:gd name="connsiteY1" fmla="*/ 8934 h 568207"/>
                  <a:gd name="connsiteX2" fmla="*/ 803910 w 914346"/>
                  <a:gd name="connsiteY2" fmla="*/ 27984 h 568207"/>
                  <a:gd name="connsiteX3" fmla="*/ 876300 w 914346"/>
                  <a:gd name="connsiteY3" fmla="*/ 69894 h 568207"/>
                  <a:gd name="connsiteX4" fmla="*/ 914346 w 914346"/>
                  <a:gd name="connsiteY4" fmla="*/ 138448 h 568207"/>
                  <a:gd name="connsiteX5" fmla="*/ 527059 w 914346"/>
                  <a:gd name="connsiteY5" fmla="*/ 142257 h 568207"/>
                  <a:gd name="connsiteX6" fmla="*/ 449580 w 914346"/>
                  <a:gd name="connsiteY6" fmla="*/ 317544 h 568207"/>
                  <a:gd name="connsiteX7" fmla="*/ 628650 w 914346"/>
                  <a:gd name="connsiteY7" fmla="*/ 328974 h 568207"/>
                  <a:gd name="connsiteX8" fmla="*/ 838200 w 914346"/>
                  <a:gd name="connsiteY8" fmla="*/ 340404 h 568207"/>
                  <a:gd name="connsiteX9" fmla="*/ 807720 w 914346"/>
                  <a:gd name="connsiteY9" fmla="*/ 492804 h 568207"/>
                  <a:gd name="connsiteX10" fmla="*/ 685800 w 914346"/>
                  <a:gd name="connsiteY10" fmla="*/ 504234 h 568207"/>
                  <a:gd name="connsiteX11" fmla="*/ 502920 w 914346"/>
                  <a:gd name="connsiteY11" fmla="*/ 508044 h 568207"/>
                  <a:gd name="connsiteX12" fmla="*/ 331470 w 914346"/>
                  <a:gd name="connsiteY12" fmla="*/ 561384 h 568207"/>
                  <a:gd name="connsiteX13" fmla="*/ 3810 w 914346"/>
                  <a:gd name="connsiteY13" fmla="*/ 542334 h 568207"/>
                  <a:gd name="connsiteX14" fmla="*/ 0 w 914346"/>
                  <a:gd name="connsiteY14" fmla="*/ 207054 h 568207"/>
                  <a:gd name="connsiteX15" fmla="*/ 167640 w 914346"/>
                  <a:gd name="connsiteY15" fmla="*/ 165144 h 568207"/>
                  <a:gd name="connsiteX0" fmla="*/ 167640 w 928153"/>
                  <a:gd name="connsiteY0" fmla="*/ 165144 h 568207"/>
                  <a:gd name="connsiteX1" fmla="*/ 441960 w 928153"/>
                  <a:gd name="connsiteY1" fmla="*/ 8934 h 568207"/>
                  <a:gd name="connsiteX2" fmla="*/ 803910 w 928153"/>
                  <a:gd name="connsiteY2" fmla="*/ 27984 h 568207"/>
                  <a:gd name="connsiteX3" fmla="*/ 914346 w 928153"/>
                  <a:gd name="connsiteY3" fmla="*/ 138448 h 568207"/>
                  <a:gd name="connsiteX4" fmla="*/ 527059 w 928153"/>
                  <a:gd name="connsiteY4" fmla="*/ 142257 h 568207"/>
                  <a:gd name="connsiteX5" fmla="*/ 449580 w 928153"/>
                  <a:gd name="connsiteY5" fmla="*/ 317544 h 568207"/>
                  <a:gd name="connsiteX6" fmla="*/ 628650 w 928153"/>
                  <a:gd name="connsiteY6" fmla="*/ 328974 h 568207"/>
                  <a:gd name="connsiteX7" fmla="*/ 838200 w 928153"/>
                  <a:gd name="connsiteY7" fmla="*/ 340404 h 568207"/>
                  <a:gd name="connsiteX8" fmla="*/ 807720 w 928153"/>
                  <a:gd name="connsiteY8" fmla="*/ 492804 h 568207"/>
                  <a:gd name="connsiteX9" fmla="*/ 685800 w 928153"/>
                  <a:gd name="connsiteY9" fmla="*/ 504234 h 568207"/>
                  <a:gd name="connsiteX10" fmla="*/ 502920 w 928153"/>
                  <a:gd name="connsiteY10" fmla="*/ 508044 h 568207"/>
                  <a:gd name="connsiteX11" fmla="*/ 331470 w 928153"/>
                  <a:gd name="connsiteY11" fmla="*/ 561384 h 568207"/>
                  <a:gd name="connsiteX12" fmla="*/ 3810 w 928153"/>
                  <a:gd name="connsiteY12" fmla="*/ 542334 h 568207"/>
                  <a:gd name="connsiteX13" fmla="*/ 0 w 928153"/>
                  <a:gd name="connsiteY13" fmla="*/ 207054 h 568207"/>
                  <a:gd name="connsiteX14" fmla="*/ 167640 w 928153"/>
                  <a:gd name="connsiteY14" fmla="*/ 165144 h 568207"/>
                  <a:gd name="connsiteX0" fmla="*/ 167640 w 901970"/>
                  <a:gd name="connsiteY0" fmla="*/ 165144 h 568207"/>
                  <a:gd name="connsiteX1" fmla="*/ 441960 w 901970"/>
                  <a:gd name="connsiteY1" fmla="*/ 8934 h 568207"/>
                  <a:gd name="connsiteX2" fmla="*/ 803910 w 901970"/>
                  <a:gd name="connsiteY2" fmla="*/ 27984 h 568207"/>
                  <a:gd name="connsiteX3" fmla="*/ 883813 w 901970"/>
                  <a:gd name="connsiteY3" fmla="*/ 138448 h 568207"/>
                  <a:gd name="connsiteX4" fmla="*/ 527059 w 901970"/>
                  <a:gd name="connsiteY4" fmla="*/ 142257 h 568207"/>
                  <a:gd name="connsiteX5" fmla="*/ 449580 w 901970"/>
                  <a:gd name="connsiteY5" fmla="*/ 317544 h 568207"/>
                  <a:gd name="connsiteX6" fmla="*/ 628650 w 901970"/>
                  <a:gd name="connsiteY6" fmla="*/ 328974 h 568207"/>
                  <a:gd name="connsiteX7" fmla="*/ 838200 w 901970"/>
                  <a:gd name="connsiteY7" fmla="*/ 340404 h 568207"/>
                  <a:gd name="connsiteX8" fmla="*/ 807720 w 901970"/>
                  <a:gd name="connsiteY8" fmla="*/ 492804 h 568207"/>
                  <a:gd name="connsiteX9" fmla="*/ 685800 w 901970"/>
                  <a:gd name="connsiteY9" fmla="*/ 504234 h 568207"/>
                  <a:gd name="connsiteX10" fmla="*/ 502920 w 901970"/>
                  <a:gd name="connsiteY10" fmla="*/ 508044 h 568207"/>
                  <a:gd name="connsiteX11" fmla="*/ 331470 w 901970"/>
                  <a:gd name="connsiteY11" fmla="*/ 561384 h 568207"/>
                  <a:gd name="connsiteX12" fmla="*/ 3810 w 901970"/>
                  <a:gd name="connsiteY12" fmla="*/ 542334 h 568207"/>
                  <a:gd name="connsiteX13" fmla="*/ 0 w 901970"/>
                  <a:gd name="connsiteY13" fmla="*/ 207054 h 568207"/>
                  <a:gd name="connsiteX14" fmla="*/ 167640 w 901970"/>
                  <a:gd name="connsiteY14" fmla="*/ 165144 h 568207"/>
                  <a:gd name="connsiteX0" fmla="*/ 167640 w 883813"/>
                  <a:gd name="connsiteY0" fmla="*/ 165144 h 568207"/>
                  <a:gd name="connsiteX1" fmla="*/ 441960 w 883813"/>
                  <a:gd name="connsiteY1" fmla="*/ 8934 h 568207"/>
                  <a:gd name="connsiteX2" fmla="*/ 803910 w 883813"/>
                  <a:gd name="connsiteY2" fmla="*/ 27984 h 568207"/>
                  <a:gd name="connsiteX3" fmla="*/ 883813 w 883813"/>
                  <a:gd name="connsiteY3" fmla="*/ 138448 h 568207"/>
                  <a:gd name="connsiteX4" fmla="*/ 527059 w 883813"/>
                  <a:gd name="connsiteY4" fmla="*/ 142257 h 568207"/>
                  <a:gd name="connsiteX5" fmla="*/ 449580 w 883813"/>
                  <a:gd name="connsiteY5" fmla="*/ 317544 h 568207"/>
                  <a:gd name="connsiteX6" fmla="*/ 628650 w 883813"/>
                  <a:gd name="connsiteY6" fmla="*/ 328974 h 568207"/>
                  <a:gd name="connsiteX7" fmla="*/ 838200 w 883813"/>
                  <a:gd name="connsiteY7" fmla="*/ 340404 h 568207"/>
                  <a:gd name="connsiteX8" fmla="*/ 807720 w 883813"/>
                  <a:gd name="connsiteY8" fmla="*/ 492804 h 568207"/>
                  <a:gd name="connsiteX9" fmla="*/ 685800 w 883813"/>
                  <a:gd name="connsiteY9" fmla="*/ 504234 h 568207"/>
                  <a:gd name="connsiteX10" fmla="*/ 502920 w 883813"/>
                  <a:gd name="connsiteY10" fmla="*/ 508044 h 568207"/>
                  <a:gd name="connsiteX11" fmla="*/ 331470 w 883813"/>
                  <a:gd name="connsiteY11" fmla="*/ 561384 h 568207"/>
                  <a:gd name="connsiteX12" fmla="*/ 3810 w 883813"/>
                  <a:gd name="connsiteY12" fmla="*/ 542334 h 568207"/>
                  <a:gd name="connsiteX13" fmla="*/ 0 w 883813"/>
                  <a:gd name="connsiteY13" fmla="*/ 207054 h 568207"/>
                  <a:gd name="connsiteX14" fmla="*/ 167640 w 883813"/>
                  <a:gd name="connsiteY14" fmla="*/ 165144 h 568207"/>
                  <a:gd name="connsiteX0" fmla="*/ 167640 w 883813"/>
                  <a:gd name="connsiteY0" fmla="*/ 165760 h 568823"/>
                  <a:gd name="connsiteX1" fmla="*/ 441960 w 883813"/>
                  <a:gd name="connsiteY1" fmla="*/ 9550 h 568823"/>
                  <a:gd name="connsiteX2" fmla="*/ 763199 w 883813"/>
                  <a:gd name="connsiteY2" fmla="*/ 26055 h 568823"/>
                  <a:gd name="connsiteX3" fmla="*/ 883813 w 883813"/>
                  <a:gd name="connsiteY3" fmla="*/ 139064 h 568823"/>
                  <a:gd name="connsiteX4" fmla="*/ 527059 w 883813"/>
                  <a:gd name="connsiteY4" fmla="*/ 142873 h 568823"/>
                  <a:gd name="connsiteX5" fmla="*/ 449580 w 883813"/>
                  <a:gd name="connsiteY5" fmla="*/ 318160 h 568823"/>
                  <a:gd name="connsiteX6" fmla="*/ 628650 w 883813"/>
                  <a:gd name="connsiteY6" fmla="*/ 329590 h 568823"/>
                  <a:gd name="connsiteX7" fmla="*/ 838200 w 883813"/>
                  <a:gd name="connsiteY7" fmla="*/ 341020 h 568823"/>
                  <a:gd name="connsiteX8" fmla="*/ 807720 w 883813"/>
                  <a:gd name="connsiteY8" fmla="*/ 493420 h 568823"/>
                  <a:gd name="connsiteX9" fmla="*/ 685800 w 883813"/>
                  <a:gd name="connsiteY9" fmla="*/ 504850 h 568823"/>
                  <a:gd name="connsiteX10" fmla="*/ 502920 w 883813"/>
                  <a:gd name="connsiteY10" fmla="*/ 508660 h 568823"/>
                  <a:gd name="connsiteX11" fmla="*/ 331470 w 883813"/>
                  <a:gd name="connsiteY11" fmla="*/ 562000 h 568823"/>
                  <a:gd name="connsiteX12" fmla="*/ 3810 w 883813"/>
                  <a:gd name="connsiteY12" fmla="*/ 542950 h 568823"/>
                  <a:gd name="connsiteX13" fmla="*/ 0 w 883813"/>
                  <a:gd name="connsiteY13" fmla="*/ 207670 h 568823"/>
                  <a:gd name="connsiteX14" fmla="*/ 167640 w 883813"/>
                  <a:gd name="connsiteY14" fmla="*/ 165760 h 568823"/>
                  <a:gd name="connsiteX0" fmla="*/ 167640 w 883813"/>
                  <a:gd name="connsiteY0" fmla="*/ 168085 h 571148"/>
                  <a:gd name="connsiteX1" fmla="*/ 441960 w 883813"/>
                  <a:gd name="connsiteY1" fmla="*/ 11875 h 571148"/>
                  <a:gd name="connsiteX2" fmla="*/ 796277 w 883813"/>
                  <a:gd name="connsiteY2" fmla="*/ 20746 h 571148"/>
                  <a:gd name="connsiteX3" fmla="*/ 883813 w 883813"/>
                  <a:gd name="connsiteY3" fmla="*/ 141389 h 571148"/>
                  <a:gd name="connsiteX4" fmla="*/ 527059 w 883813"/>
                  <a:gd name="connsiteY4" fmla="*/ 145198 h 571148"/>
                  <a:gd name="connsiteX5" fmla="*/ 449580 w 883813"/>
                  <a:gd name="connsiteY5" fmla="*/ 320485 h 571148"/>
                  <a:gd name="connsiteX6" fmla="*/ 628650 w 883813"/>
                  <a:gd name="connsiteY6" fmla="*/ 331915 h 571148"/>
                  <a:gd name="connsiteX7" fmla="*/ 838200 w 883813"/>
                  <a:gd name="connsiteY7" fmla="*/ 343345 h 571148"/>
                  <a:gd name="connsiteX8" fmla="*/ 807720 w 883813"/>
                  <a:gd name="connsiteY8" fmla="*/ 495745 h 571148"/>
                  <a:gd name="connsiteX9" fmla="*/ 685800 w 883813"/>
                  <a:gd name="connsiteY9" fmla="*/ 507175 h 571148"/>
                  <a:gd name="connsiteX10" fmla="*/ 502920 w 883813"/>
                  <a:gd name="connsiteY10" fmla="*/ 510985 h 571148"/>
                  <a:gd name="connsiteX11" fmla="*/ 331470 w 883813"/>
                  <a:gd name="connsiteY11" fmla="*/ 564325 h 571148"/>
                  <a:gd name="connsiteX12" fmla="*/ 3810 w 883813"/>
                  <a:gd name="connsiteY12" fmla="*/ 545275 h 571148"/>
                  <a:gd name="connsiteX13" fmla="*/ 0 w 883813"/>
                  <a:gd name="connsiteY13" fmla="*/ 209995 h 571148"/>
                  <a:gd name="connsiteX14" fmla="*/ 167640 w 883813"/>
                  <a:gd name="connsiteY14" fmla="*/ 168085 h 571148"/>
                  <a:gd name="connsiteX0" fmla="*/ 167640 w 883813"/>
                  <a:gd name="connsiteY0" fmla="*/ 163591 h 566654"/>
                  <a:gd name="connsiteX1" fmla="*/ 441960 w 883813"/>
                  <a:gd name="connsiteY1" fmla="*/ 7381 h 566654"/>
                  <a:gd name="connsiteX2" fmla="*/ 796277 w 883813"/>
                  <a:gd name="connsiteY2" fmla="*/ 16252 h 566654"/>
                  <a:gd name="connsiteX3" fmla="*/ 883813 w 883813"/>
                  <a:gd name="connsiteY3" fmla="*/ 136895 h 566654"/>
                  <a:gd name="connsiteX4" fmla="*/ 527059 w 883813"/>
                  <a:gd name="connsiteY4" fmla="*/ 140704 h 566654"/>
                  <a:gd name="connsiteX5" fmla="*/ 449580 w 883813"/>
                  <a:gd name="connsiteY5" fmla="*/ 315991 h 566654"/>
                  <a:gd name="connsiteX6" fmla="*/ 628650 w 883813"/>
                  <a:gd name="connsiteY6" fmla="*/ 327421 h 566654"/>
                  <a:gd name="connsiteX7" fmla="*/ 838200 w 883813"/>
                  <a:gd name="connsiteY7" fmla="*/ 338851 h 566654"/>
                  <a:gd name="connsiteX8" fmla="*/ 807720 w 883813"/>
                  <a:gd name="connsiteY8" fmla="*/ 491251 h 566654"/>
                  <a:gd name="connsiteX9" fmla="*/ 685800 w 883813"/>
                  <a:gd name="connsiteY9" fmla="*/ 502681 h 566654"/>
                  <a:gd name="connsiteX10" fmla="*/ 502920 w 883813"/>
                  <a:gd name="connsiteY10" fmla="*/ 506491 h 566654"/>
                  <a:gd name="connsiteX11" fmla="*/ 331470 w 883813"/>
                  <a:gd name="connsiteY11" fmla="*/ 559831 h 566654"/>
                  <a:gd name="connsiteX12" fmla="*/ 3810 w 883813"/>
                  <a:gd name="connsiteY12" fmla="*/ 540781 h 566654"/>
                  <a:gd name="connsiteX13" fmla="*/ 0 w 883813"/>
                  <a:gd name="connsiteY13" fmla="*/ 205501 h 566654"/>
                  <a:gd name="connsiteX14" fmla="*/ 167640 w 883813"/>
                  <a:gd name="connsiteY14" fmla="*/ 163591 h 56665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27059 w 883813"/>
                  <a:gd name="connsiteY4" fmla="*/ 141564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495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72480 w 883813"/>
                  <a:gd name="connsiteY5" fmla="*/ 316851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04159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28842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7514"/>
                  <a:gd name="connsiteX1" fmla="*/ 441960 w 883813"/>
                  <a:gd name="connsiteY1" fmla="*/ 8241 h 567514"/>
                  <a:gd name="connsiteX2" fmla="*/ 796277 w 883813"/>
                  <a:gd name="connsiteY2" fmla="*/ 17112 h 567514"/>
                  <a:gd name="connsiteX3" fmla="*/ 883813 w 883813"/>
                  <a:gd name="connsiteY3" fmla="*/ 137755 h 567514"/>
                  <a:gd name="connsiteX4" fmla="*/ 516881 w 883813"/>
                  <a:gd name="connsiteY4" fmla="*/ 139020 h 567514"/>
                  <a:gd name="connsiteX5" fmla="*/ 495380 w 883813"/>
                  <a:gd name="connsiteY5" fmla="*/ 321940 h 567514"/>
                  <a:gd name="connsiteX6" fmla="*/ 628650 w 883813"/>
                  <a:gd name="connsiteY6" fmla="*/ 328281 h 567514"/>
                  <a:gd name="connsiteX7" fmla="*/ 838200 w 883813"/>
                  <a:gd name="connsiteY7" fmla="*/ 339711 h 567514"/>
                  <a:gd name="connsiteX8" fmla="*/ 807720 w 883813"/>
                  <a:gd name="connsiteY8" fmla="*/ 492111 h 567514"/>
                  <a:gd name="connsiteX9" fmla="*/ 685800 w 883813"/>
                  <a:gd name="connsiteY9" fmla="*/ 503541 h 567514"/>
                  <a:gd name="connsiteX10" fmla="*/ 502920 w 883813"/>
                  <a:gd name="connsiteY10" fmla="*/ 507351 h 567514"/>
                  <a:gd name="connsiteX11" fmla="*/ 331470 w 883813"/>
                  <a:gd name="connsiteY11" fmla="*/ 560691 h 567514"/>
                  <a:gd name="connsiteX12" fmla="*/ 3810 w 883813"/>
                  <a:gd name="connsiteY12" fmla="*/ 541641 h 567514"/>
                  <a:gd name="connsiteX13" fmla="*/ 0 w 883813"/>
                  <a:gd name="connsiteY13" fmla="*/ 206361 h 567514"/>
                  <a:gd name="connsiteX14" fmla="*/ 167640 w 883813"/>
                  <a:gd name="connsiteY14" fmla="*/ 164451 h 567514"/>
                  <a:gd name="connsiteX0" fmla="*/ 167640 w 883813"/>
                  <a:gd name="connsiteY0" fmla="*/ 164451 h 564795"/>
                  <a:gd name="connsiteX1" fmla="*/ 441960 w 883813"/>
                  <a:gd name="connsiteY1" fmla="*/ 8241 h 564795"/>
                  <a:gd name="connsiteX2" fmla="*/ 796277 w 883813"/>
                  <a:gd name="connsiteY2" fmla="*/ 17112 h 564795"/>
                  <a:gd name="connsiteX3" fmla="*/ 883813 w 883813"/>
                  <a:gd name="connsiteY3" fmla="*/ 137755 h 564795"/>
                  <a:gd name="connsiteX4" fmla="*/ 516881 w 883813"/>
                  <a:gd name="connsiteY4" fmla="*/ 139020 h 564795"/>
                  <a:gd name="connsiteX5" fmla="*/ 495380 w 883813"/>
                  <a:gd name="connsiteY5" fmla="*/ 321940 h 564795"/>
                  <a:gd name="connsiteX6" fmla="*/ 628650 w 883813"/>
                  <a:gd name="connsiteY6" fmla="*/ 328281 h 564795"/>
                  <a:gd name="connsiteX7" fmla="*/ 838200 w 883813"/>
                  <a:gd name="connsiteY7" fmla="*/ 339711 h 564795"/>
                  <a:gd name="connsiteX8" fmla="*/ 807720 w 883813"/>
                  <a:gd name="connsiteY8" fmla="*/ 492111 h 564795"/>
                  <a:gd name="connsiteX9" fmla="*/ 685800 w 883813"/>
                  <a:gd name="connsiteY9" fmla="*/ 503541 h 564795"/>
                  <a:gd name="connsiteX10" fmla="*/ 502920 w 883813"/>
                  <a:gd name="connsiteY10" fmla="*/ 507351 h 564795"/>
                  <a:gd name="connsiteX11" fmla="*/ 331470 w 883813"/>
                  <a:gd name="connsiteY11" fmla="*/ 560691 h 564795"/>
                  <a:gd name="connsiteX12" fmla="*/ 3811 w 883813"/>
                  <a:gd name="connsiteY12" fmla="*/ 503474 h 564795"/>
                  <a:gd name="connsiteX13" fmla="*/ 0 w 883813"/>
                  <a:gd name="connsiteY13" fmla="*/ 206361 h 564795"/>
                  <a:gd name="connsiteX14" fmla="*/ 167640 w 883813"/>
                  <a:gd name="connsiteY14" fmla="*/ 164451 h 564795"/>
                  <a:gd name="connsiteX0" fmla="*/ 167640 w 883813"/>
                  <a:gd name="connsiteY0" fmla="*/ 164451 h 550307"/>
                  <a:gd name="connsiteX1" fmla="*/ 441960 w 883813"/>
                  <a:gd name="connsiteY1" fmla="*/ 8241 h 550307"/>
                  <a:gd name="connsiteX2" fmla="*/ 796277 w 883813"/>
                  <a:gd name="connsiteY2" fmla="*/ 17112 h 550307"/>
                  <a:gd name="connsiteX3" fmla="*/ 883813 w 883813"/>
                  <a:gd name="connsiteY3" fmla="*/ 137755 h 550307"/>
                  <a:gd name="connsiteX4" fmla="*/ 516881 w 883813"/>
                  <a:gd name="connsiteY4" fmla="*/ 139020 h 550307"/>
                  <a:gd name="connsiteX5" fmla="*/ 495380 w 883813"/>
                  <a:gd name="connsiteY5" fmla="*/ 321940 h 550307"/>
                  <a:gd name="connsiteX6" fmla="*/ 628650 w 883813"/>
                  <a:gd name="connsiteY6" fmla="*/ 328281 h 550307"/>
                  <a:gd name="connsiteX7" fmla="*/ 838200 w 883813"/>
                  <a:gd name="connsiteY7" fmla="*/ 339711 h 550307"/>
                  <a:gd name="connsiteX8" fmla="*/ 807720 w 883813"/>
                  <a:gd name="connsiteY8" fmla="*/ 492111 h 550307"/>
                  <a:gd name="connsiteX9" fmla="*/ 685800 w 883813"/>
                  <a:gd name="connsiteY9" fmla="*/ 503541 h 550307"/>
                  <a:gd name="connsiteX10" fmla="*/ 502920 w 883813"/>
                  <a:gd name="connsiteY10" fmla="*/ 507351 h 550307"/>
                  <a:gd name="connsiteX11" fmla="*/ 331470 w 883813"/>
                  <a:gd name="connsiteY11" fmla="*/ 545424 h 550307"/>
                  <a:gd name="connsiteX12" fmla="*/ 3811 w 883813"/>
                  <a:gd name="connsiteY12" fmla="*/ 503474 h 550307"/>
                  <a:gd name="connsiteX13" fmla="*/ 0 w 883813"/>
                  <a:gd name="connsiteY13" fmla="*/ 206361 h 550307"/>
                  <a:gd name="connsiteX14" fmla="*/ 167640 w 883813"/>
                  <a:gd name="connsiteY14" fmla="*/ 164451 h 550307"/>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02920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507351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503541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5800 w 883813"/>
                  <a:gd name="connsiteY9" fmla="*/ 495908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3256 w 883813"/>
                  <a:gd name="connsiteY9" fmla="*/ 506086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28650 w 883813"/>
                  <a:gd name="connsiteY6" fmla="*/ 328281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43548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 name="connsiteX0" fmla="*/ 167640 w 883813"/>
                  <a:gd name="connsiteY0" fmla="*/ 164451 h 545424"/>
                  <a:gd name="connsiteX1" fmla="*/ 441960 w 883813"/>
                  <a:gd name="connsiteY1" fmla="*/ 8241 h 545424"/>
                  <a:gd name="connsiteX2" fmla="*/ 796277 w 883813"/>
                  <a:gd name="connsiteY2" fmla="*/ 17112 h 545424"/>
                  <a:gd name="connsiteX3" fmla="*/ 883813 w 883813"/>
                  <a:gd name="connsiteY3" fmla="*/ 137755 h 545424"/>
                  <a:gd name="connsiteX4" fmla="*/ 516881 w 883813"/>
                  <a:gd name="connsiteY4" fmla="*/ 139020 h 545424"/>
                  <a:gd name="connsiteX5" fmla="*/ 495380 w 883813"/>
                  <a:gd name="connsiteY5" fmla="*/ 321940 h 545424"/>
                  <a:gd name="connsiteX6" fmla="*/ 631195 w 883813"/>
                  <a:gd name="connsiteY6" fmla="*/ 333370 h 545424"/>
                  <a:gd name="connsiteX7" fmla="*/ 838200 w 883813"/>
                  <a:gd name="connsiteY7" fmla="*/ 339711 h 545424"/>
                  <a:gd name="connsiteX8" fmla="*/ 807720 w 883813"/>
                  <a:gd name="connsiteY8" fmla="*/ 492111 h 545424"/>
                  <a:gd name="connsiteX9" fmla="*/ 688345 w 883813"/>
                  <a:gd name="connsiteY9" fmla="*/ 503542 h 545424"/>
                  <a:gd name="connsiteX10" fmla="*/ 523276 w 883813"/>
                  <a:gd name="connsiteY10" fmla="*/ 499718 h 545424"/>
                  <a:gd name="connsiteX11" fmla="*/ 331470 w 883813"/>
                  <a:gd name="connsiteY11" fmla="*/ 545424 h 545424"/>
                  <a:gd name="connsiteX12" fmla="*/ 3811 w 883813"/>
                  <a:gd name="connsiteY12" fmla="*/ 503474 h 545424"/>
                  <a:gd name="connsiteX13" fmla="*/ 0 w 883813"/>
                  <a:gd name="connsiteY13" fmla="*/ 206361 h 545424"/>
                  <a:gd name="connsiteX14" fmla="*/ 167640 w 883813"/>
                  <a:gd name="connsiteY14" fmla="*/ 164451 h 5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3813" h="545424">
                    <a:moveTo>
                      <a:pt x="167640" y="164451"/>
                    </a:moveTo>
                    <a:cubicBezTo>
                      <a:pt x="295910" y="118731"/>
                      <a:pt x="336550" y="46341"/>
                      <a:pt x="441960" y="8241"/>
                    </a:cubicBezTo>
                    <a:cubicBezTo>
                      <a:pt x="490220" y="-12079"/>
                      <a:pt x="676879" y="10788"/>
                      <a:pt x="796277" y="17112"/>
                    </a:cubicBezTo>
                    <a:cubicBezTo>
                      <a:pt x="875008" y="38698"/>
                      <a:pt x="868888" y="98354"/>
                      <a:pt x="883813" y="137755"/>
                    </a:cubicBezTo>
                    <a:cubicBezTo>
                      <a:pt x="757262" y="138177"/>
                      <a:pt x="645976" y="130964"/>
                      <a:pt x="516881" y="139020"/>
                    </a:cubicBezTo>
                    <a:cubicBezTo>
                      <a:pt x="486489" y="202525"/>
                      <a:pt x="491588" y="264791"/>
                      <a:pt x="495380" y="321940"/>
                    </a:cubicBezTo>
                    <a:cubicBezTo>
                      <a:pt x="555070" y="343530"/>
                      <a:pt x="555027" y="339703"/>
                      <a:pt x="631195" y="333370"/>
                    </a:cubicBezTo>
                    <a:cubicBezTo>
                      <a:pt x="725175" y="327020"/>
                      <a:pt x="772169" y="327025"/>
                      <a:pt x="838200" y="339711"/>
                    </a:cubicBezTo>
                    <a:cubicBezTo>
                      <a:pt x="901700" y="354951"/>
                      <a:pt x="888974" y="487036"/>
                      <a:pt x="807720" y="492111"/>
                    </a:cubicBezTo>
                    <a:cubicBezTo>
                      <a:pt x="760295" y="501009"/>
                      <a:pt x="735770" y="507366"/>
                      <a:pt x="688345" y="503542"/>
                    </a:cubicBezTo>
                    <a:cubicBezTo>
                      <a:pt x="624845" y="504825"/>
                      <a:pt x="609636" y="494638"/>
                      <a:pt x="523276" y="499718"/>
                    </a:cubicBezTo>
                    <a:cubicBezTo>
                      <a:pt x="428026" y="520038"/>
                      <a:pt x="417887" y="542889"/>
                      <a:pt x="331470" y="545424"/>
                    </a:cubicBezTo>
                    <a:cubicBezTo>
                      <a:pt x="238738" y="545384"/>
                      <a:pt x="114301" y="503474"/>
                      <a:pt x="3811" y="503474"/>
                    </a:cubicBezTo>
                    <a:cubicBezTo>
                      <a:pt x="2541" y="404436"/>
                      <a:pt x="1270" y="305399"/>
                      <a:pt x="0" y="206361"/>
                    </a:cubicBezTo>
                    <a:lnTo>
                      <a:pt x="167640" y="164451"/>
                    </a:lnTo>
                    <a:close/>
                  </a:path>
                </a:pathLst>
              </a:custGeom>
              <a:solidFill>
                <a:srgbClr val="FFFFFF"/>
              </a:solidFill>
              <a:ln w="25400" cap="flat" cmpd="sng" algn="ctr">
                <a:noFill/>
                <a:prstDash val="solid"/>
              </a:ln>
              <a:effectLst/>
            </p:spPr>
            <p:txBody>
              <a:bodyPr rtlCol="0" anchor="ctr"/>
              <a:lstStyle/>
              <a:p>
                <a:pPr marL="0" marR="0" lvl="0" indent="0" algn="ctr"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29" name="Freeform 6"/>
            <p:cNvSpPr>
              <a:spLocks noEditPoints="1"/>
            </p:cNvSpPr>
            <p:nvPr/>
          </p:nvSpPr>
          <p:spPr bwMode="auto">
            <a:xfrm>
              <a:off x="5860959" y="2232965"/>
              <a:ext cx="442195"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396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smtClean="0">
                <a:ln>
                  <a:noFill/>
                </a:ln>
                <a:solidFill>
                  <a:srgbClr val="FFFFFF"/>
                </a:solidFill>
                <a:effectLst/>
                <a:uLnTx/>
                <a:uFillTx/>
                <a:latin typeface="Segoe UI"/>
              </a:endParaRPr>
            </a:p>
          </p:txBody>
        </p:sp>
        <p:sp>
          <p:nvSpPr>
            <p:cNvPr id="30" name="Freeform 14"/>
            <p:cNvSpPr>
              <a:spLocks noEditPoints="1"/>
            </p:cNvSpPr>
            <p:nvPr/>
          </p:nvSpPr>
          <p:spPr bwMode="black">
            <a:xfrm>
              <a:off x="3734597" y="3928897"/>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pic>
          <p:nvPicPr>
            <p:cNvPr id="31" name="Picture 7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698101" y="4056304"/>
              <a:ext cx="736170" cy="729174"/>
            </a:xfrm>
            <a:prstGeom prst="rect">
              <a:avLst/>
            </a:prstGeom>
            <a:effectLst/>
          </p:spPr>
        </p:pic>
      </p:grpSp>
      <p:sp>
        <p:nvSpPr>
          <p:cNvPr id="44" name="Shape 413"/>
          <p:cNvSpPr/>
          <p:nvPr/>
        </p:nvSpPr>
        <p:spPr>
          <a:xfrm>
            <a:off x="8194339" y="5450304"/>
            <a:ext cx="4064226" cy="626133"/>
          </a:xfrm>
          <a:prstGeom prst="rect">
            <a:avLst/>
          </a:prstGeom>
          <a:ln w="3175">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584200">
              <a:defRPr sz="2800">
                <a:latin typeface="Bodoni SvtyTwo ITC TT-Book"/>
                <a:ea typeface="Bodoni SvtyTwo ITC TT-Book"/>
                <a:cs typeface="Bodoni SvtyTwo ITC TT-Book"/>
                <a:sym typeface="Bodoni SvtyTwo ITC TT-Book"/>
              </a:defRPr>
            </a:lvl1pPr>
          </a:lstStyle>
          <a:p>
            <a:r>
              <a:rPr lang="zh-CN" altLang="en-US" sz="1800" dirty="0">
                <a:latin typeface="+mn-ea"/>
                <a:ea typeface="+mn-ea"/>
              </a:rPr>
              <a:t>瑞银 </a:t>
            </a:r>
            <a:r>
              <a:rPr lang="en-US" altLang="zh-CN" sz="1800" dirty="0">
                <a:latin typeface="+mn-ea"/>
                <a:ea typeface="+mn-ea"/>
              </a:rPr>
              <a:t>(UBS) </a:t>
            </a:r>
            <a:r>
              <a:rPr lang="zh-CN" altLang="en-US" sz="1800" dirty="0">
                <a:latin typeface="+mn-ea"/>
                <a:ea typeface="+mn-ea"/>
              </a:rPr>
              <a:t>获得 </a:t>
            </a:r>
            <a:r>
              <a:rPr lang="en-US" altLang="zh-CN" sz="1800" dirty="0">
                <a:latin typeface="+mn-ea"/>
                <a:ea typeface="+mn-ea"/>
              </a:rPr>
              <a:t>2014“</a:t>
            </a:r>
            <a:r>
              <a:rPr lang="zh-CN" altLang="en-US" sz="1800" dirty="0">
                <a:latin typeface="+mn-ea"/>
                <a:ea typeface="+mn-ea"/>
              </a:rPr>
              <a:t>最佳身份和访问管理 </a:t>
            </a:r>
            <a:r>
              <a:rPr lang="en-US" altLang="zh-CN" sz="1800" dirty="0">
                <a:latin typeface="+mn-ea"/>
                <a:ea typeface="+mn-ea"/>
              </a:rPr>
              <a:t>App”</a:t>
            </a:r>
            <a:r>
              <a:rPr lang="zh-CN" altLang="en-US" sz="1800" dirty="0" smtClean="0">
                <a:latin typeface="+mn-ea"/>
                <a:ea typeface="+mn-ea"/>
              </a:rPr>
              <a:t>奖</a:t>
            </a:r>
            <a:endParaRPr lang="en-US" altLang="zh-CN" sz="1800" dirty="0">
              <a:latin typeface="+mn-ea"/>
              <a:ea typeface="+mn-ea"/>
            </a:endParaRPr>
          </a:p>
        </p:txBody>
      </p:sp>
      <p:pic>
        <p:nvPicPr>
          <p:cNvPr id="45" name="pasted-image.png"/>
          <p:cNvPicPr>
            <a:picLocks noChangeAspect="1"/>
          </p:cNvPicPr>
          <p:nvPr/>
        </p:nvPicPr>
        <p:blipFill>
          <a:blip r:embed="rId6">
            <a:extLst/>
          </a:blip>
          <a:srcRect l="8509" t="8608" r="8227" b="8571"/>
          <a:stretch>
            <a:fillRect/>
          </a:stretch>
        </p:blipFill>
        <p:spPr>
          <a:xfrm>
            <a:off x="6673824" y="5450304"/>
            <a:ext cx="898551" cy="893768"/>
          </a:xfrm>
          <a:custGeom>
            <a:avLst/>
            <a:gdLst/>
            <a:ahLst/>
            <a:cxnLst>
              <a:cxn ang="0">
                <a:pos x="wd2" y="hd2"/>
              </a:cxn>
              <a:cxn ang="5400000">
                <a:pos x="wd2" y="hd2"/>
              </a:cxn>
              <a:cxn ang="10800000">
                <a:pos x="wd2" y="hd2"/>
              </a:cxn>
              <a:cxn ang="16200000">
                <a:pos x="wd2" y="hd2"/>
              </a:cxn>
            </a:cxnLst>
            <a:rect l="0" t="0" r="r" b="b"/>
            <a:pathLst>
              <a:path w="21509" h="21575" extrusionOk="0">
                <a:moveTo>
                  <a:pt x="11490" y="5"/>
                </a:moveTo>
                <a:cubicBezTo>
                  <a:pt x="10373" y="-25"/>
                  <a:pt x="8906" y="74"/>
                  <a:pt x="8227" y="255"/>
                </a:cubicBezTo>
                <a:cubicBezTo>
                  <a:pt x="5144" y="1077"/>
                  <a:pt x="2728" y="2945"/>
                  <a:pt x="1306" y="5604"/>
                </a:cubicBezTo>
                <a:cubicBezTo>
                  <a:pt x="451" y="7203"/>
                  <a:pt x="33" y="8893"/>
                  <a:pt x="2" y="10555"/>
                </a:cubicBezTo>
                <a:cubicBezTo>
                  <a:pt x="-91" y="15542"/>
                  <a:pt x="3269" y="20262"/>
                  <a:pt x="8551" y="21384"/>
                </a:cubicBezTo>
                <a:cubicBezTo>
                  <a:pt x="9146" y="21510"/>
                  <a:pt x="9937" y="21575"/>
                  <a:pt x="10735" y="21575"/>
                </a:cubicBezTo>
                <a:cubicBezTo>
                  <a:pt x="11533" y="21574"/>
                  <a:pt x="12342" y="21511"/>
                  <a:pt x="12959" y="21384"/>
                </a:cubicBezTo>
                <a:cubicBezTo>
                  <a:pt x="17171" y="20519"/>
                  <a:pt x="20442" y="17235"/>
                  <a:pt x="21332" y="12983"/>
                </a:cubicBezTo>
                <a:cubicBezTo>
                  <a:pt x="21461" y="12366"/>
                  <a:pt x="21509" y="11758"/>
                  <a:pt x="21509" y="10781"/>
                </a:cubicBezTo>
                <a:cubicBezTo>
                  <a:pt x="21509" y="9192"/>
                  <a:pt x="21320" y="8145"/>
                  <a:pt x="20807" y="6842"/>
                </a:cubicBezTo>
                <a:cubicBezTo>
                  <a:pt x="19384" y="3233"/>
                  <a:pt x="16245" y="693"/>
                  <a:pt x="12452" y="83"/>
                </a:cubicBezTo>
                <a:cubicBezTo>
                  <a:pt x="12199" y="42"/>
                  <a:pt x="11862" y="15"/>
                  <a:pt x="11490" y="5"/>
                </a:cubicBezTo>
                <a:close/>
              </a:path>
            </a:pathLst>
          </a:custGeom>
          <a:ln w="3175">
            <a:miter lim="400000"/>
          </a:ln>
        </p:spPr>
      </p:pic>
    </p:spTree>
    <p:extLst>
      <p:ext uri="{BB962C8B-B14F-4D97-AF65-F5344CB8AC3E}">
        <p14:creationId xmlns:p14="http://schemas.microsoft.com/office/powerpoint/2010/main" val="2881943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2427879" y="1171575"/>
            <a:ext cx="4171426" cy="5192817"/>
          </a:xfrm>
          <a:prstGeom prst="rect">
            <a:avLst/>
          </a:prstGeom>
        </p:spPr>
      </p:pic>
      <p:sp>
        <p:nvSpPr>
          <p:cNvPr id="7" name="Title 1"/>
          <p:cNvSpPr txBox="1">
            <a:spLocks/>
          </p:cNvSpPr>
          <p:nvPr/>
        </p:nvSpPr>
        <p:spPr>
          <a:xfrm>
            <a:off x="-1" y="223719"/>
            <a:ext cx="350520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身份和访问管理</a:t>
            </a:r>
          </a:p>
        </p:txBody>
      </p:sp>
      <p:sp>
        <p:nvSpPr>
          <p:cNvPr id="3" name="矩形 2"/>
          <p:cNvSpPr/>
          <p:nvPr/>
        </p:nvSpPr>
        <p:spPr>
          <a:xfrm>
            <a:off x="8334375" y="2085975"/>
            <a:ext cx="3857625" cy="1533525"/>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8924925" y="2300554"/>
            <a:ext cx="2276475" cy="1200329"/>
          </a:xfrm>
          <a:prstGeom prst="rect">
            <a:avLst/>
          </a:prstGeom>
        </p:spPr>
        <p:txBody>
          <a:bodyPr wrap="square">
            <a:spAutoFit/>
          </a:bodyPr>
          <a:lstStyle/>
          <a:p>
            <a:r>
              <a:rPr lang="zh-CN" altLang="en-US" dirty="0">
                <a:solidFill>
                  <a:schemeClr val="bg1"/>
                </a:solidFill>
                <a:latin typeface="+mn-ea"/>
              </a:rPr>
              <a:t>管理组</a:t>
            </a:r>
            <a:endParaRPr lang="en-US" altLang="zh-CN" dirty="0">
              <a:solidFill>
                <a:schemeClr val="bg1"/>
              </a:solidFill>
              <a:latin typeface="+mn-ea"/>
            </a:endParaRPr>
          </a:p>
          <a:p>
            <a:pPr marL="285750" indent="-285750">
              <a:buFont typeface="Wingdings" panose="05000000000000000000" pitchFamily="2" charset="2"/>
              <a:buChar char="l"/>
            </a:pPr>
            <a:r>
              <a:rPr lang="zh-CN" altLang="en-US" dirty="0">
                <a:solidFill>
                  <a:schemeClr val="bg1"/>
                </a:solidFill>
                <a:latin typeface="+mn-ea"/>
              </a:rPr>
              <a:t>公司</a:t>
            </a:r>
            <a:endParaRPr lang="en-US" altLang="zh-CN" dirty="0">
              <a:solidFill>
                <a:schemeClr val="bg1"/>
              </a:solidFill>
              <a:latin typeface="+mn-ea"/>
            </a:endParaRPr>
          </a:p>
          <a:p>
            <a:pPr marL="285750" indent="-285750">
              <a:buFont typeface="Wingdings" panose="05000000000000000000" pitchFamily="2" charset="2"/>
              <a:buChar char="l"/>
            </a:pPr>
            <a:r>
              <a:rPr lang="zh-CN" altLang="en-US" dirty="0">
                <a:solidFill>
                  <a:schemeClr val="bg1"/>
                </a:solidFill>
                <a:latin typeface="+mn-ea"/>
              </a:rPr>
              <a:t>员工</a:t>
            </a:r>
            <a:endParaRPr lang="en-US" altLang="zh-CN" dirty="0">
              <a:solidFill>
                <a:schemeClr val="bg1"/>
              </a:solidFill>
              <a:latin typeface="+mn-ea"/>
            </a:endParaRPr>
          </a:p>
          <a:p>
            <a:pPr marL="285750" indent="-285750">
              <a:buFont typeface="Wingdings" panose="05000000000000000000" pitchFamily="2" charset="2"/>
              <a:buChar char="l"/>
            </a:pPr>
            <a:r>
              <a:rPr lang="zh-CN" altLang="en-US" dirty="0">
                <a:solidFill>
                  <a:schemeClr val="bg1"/>
                </a:solidFill>
                <a:latin typeface="+mn-ea"/>
              </a:rPr>
              <a:t>账号</a:t>
            </a:r>
          </a:p>
        </p:txBody>
      </p:sp>
      <p:pic>
        <p:nvPicPr>
          <p:cNvPr id="8" name="Picture 33" descr="C:\Users\HOWARDY.REDMOND\AppData\Local\Microsoft\Windows\Temporary Internet Files\Content.IE5\G469HTVF\MC900442094[1].wmf"/>
          <p:cNvPicPr>
            <a:picLocks noChangeAspect="1" noChangeArrowheads="1"/>
          </p:cNvPicPr>
          <p:nvPr/>
        </p:nvPicPr>
        <p:blipFill>
          <a:blip r:embed="rId3" cstate="print">
            <a:lum bright="100000"/>
            <a:extLst>
              <a:ext uri="{28A0092B-C50C-407E-A947-70E740481C1C}">
                <a14:useLocalDpi xmlns:a14="http://schemas.microsoft.com/office/drawing/2010/main" val="0"/>
              </a:ext>
            </a:extLst>
          </a:blip>
          <a:srcRect/>
          <a:stretch>
            <a:fillRect/>
          </a:stretch>
        </p:blipFill>
        <p:spPr bwMode="auto">
          <a:xfrm>
            <a:off x="10377727" y="2649372"/>
            <a:ext cx="986344" cy="60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02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31965"/>
            <a:ext cx="12017829" cy="5381293"/>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4022230" y="1758240"/>
            <a:ext cx="3859028"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smtClean="0">
                <a:solidFill>
                  <a:schemeClr val="bg1"/>
                </a:solidFill>
              </a:rPr>
              <a:t>什么是图数据库：应用</a:t>
            </a:r>
            <a:endParaRPr lang="zh-CN" altLang="en-US" sz="2800" b="1" dirty="0">
              <a:solidFill>
                <a:schemeClr val="bg1"/>
              </a:solidFill>
            </a:endParaRPr>
          </a:p>
        </p:txBody>
      </p:sp>
      <p:sp>
        <p:nvSpPr>
          <p:cNvPr id="21" name="矩形 20"/>
          <p:cNvSpPr/>
          <p:nvPr/>
        </p:nvSpPr>
        <p:spPr>
          <a:xfrm>
            <a:off x="1861147" y="2837191"/>
            <a:ext cx="8393196" cy="867930"/>
          </a:xfrm>
          <a:prstGeom prst="rect">
            <a:avLst/>
          </a:prstGeom>
        </p:spPr>
        <p:txBody>
          <a:bodyPr wrap="square">
            <a:spAutoFit/>
          </a:bodyPr>
          <a:lstStyle/>
          <a:p>
            <a:pPr lvl="0" defTabSz="1022350">
              <a:lnSpc>
                <a:spcPct val="90000"/>
              </a:lnSpc>
              <a:spcBef>
                <a:spcPct val="0"/>
              </a:spcBef>
              <a:spcAft>
                <a:spcPct val="35000"/>
              </a:spcAft>
            </a:pPr>
            <a:r>
              <a:rPr lang="zh-CN" altLang="en-US" sz="2800" dirty="0">
                <a:solidFill>
                  <a:schemeClr val="bg1"/>
                </a:solidFill>
              </a:rPr>
              <a:t>图形数据库在</a:t>
            </a:r>
            <a:r>
              <a:rPr lang="zh-CN" altLang="en-US" sz="2800" dirty="0">
                <a:solidFill>
                  <a:srgbClr val="FF0000"/>
                </a:solidFill>
              </a:rPr>
              <a:t>社交网络、实时推荐、征信系统、人工智能</a:t>
            </a:r>
            <a:r>
              <a:rPr lang="zh-CN" altLang="en-US" sz="2800" dirty="0">
                <a:solidFill>
                  <a:schemeClr val="bg1"/>
                </a:solidFill>
              </a:rPr>
              <a:t>等领域有着广泛的应用。</a:t>
            </a:r>
            <a:endParaRPr lang="en-US" altLang="zh-CN" sz="2800" dirty="0">
              <a:solidFill>
                <a:schemeClr val="bg1"/>
              </a:solidFill>
            </a:endParaRPr>
          </a:p>
        </p:txBody>
      </p:sp>
    </p:spTree>
    <p:extLst>
      <p:ext uri="{BB962C8B-B14F-4D97-AF65-F5344CB8AC3E}">
        <p14:creationId xmlns:p14="http://schemas.microsoft.com/office/powerpoint/2010/main" val="1974573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3"/>
          <p:cNvSpPr/>
          <p:nvPr/>
        </p:nvSpPr>
        <p:spPr bwMode="auto">
          <a:xfrm>
            <a:off x="-1" y="1107540"/>
            <a:ext cx="2746587" cy="612000"/>
          </a:xfrm>
          <a:prstGeom prst="rect">
            <a:avLst/>
          </a:prstGeom>
          <a:solidFill>
            <a:srgbClr val="3397D3"/>
          </a:solidFill>
          <a:ln w="9525" cap="flat" cmpd="sng" algn="ctr">
            <a:noFill/>
            <a:prstDash val="solid"/>
            <a:headEnd type="none" w="med" len="med"/>
            <a:tailEnd type="none" w="med" len="med"/>
          </a:ln>
          <a:effectLst/>
        </p:spPr>
        <p:txBody>
          <a:bodyPr vert="horz" wrap="square" lIns="243840" tIns="60960" rIns="121920" bIns="60960" numCol="1" rtlCol="0" anchor="ctr" anchorCtr="0" compatLnSpc="1">
            <a:prstTxWarp prst="textNoShape">
              <a:avLst/>
            </a:prstTxWarp>
          </a:bodyPr>
          <a:lstStyle/>
          <a:p>
            <a:pPr lvl="0" algn="ctr" defTabSz="913960">
              <a:lnSpc>
                <a:spcPct val="90000"/>
              </a:lnSpc>
              <a:buSzPct val="90000"/>
              <a:defRPr/>
            </a:pPr>
            <a:r>
              <a:rPr lang="zh-CN" altLang="en-US" b="1" kern="0" dirty="0">
                <a:solidFill>
                  <a:schemeClr val="bg1"/>
                </a:solidFill>
                <a:latin typeface="+mn-ea"/>
                <a:cs typeface="Segoe UI" pitchFamily="34" charset="0"/>
              </a:rPr>
              <a:t>社交</a:t>
            </a:r>
          </a:p>
        </p:txBody>
      </p:sp>
      <p:sp>
        <p:nvSpPr>
          <p:cNvPr id="101" name="Rectangle 7"/>
          <p:cNvSpPr/>
          <p:nvPr/>
        </p:nvSpPr>
        <p:spPr bwMode="auto">
          <a:xfrm>
            <a:off x="-35238" y="1735026"/>
            <a:ext cx="2980206" cy="4559236"/>
          </a:xfrm>
          <a:prstGeom prst="rect">
            <a:avLst/>
          </a:prstGeom>
          <a:noFill/>
          <a:ln w="9525" cap="flat" cmpd="sng" algn="ctr">
            <a:noFill/>
            <a:prstDash val="solid"/>
            <a:headEnd type="none" w="med" len="med"/>
            <a:tailEnd type="none" w="med" len="med"/>
          </a:ln>
          <a:effectLst/>
        </p:spPr>
        <p:txBody>
          <a:bodyPr vert="horz" wrap="square" lIns="121915" tIns="60957" rIns="121915" bIns="60957" numCol="1" rtlCol="0" anchor="ctr" anchorCtr="0" compatLnSpc="1">
            <a:prstTxWarp prst="textNoShape">
              <a:avLst/>
            </a:prstTxWarp>
          </a:bodyPr>
          <a:lstStyle/>
          <a:p>
            <a:pPr marL="0" marR="0" lvl="0" indent="0" algn="ctr" defTabSz="1218667" eaLnBrk="1" fontAlgn="base" latinLnBrk="0" hangingPunct="1">
              <a:lnSpc>
                <a:spcPct val="100000"/>
              </a:lnSpc>
              <a:spcBef>
                <a:spcPct val="0"/>
              </a:spcBef>
              <a:spcAft>
                <a:spcPct val="0"/>
              </a:spcAft>
              <a:buClrTx/>
              <a:buSzTx/>
              <a:buFontTx/>
              <a:buNone/>
              <a:tabLst/>
              <a:defRPr/>
            </a:pPr>
            <a:endParaRPr kumimoji="0" lang="en-US" sz="2933"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7" name="TextBox 6"/>
          <p:cNvSpPr txBox="1"/>
          <p:nvPr/>
        </p:nvSpPr>
        <p:spPr>
          <a:xfrm>
            <a:off x="5617691" y="1107540"/>
            <a:ext cx="1810088" cy="612000"/>
          </a:xfrm>
          <a:prstGeom prst="rect">
            <a:avLst/>
          </a:prstGeom>
          <a:solidFill>
            <a:schemeClr val="accent5">
              <a:lumMod val="75000"/>
            </a:schemeClr>
          </a:solidFill>
        </p:spPr>
        <p:txBody>
          <a:bodyPr wrap="square" tIns="0" bIns="0" rtlCol="0" anchor="ctr">
            <a:noAutofit/>
          </a:bodyPr>
          <a:lstStyle/>
          <a:p>
            <a:pPr algn="ctr">
              <a:lnSpc>
                <a:spcPct val="90000"/>
              </a:lnSpc>
            </a:pPr>
            <a:r>
              <a:rPr lang="zh-CN" altLang="en-US" b="1" dirty="0">
                <a:solidFill>
                  <a:schemeClr val="bg1"/>
                </a:solidFill>
                <a:latin typeface="+mn-ea"/>
                <a:cs typeface="Helvetica Neue"/>
              </a:rPr>
              <a:t>网络和数据中心</a:t>
            </a:r>
            <a:endParaRPr lang="en-US" b="1" dirty="0">
              <a:solidFill>
                <a:schemeClr val="bg1"/>
              </a:solidFill>
              <a:latin typeface="+mn-ea"/>
              <a:cs typeface="Helvetica Neue"/>
            </a:endParaRPr>
          </a:p>
        </p:txBody>
      </p:sp>
      <p:sp>
        <p:nvSpPr>
          <p:cNvPr id="90" name="TextBox 89"/>
          <p:cNvSpPr txBox="1"/>
          <p:nvPr/>
        </p:nvSpPr>
        <p:spPr>
          <a:xfrm>
            <a:off x="7390792" y="1107540"/>
            <a:ext cx="1946633" cy="612000"/>
          </a:xfrm>
          <a:prstGeom prst="rect">
            <a:avLst/>
          </a:prstGeom>
          <a:solidFill>
            <a:srgbClr val="FFC000"/>
          </a:solidFill>
        </p:spPr>
        <p:txBody>
          <a:bodyPr wrap="square" tIns="0" bIns="0" rtlCol="0" anchor="ctr">
            <a:noAutofit/>
          </a:bodyPr>
          <a:lstStyle/>
          <a:p>
            <a:pPr algn="ctr">
              <a:lnSpc>
                <a:spcPct val="90000"/>
              </a:lnSpc>
            </a:pPr>
            <a:r>
              <a:rPr lang="zh-CN" altLang="en-US" b="1" dirty="0">
                <a:solidFill>
                  <a:schemeClr val="bg1"/>
                </a:solidFill>
                <a:latin typeface="+mn-ea"/>
                <a:cs typeface="Helvetica Neue"/>
              </a:rPr>
              <a:t>主数据管理</a:t>
            </a:r>
            <a:endParaRPr lang="en-US" b="1" dirty="0">
              <a:solidFill>
                <a:schemeClr val="bg1"/>
              </a:solidFill>
              <a:latin typeface="+mn-ea"/>
              <a:cs typeface="Helvetica Neue"/>
            </a:endParaRPr>
          </a:p>
        </p:txBody>
      </p:sp>
      <p:sp>
        <p:nvSpPr>
          <p:cNvPr id="93" name="TextBox 92"/>
          <p:cNvSpPr txBox="1"/>
          <p:nvPr/>
        </p:nvSpPr>
        <p:spPr>
          <a:xfrm>
            <a:off x="2912257" y="1223498"/>
            <a:ext cx="1530859" cy="521852"/>
          </a:xfrm>
          <a:prstGeom prst="rect">
            <a:avLst/>
          </a:prstGeom>
          <a:noFill/>
        </p:spPr>
        <p:txBody>
          <a:bodyPr wrap="square" tIns="0" bIns="0" rtlCol="0" anchor="ctr">
            <a:noAutofit/>
          </a:bodyPr>
          <a:lstStyle/>
          <a:p>
            <a:pPr algn="ctr">
              <a:lnSpc>
                <a:spcPct val="90000"/>
              </a:lnSpc>
            </a:pPr>
            <a:r>
              <a:rPr lang="zh-CN" altLang="en-US" sz="1600" b="1" dirty="0">
                <a:solidFill>
                  <a:schemeClr val="accent2"/>
                </a:solidFill>
                <a:latin typeface="+mn-ea"/>
                <a:cs typeface="Helvetica Neue"/>
              </a:rPr>
              <a:t>推荐</a:t>
            </a:r>
            <a:endParaRPr lang="en-US" sz="1600" b="1" dirty="0">
              <a:solidFill>
                <a:schemeClr val="accent2"/>
              </a:solidFill>
              <a:latin typeface="+mn-ea"/>
              <a:cs typeface="Helvetica Neue"/>
            </a:endParaRPr>
          </a:p>
        </p:txBody>
      </p:sp>
      <p:sp>
        <p:nvSpPr>
          <p:cNvPr id="94" name="TextBox 93"/>
          <p:cNvSpPr txBox="1"/>
          <p:nvPr/>
        </p:nvSpPr>
        <p:spPr>
          <a:xfrm>
            <a:off x="9300438" y="1107540"/>
            <a:ext cx="1397691" cy="612000"/>
          </a:xfrm>
          <a:prstGeom prst="rect">
            <a:avLst/>
          </a:prstGeom>
          <a:solidFill>
            <a:srgbClr val="3BBEB4"/>
          </a:solidFill>
        </p:spPr>
        <p:txBody>
          <a:bodyPr wrap="square" tIns="0" bIns="0" rtlCol="0" anchor="ctr">
            <a:noAutofit/>
          </a:bodyPr>
          <a:lstStyle/>
          <a:p>
            <a:pPr algn="ctr">
              <a:lnSpc>
                <a:spcPct val="90000"/>
              </a:lnSpc>
            </a:pPr>
            <a:r>
              <a:rPr lang="zh-CN" altLang="en-US" b="1" dirty="0">
                <a:solidFill>
                  <a:schemeClr val="bg1"/>
                </a:solidFill>
                <a:latin typeface="+mn-ea"/>
                <a:cs typeface="Helvetica Neue"/>
              </a:rPr>
              <a:t>身份和访问</a:t>
            </a:r>
            <a:endParaRPr lang="en-US" b="1" dirty="0">
              <a:solidFill>
                <a:schemeClr val="bg1"/>
              </a:solidFill>
              <a:latin typeface="+mn-ea"/>
              <a:cs typeface="Helvetica Neue"/>
            </a:endParaRPr>
          </a:p>
        </p:txBody>
      </p:sp>
      <p:sp>
        <p:nvSpPr>
          <p:cNvPr id="95" name="TextBox 94"/>
          <p:cNvSpPr txBox="1"/>
          <p:nvPr/>
        </p:nvSpPr>
        <p:spPr>
          <a:xfrm>
            <a:off x="4137003" y="1107540"/>
            <a:ext cx="1480688" cy="612000"/>
          </a:xfrm>
          <a:prstGeom prst="rect">
            <a:avLst/>
          </a:prstGeom>
          <a:solidFill>
            <a:srgbClr val="FFC000"/>
          </a:solidFill>
        </p:spPr>
        <p:txBody>
          <a:bodyPr wrap="square" tIns="0" bIns="0" rtlCol="0" anchor="ctr">
            <a:noAutofit/>
          </a:bodyPr>
          <a:lstStyle/>
          <a:p>
            <a:pPr algn="ctr">
              <a:lnSpc>
                <a:spcPct val="90000"/>
              </a:lnSpc>
            </a:pPr>
            <a:r>
              <a:rPr lang="zh-CN" altLang="en-US" b="1" dirty="0">
                <a:solidFill>
                  <a:schemeClr val="bg1"/>
                </a:solidFill>
                <a:latin typeface="+mn-ea"/>
                <a:cs typeface="Helvetica Neue"/>
              </a:rPr>
              <a:t>搜索与发现</a:t>
            </a:r>
            <a:endParaRPr lang="en-US" b="1" dirty="0">
              <a:solidFill>
                <a:schemeClr val="bg1"/>
              </a:solidFill>
              <a:latin typeface="+mn-ea"/>
              <a:cs typeface="Helvetica Neue"/>
            </a:endParaRPr>
          </a:p>
        </p:txBody>
      </p:sp>
      <p:grpSp>
        <p:nvGrpSpPr>
          <p:cNvPr id="8" name="组合 7"/>
          <p:cNvGrpSpPr/>
          <p:nvPr/>
        </p:nvGrpSpPr>
        <p:grpSpPr>
          <a:xfrm>
            <a:off x="5831661" y="2086457"/>
            <a:ext cx="1264239" cy="3937411"/>
            <a:chOff x="6126997" y="1869514"/>
            <a:chExt cx="1264239" cy="3937411"/>
          </a:xfrm>
        </p:grpSpPr>
        <p:pic>
          <p:nvPicPr>
            <p:cNvPr id="77" name="Zenoss-1113x221.png"/>
            <p:cNvPicPr/>
            <p:nvPr/>
          </p:nvPicPr>
          <p:blipFill>
            <a:blip r:embed="rId3">
              <a:extLst/>
            </a:blip>
            <a:stretch>
              <a:fillRect/>
            </a:stretch>
          </p:blipFill>
          <p:spPr>
            <a:xfrm>
              <a:off x="6338003" y="3855739"/>
              <a:ext cx="842224" cy="212211"/>
            </a:xfrm>
            <a:prstGeom prst="rect">
              <a:avLst/>
            </a:prstGeom>
            <a:ln w="12700" cap="flat">
              <a:noFill/>
              <a:miter lim="400000"/>
            </a:ln>
            <a:effectLst/>
          </p:spPr>
        </p:pic>
        <p:pic>
          <p:nvPicPr>
            <p:cNvPr id="86" name="Picture 85"/>
            <p:cNvPicPr>
              <a:picLocks noChangeAspect="1"/>
            </p:cNvPicPr>
            <p:nvPr/>
          </p:nvPicPr>
          <p:blipFill>
            <a:blip r:embed="rId4"/>
            <a:stretch>
              <a:fillRect/>
            </a:stretch>
          </p:blipFill>
          <p:spPr>
            <a:xfrm>
              <a:off x="6513216" y="3190573"/>
              <a:ext cx="491801" cy="559481"/>
            </a:xfrm>
            <a:prstGeom prst="rect">
              <a:avLst/>
            </a:prstGeom>
          </p:spPr>
        </p:pic>
        <p:pic>
          <p:nvPicPr>
            <p:cNvPr id="88" name="Picture 87"/>
            <p:cNvPicPr>
              <a:picLocks noChangeAspect="1"/>
            </p:cNvPicPr>
            <p:nvPr/>
          </p:nvPicPr>
          <p:blipFill>
            <a:blip r:embed="rId5"/>
            <a:stretch>
              <a:fillRect/>
            </a:stretch>
          </p:blipFill>
          <p:spPr>
            <a:xfrm>
              <a:off x="6142325" y="4655240"/>
              <a:ext cx="1233579" cy="314001"/>
            </a:xfrm>
            <a:prstGeom prst="rect">
              <a:avLst/>
            </a:prstGeom>
          </p:spPr>
        </p:pic>
        <p:pic>
          <p:nvPicPr>
            <p:cNvPr id="104" name="Virtual_Instruments-771x198.png"/>
            <p:cNvPicPr/>
            <p:nvPr/>
          </p:nvPicPr>
          <p:blipFill>
            <a:blip r:embed="rId6">
              <a:extLst/>
            </a:blip>
            <a:stretch>
              <a:fillRect/>
            </a:stretch>
          </p:blipFill>
          <p:spPr>
            <a:xfrm>
              <a:off x="6126997" y="5097870"/>
              <a:ext cx="1264239" cy="323897"/>
            </a:xfrm>
            <a:prstGeom prst="rect">
              <a:avLst/>
            </a:prstGeom>
            <a:ln w="12700" cap="flat">
              <a:noFill/>
              <a:miter lim="400000"/>
            </a:ln>
            <a:effectLst/>
          </p:spPr>
        </p:pic>
        <p:pic>
          <p:nvPicPr>
            <p:cNvPr id="110" name="gen_E-291x140.png"/>
            <p:cNvPicPr/>
            <p:nvPr/>
          </p:nvPicPr>
          <p:blipFill>
            <a:blip r:embed="rId7">
              <a:extLst/>
            </a:blip>
            <a:stretch>
              <a:fillRect/>
            </a:stretch>
          </p:blipFill>
          <p:spPr>
            <a:xfrm>
              <a:off x="6335597" y="4199646"/>
              <a:ext cx="847039" cy="407511"/>
            </a:xfrm>
            <a:prstGeom prst="rect">
              <a:avLst/>
            </a:prstGeom>
            <a:ln w="12700" cap="flat">
              <a:noFill/>
              <a:miter lim="400000"/>
            </a:ln>
            <a:effectLst/>
          </p:spPr>
        </p:pic>
        <p:pic>
          <p:nvPicPr>
            <p:cNvPr id="111" name="HP-600x600.png"/>
            <p:cNvPicPr/>
            <p:nvPr/>
          </p:nvPicPr>
          <p:blipFill>
            <a:blip r:embed="rId8">
              <a:extLst/>
            </a:blip>
            <a:stretch>
              <a:fillRect/>
            </a:stretch>
          </p:blipFill>
          <p:spPr>
            <a:xfrm>
              <a:off x="6403389" y="1869514"/>
              <a:ext cx="711451" cy="711449"/>
            </a:xfrm>
            <a:prstGeom prst="rect">
              <a:avLst/>
            </a:prstGeom>
            <a:ln w="12700" cap="flat">
              <a:noFill/>
              <a:miter lim="400000"/>
            </a:ln>
            <a:effectLst/>
          </p:spPr>
        </p:pic>
        <p:pic>
          <p:nvPicPr>
            <p:cNvPr id="112" name="SFR-1772x1772.png"/>
            <p:cNvPicPr/>
            <p:nvPr/>
          </p:nvPicPr>
          <p:blipFill>
            <a:blip r:embed="rId9">
              <a:extLst/>
            </a:blip>
            <a:stretch>
              <a:fillRect/>
            </a:stretch>
          </p:blipFill>
          <p:spPr>
            <a:xfrm>
              <a:off x="6498051" y="2562761"/>
              <a:ext cx="522128" cy="522127"/>
            </a:xfrm>
            <a:prstGeom prst="rect">
              <a:avLst/>
            </a:prstGeom>
            <a:ln w="12700" cap="flat">
              <a:noFill/>
              <a:miter lim="400000"/>
            </a:ln>
            <a:effectLst/>
          </p:spPr>
        </p:pic>
        <p:pic>
          <p:nvPicPr>
            <p:cNvPr id="115" name="pasted-image.png"/>
            <p:cNvPicPr/>
            <p:nvPr/>
          </p:nvPicPr>
          <p:blipFill>
            <a:blip r:embed="rId10">
              <a:extLst/>
            </a:blip>
            <a:stretch>
              <a:fillRect/>
            </a:stretch>
          </p:blipFill>
          <p:spPr>
            <a:xfrm>
              <a:off x="6137985" y="5598845"/>
              <a:ext cx="1242259" cy="208080"/>
            </a:xfrm>
            <a:prstGeom prst="rect">
              <a:avLst/>
            </a:prstGeom>
            <a:ln w="12700" cap="flat">
              <a:noFill/>
              <a:miter lim="400000"/>
            </a:ln>
            <a:effectLst/>
          </p:spPr>
        </p:pic>
      </p:grpSp>
      <p:grpSp>
        <p:nvGrpSpPr>
          <p:cNvPr id="9" name="组合 8"/>
          <p:cNvGrpSpPr/>
          <p:nvPr/>
        </p:nvGrpSpPr>
        <p:grpSpPr>
          <a:xfrm>
            <a:off x="7544980" y="2086457"/>
            <a:ext cx="1563159" cy="4254651"/>
            <a:chOff x="7471077" y="1918643"/>
            <a:chExt cx="1563159" cy="4254651"/>
          </a:xfrm>
        </p:grpSpPr>
        <p:pic>
          <p:nvPicPr>
            <p:cNvPr id="116" name="PitneyBowes-1024x169.png"/>
            <p:cNvPicPr/>
            <p:nvPr/>
          </p:nvPicPr>
          <p:blipFill>
            <a:blip r:embed="rId11">
              <a:extLst/>
            </a:blip>
            <a:stretch>
              <a:fillRect/>
            </a:stretch>
          </p:blipFill>
          <p:spPr>
            <a:xfrm>
              <a:off x="7484157" y="2535710"/>
              <a:ext cx="1536999" cy="250775"/>
            </a:xfrm>
            <a:prstGeom prst="rect">
              <a:avLst/>
            </a:prstGeom>
            <a:ln w="12700" cap="flat">
              <a:noFill/>
              <a:miter lim="400000"/>
            </a:ln>
            <a:effectLst/>
          </p:spPr>
        </p:pic>
        <p:pic>
          <p:nvPicPr>
            <p:cNvPr id="117" name="die_Bayerische-1024x201.png"/>
            <p:cNvPicPr/>
            <p:nvPr/>
          </p:nvPicPr>
          <p:blipFill>
            <a:blip r:embed="rId12">
              <a:extLst/>
            </a:blip>
            <a:stretch>
              <a:fillRect/>
            </a:stretch>
          </p:blipFill>
          <p:spPr>
            <a:xfrm>
              <a:off x="7477480" y="3516659"/>
              <a:ext cx="1550353" cy="300069"/>
            </a:xfrm>
            <a:prstGeom prst="rect">
              <a:avLst/>
            </a:prstGeom>
            <a:ln w="12700" cap="flat">
              <a:noFill/>
              <a:miter lim="400000"/>
            </a:ln>
            <a:effectLst/>
          </p:spPr>
        </p:pic>
        <p:pic>
          <p:nvPicPr>
            <p:cNvPr id="118" name="veda-222x76.png"/>
            <p:cNvPicPr/>
            <p:nvPr/>
          </p:nvPicPr>
          <p:blipFill>
            <a:blip r:embed="rId13">
              <a:extLst/>
            </a:blip>
            <a:srcRect/>
            <a:stretch>
              <a:fillRect/>
            </a:stretch>
          </p:blipFill>
          <p:spPr>
            <a:xfrm>
              <a:off x="7670232" y="4361588"/>
              <a:ext cx="1164845" cy="397752"/>
            </a:xfrm>
            <a:prstGeom prst="rect">
              <a:avLst/>
            </a:prstGeom>
            <a:ln w="12700" cap="flat">
              <a:noFill/>
              <a:miter lim="400000"/>
            </a:ln>
            <a:effectLst/>
          </p:spPr>
        </p:pic>
        <p:pic>
          <p:nvPicPr>
            <p:cNvPr id="119" name="Cisco-800x450.png"/>
            <p:cNvPicPr/>
            <p:nvPr/>
          </p:nvPicPr>
          <p:blipFill>
            <a:blip r:embed="rId14">
              <a:extLst/>
            </a:blip>
            <a:stretch>
              <a:fillRect/>
            </a:stretch>
          </p:blipFill>
          <p:spPr>
            <a:xfrm>
              <a:off x="7820205" y="1918643"/>
              <a:ext cx="864903" cy="489568"/>
            </a:xfrm>
            <a:prstGeom prst="rect">
              <a:avLst/>
            </a:prstGeom>
            <a:ln w="12700" cap="flat">
              <a:noFill/>
              <a:miter lim="400000"/>
            </a:ln>
            <a:effectLst/>
          </p:spPr>
        </p:pic>
        <p:pic>
          <p:nvPicPr>
            <p:cNvPr id="120" name="three-300x318.png"/>
            <p:cNvPicPr/>
            <p:nvPr/>
          </p:nvPicPr>
          <p:blipFill>
            <a:blip r:embed="rId15">
              <a:extLst/>
            </a:blip>
            <a:stretch>
              <a:fillRect/>
            </a:stretch>
          </p:blipFill>
          <p:spPr>
            <a:xfrm>
              <a:off x="7618606" y="5355022"/>
              <a:ext cx="385767" cy="405055"/>
            </a:xfrm>
            <a:prstGeom prst="rect">
              <a:avLst/>
            </a:prstGeom>
            <a:ln w="12700" cap="flat">
              <a:noFill/>
              <a:miter lim="400000"/>
            </a:ln>
            <a:effectLst/>
          </p:spPr>
        </p:pic>
        <p:pic>
          <p:nvPicPr>
            <p:cNvPr id="122" name="Zephyr_Health-175x51.png"/>
            <p:cNvPicPr/>
            <p:nvPr/>
          </p:nvPicPr>
          <p:blipFill>
            <a:blip r:embed="rId16">
              <a:extLst/>
            </a:blip>
            <a:stretch>
              <a:fillRect/>
            </a:stretch>
          </p:blipFill>
          <p:spPr>
            <a:xfrm>
              <a:off x="7670232" y="4886839"/>
              <a:ext cx="1164845" cy="339469"/>
            </a:xfrm>
            <a:prstGeom prst="rect">
              <a:avLst/>
            </a:prstGeom>
            <a:ln w="12700" cap="flat">
              <a:noFill/>
              <a:miter lim="400000"/>
            </a:ln>
            <a:effectLst/>
          </p:spPr>
        </p:pic>
        <p:pic>
          <p:nvPicPr>
            <p:cNvPr id="123" name="TechCrunch-581x83.png"/>
            <p:cNvPicPr/>
            <p:nvPr/>
          </p:nvPicPr>
          <p:blipFill>
            <a:blip r:embed="rId17">
              <a:extLst/>
            </a:blip>
            <a:stretch>
              <a:fillRect/>
            </a:stretch>
          </p:blipFill>
          <p:spPr>
            <a:xfrm>
              <a:off x="7477508" y="4010684"/>
              <a:ext cx="1550293" cy="223405"/>
            </a:xfrm>
            <a:prstGeom prst="rect">
              <a:avLst/>
            </a:prstGeom>
            <a:ln w="12700" cap="flat">
              <a:noFill/>
              <a:miter lim="400000"/>
            </a:ln>
            <a:effectLst/>
          </p:spPr>
        </p:pic>
        <p:pic>
          <p:nvPicPr>
            <p:cNvPr id="124" name="Juice_Plus-610x270.png"/>
            <p:cNvPicPr/>
            <p:nvPr/>
          </p:nvPicPr>
          <p:blipFill>
            <a:blip r:embed="rId18">
              <a:extLst/>
            </a:blip>
            <a:stretch>
              <a:fillRect/>
            </a:stretch>
          </p:blipFill>
          <p:spPr>
            <a:xfrm>
              <a:off x="8022979" y="5362028"/>
              <a:ext cx="926407" cy="411737"/>
            </a:xfrm>
            <a:prstGeom prst="rect">
              <a:avLst/>
            </a:prstGeom>
            <a:ln w="12700" cap="flat">
              <a:noFill/>
              <a:miter lim="400000"/>
            </a:ln>
            <a:effectLst/>
          </p:spPr>
        </p:pic>
        <p:grpSp>
          <p:nvGrpSpPr>
            <p:cNvPr id="11" name="Group 10"/>
            <p:cNvGrpSpPr/>
            <p:nvPr/>
          </p:nvGrpSpPr>
          <p:grpSpPr>
            <a:xfrm>
              <a:off x="7471077" y="2913983"/>
              <a:ext cx="1563159" cy="285475"/>
              <a:chOff x="1317660" y="2180795"/>
              <a:chExt cx="1172369" cy="214106"/>
            </a:xfrm>
          </p:grpSpPr>
          <p:pic>
            <p:nvPicPr>
              <p:cNvPr id="125" name="pasted-image.png"/>
              <p:cNvPicPr/>
              <p:nvPr/>
            </p:nvPicPr>
            <p:blipFill>
              <a:blip r:embed="rId19">
                <a:extLst/>
              </a:blip>
              <a:stretch>
                <a:fillRect/>
              </a:stretch>
            </p:blipFill>
            <p:spPr>
              <a:xfrm>
                <a:off x="1317660" y="2180795"/>
                <a:ext cx="478698" cy="214106"/>
              </a:xfrm>
              <a:prstGeom prst="rect">
                <a:avLst/>
              </a:prstGeom>
              <a:ln w="12700" cap="flat">
                <a:noFill/>
                <a:miter lim="400000"/>
              </a:ln>
              <a:effectLst/>
            </p:spPr>
          </p:pic>
          <p:pic>
            <p:nvPicPr>
              <p:cNvPr id="126" name="droppedImage.png"/>
              <p:cNvPicPr/>
              <p:nvPr/>
            </p:nvPicPr>
            <p:blipFill>
              <a:blip r:embed="rId20">
                <a:extLst/>
              </a:blip>
              <a:stretch>
                <a:fillRect/>
              </a:stretch>
            </p:blipFill>
            <p:spPr>
              <a:xfrm>
                <a:off x="1778407" y="2180795"/>
                <a:ext cx="711622" cy="203321"/>
              </a:xfrm>
              <a:prstGeom prst="rect">
                <a:avLst/>
              </a:prstGeom>
              <a:ln w="12700" cap="flat">
                <a:noFill/>
                <a:miter lim="400000"/>
              </a:ln>
              <a:effectLst/>
            </p:spPr>
          </p:pic>
        </p:grpSp>
        <p:pic>
          <p:nvPicPr>
            <p:cNvPr id="138" name="Equilar-300x100.png"/>
            <p:cNvPicPr/>
            <p:nvPr/>
          </p:nvPicPr>
          <p:blipFill>
            <a:blip r:embed="rId21">
              <a:extLst/>
            </a:blip>
            <a:stretch>
              <a:fillRect/>
            </a:stretch>
          </p:blipFill>
          <p:spPr>
            <a:xfrm>
              <a:off x="7724651" y="5803151"/>
              <a:ext cx="1110427" cy="370143"/>
            </a:xfrm>
            <a:prstGeom prst="rect">
              <a:avLst/>
            </a:prstGeom>
            <a:ln w="12700" cap="flat">
              <a:noFill/>
              <a:miter lim="400000"/>
            </a:ln>
            <a:effectLst/>
          </p:spPr>
        </p:pic>
      </p:grpSp>
      <p:grpSp>
        <p:nvGrpSpPr>
          <p:cNvPr id="3" name="组合 2"/>
          <p:cNvGrpSpPr/>
          <p:nvPr/>
        </p:nvGrpSpPr>
        <p:grpSpPr>
          <a:xfrm>
            <a:off x="53766" y="2086457"/>
            <a:ext cx="2643983" cy="3937411"/>
            <a:chOff x="171733" y="2015012"/>
            <a:chExt cx="2735759" cy="4058702"/>
          </a:xfrm>
        </p:grpSpPr>
        <p:pic>
          <p:nvPicPr>
            <p:cNvPr id="140" name="mallowstreet-405x54.png"/>
            <p:cNvPicPr/>
            <p:nvPr/>
          </p:nvPicPr>
          <p:blipFill>
            <a:blip r:embed="rId22">
              <a:extLst/>
            </a:blip>
            <a:stretch>
              <a:fillRect/>
            </a:stretch>
          </p:blipFill>
          <p:spPr>
            <a:xfrm>
              <a:off x="173783" y="4743879"/>
              <a:ext cx="1435369" cy="190912"/>
            </a:xfrm>
            <a:prstGeom prst="rect">
              <a:avLst/>
            </a:prstGeom>
            <a:ln w="12700" cap="flat">
              <a:noFill/>
              <a:miter lim="400000"/>
            </a:ln>
            <a:effectLst/>
          </p:spPr>
        </p:pic>
        <p:pic>
          <p:nvPicPr>
            <p:cNvPr id="143" name="careerbuilder-1000x194.png"/>
            <p:cNvPicPr/>
            <p:nvPr/>
          </p:nvPicPr>
          <p:blipFill>
            <a:blip r:embed="rId23">
              <a:extLst/>
            </a:blip>
            <a:stretch>
              <a:fillRect/>
            </a:stretch>
          </p:blipFill>
          <p:spPr>
            <a:xfrm>
              <a:off x="1671788" y="2015012"/>
              <a:ext cx="1110112" cy="213712"/>
            </a:xfrm>
            <a:prstGeom prst="rect">
              <a:avLst/>
            </a:prstGeom>
            <a:ln w="12700" cap="flat">
              <a:noFill/>
              <a:miter lim="400000"/>
            </a:ln>
            <a:effectLst/>
          </p:spPr>
        </p:pic>
        <p:pic>
          <p:nvPicPr>
            <p:cNvPr id="148" name="Glowbl-886-354.png"/>
            <p:cNvPicPr/>
            <p:nvPr/>
          </p:nvPicPr>
          <p:blipFill rotWithShape="1">
            <a:blip r:embed="rId24">
              <a:extLst/>
            </a:blip>
            <a:srcRect l="14170" t="17517" r="8814" b="24831"/>
            <a:stretch/>
          </p:blipFill>
          <p:spPr>
            <a:xfrm>
              <a:off x="1648607" y="3871733"/>
              <a:ext cx="1156475" cy="343908"/>
            </a:xfrm>
            <a:prstGeom prst="rect">
              <a:avLst/>
            </a:prstGeom>
            <a:ln w="12700" cap="flat">
              <a:noFill/>
              <a:miter lim="400000"/>
            </a:ln>
            <a:effectLst/>
          </p:spPr>
        </p:pic>
        <p:pic>
          <p:nvPicPr>
            <p:cNvPr id="149" name="classmates-140x40-black.png"/>
            <p:cNvPicPr/>
            <p:nvPr/>
          </p:nvPicPr>
          <p:blipFill>
            <a:blip r:embed="rId25">
              <a:extLst/>
            </a:blip>
            <a:stretch>
              <a:fillRect/>
            </a:stretch>
          </p:blipFill>
          <p:spPr>
            <a:xfrm>
              <a:off x="1688704" y="2302389"/>
              <a:ext cx="1076280" cy="307508"/>
            </a:xfrm>
            <a:prstGeom prst="rect">
              <a:avLst/>
            </a:prstGeom>
            <a:ln w="12700" cap="flat">
              <a:noFill/>
              <a:miter lim="400000"/>
            </a:ln>
            <a:effectLst/>
          </p:spPr>
        </p:pic>
        <p:pic>
          <p:nvPicPr>
            <p:cNvPr id="150" name="meetic-755x253.png"/>
            <p:cNvPicPr/>
            <p:nvPr/>
          </p:nvPicPr>
          <p:blipFill>
            <a:blip r:embed="rId26">
              <a:extLst/>
            </a:blip>
            <a:stretch>
              <a:fillRect/>
            </a:stretch>
          </p:blipFill>
          <p:spPr>
            <a:xfrm>
              <a:off x="521131" y="2644632"/>
              <a:ext cx="740672" cy="249576"/>
            </a:xfrm>
            <a:prstGeom prst="rect">
              <a:avLst/>
            </a:prstGeom>
            <a:ln w="12700" cap="flat">
              <a:noFill/>
              <a:miter lim="400000"/>
            </a:ln>
            <a:effectLst/>
          </p:spPr>
        </p:pic>
        <p:pic>
          <p:nvPicPr>
            <p:cNvPr id="151" name="Down-241x63-dark.png"/>
            <p:cNvPicPr/>
            <p:nvPr/>
          </p:nvPicPr>
          <p:blipFill>
            <a:blip r:embed="rId27">
              <a:extLst/>
            </a:blip>
            <a:stretch>
              <a:fillRect/>
            </a:stretch>
          </p:blipFill>
          <p:spPr>
            <a:xfrm>
              <a:off x="488985" y="3542497"/>
              <a:ext cx="804964" cy="211139"/>
            </a:xfrm>
            <a:prstGeom prst="rect">
              <a:avLst/>
            </a:prstGeom>
            <a:ln w="12700" cap="flat">
              <a:noFill/>
              <a:miter lim="400000"/>
            </a:ln>
            <a:effectLst/>
          </p:spPr>
        </p:pic>
        <p:pic>
          <p:nvPicPr>
            <p:cNvPr id="153" name="Hinge-172x55.png"/>
            <p:cNvPicPr/>
            <p:nvPr/>
          </p:nvPicPr>
          <p:blipFill>
            <a:blip r:embed="rId28">
              <a:extLst/>
            </a:blip>
            <a:stretch>
              <a:fillRect/>
            </a:stretch>
          </p:blipFill>
          <p:spPr>
            <a:xfrm>
              <a:off x="493355" y="3168016"/>
              <a:ext cx="796224" cy="254609"/>
            </a:xfrm>
            <a:prstGeom prst="rect">
              <a:avLst/>
            </a:prstGeom>
            <a:ln w="12700" cap="flat">
              <a:noFill/>
              <a:miter lim="400000"/>
            </a:ln>
            <a:effectLst/>
          </p:spPr>
        </p:pic>
        <p:pic>
          <p:nvPicPr>
            <p:cNvPr id="156" name="maaii-185x80.png"/>
            <p:cNvPicPr/>
            <p:nvPr/>
          </p:nvPicPr>
          <p:blipFill>
            <a:blip r:embed="rId29">
              <a:extLst/>
            </a:blip>
            <a:stretch>
              <a:fillRect/>
            </a:stretch>
          </p:blipFill>
          <p:spPr>
            <a:xfrm>
              <a:off x="478511" y="3873509"/>
              <a:ext cx="825912" cy="357152"/>
            </a:xfrm>
            <a:prstGeom prst="rect">
              <a:avLst/>
            </a:prstGeom>
            <a:ln w="12700" cap="flat">
              <a:noFill/>
              <a:miter lim="400000"/>
            </a:ln>
            <a:effectLst/>
          </p:spPr>
        </p:pic>
        <p:pic>
          <p:nvPicPr>
            <p:cNvPr id="157" name="Zephyr_Health-175x51.png"/>
            <p:cNvPicPr/>
            <p:nvPr/>
          </p:nvPicPr>
          <p:blipFill>
            <a:blip r:embed="rId16">
              <a:extLst/>
            </a:blip>
            <a:stretch>
              <a:fillRect/>
            </a:stretch>
          </p:blipFill>
          <p:spPr>
            <a:xfrm>
              <a:off x="422277" y="4350535"/>
              <a:ext cx="938380" cy="273471"/>
            </a:xfrm>
            <a:prstGeom prst="rect">
              <a:avLst/>
            </a:prstGeom>
            <a:ln w="12700" cap="flat">
              <a:noFill/>
              <a:miter lim="400000"/>
            </a:ln>
            <a:effectLst/>
          </p:spPr>
        </p:pic>
        <p:pic>
          <p:nvPicPr>
            <p:cNvPr id="159" name="doximity-1461x356.png"/>
            <p:cNvPicPr/>
            <p:nvPr/>
          </p:nvPicPr>
          <p:blipFill>
            <a:blip r:embed="rId30">
              <a:extLst/>
            </a:blip>
            <a:stretch>
              <a:fillRect/>
            </a:stretch>
          </p:blipFill>
          <p:spPr>
            <a:xfrm>
              <a:off x="364694" y="5814304"/>
              <a:ext cx="1053547" cy="254549"/>
            </a:xfrm>
            <a:prstGeom prst="rect">
              <a:avLst/>
            </a:prstGeom>
            <a:ln w="12700" cap="flat">
              <a:noFill/>
              <a:miter lim="400000"/>
            </a:ln>
            <a:effectLst/>
          </p:spPr>
        </p:pic>
        <p:pic>
          <p:nvPicPr>
            <p:cNvPr id="160" name="viadeo-1200x279.png"/>
            <p:cNvPicPr/>
            <p:nvPr/>
          </p:nvPicPr>
          <p:blipFill>
            <a:blip r:embed="rId31">
              <a:extLst/>
            </a:blip>
            <a:stretch>
              <a:fillRect/>
            </a:stretch>
          </p:blipFill>
          <p:spPr>
            <a:xfrm>
              <a:off x="1774891" y="3168164"/>
              <a:ext cx="883256" cy="203829"/>
            </a:xfrm>
            <a:prstGeom prst="rect">
              <a:avLst/>
            </a:prstGeom>
            <a:ln w="12700" cap="flat">
              <a:noFill/>
              <a:miter lim="400000"/>
            </a:ln>
            <a:effectLst/>
          </p:spPr>
        </p:pic>
        <p:pic>
          <p:nvPicPr>
            <p:cNvPr id="163" name="Snap_Interactive-539x310.png"/>
            <p:cNvPicPr/>
            <p:nvPr/>
          </p:nvPicPr>
          <p:blipFill>
            <a:blip r:embed="rId32">
              <a:extLst/>
            </a:blip>
            <a:stretch>
              <a:fillRect/>
            </a:stretch>
          </p:blipFill>
          <p:spPr>
            <a:xfrm>
              <a:off x="1834907" y="2683561"/>
              <a:ext cx="783876" cy="452236"/>
            </a:xfrm>
            <a:prstGeom prst="rect">
              <a:avLst/>
            </a:prstGeom>
            <a:ln w="12700" cap="flat">
              <a:noFill/>
              <a:miter lim="400000"/>
            </a:ln>
            <a:effectLst/>
          </p:spPr>
        </p:pic>
        <p:pic>
          <p:nvPicPr>
            <p:cNvPr id="167" name="LifeChurch-1850x200-dark.png"/>
            <p:cNvPicPr/>
            <p:nvPr/>
          </p:nvPicPr>
          <p:blipFill>
            <a:blip r:embed="rId33">
              <a:extLst/>
            </a:blip>
            <a:stretch>
              <a:fillRect/>
            </a:stretch>
          </p:blipFill>
          <p:spPr>
            <a:xfrm>
              <a:off x="171733" y="5536681"/>
              <a:ext cx="1439468" cy="157751"/>
            </a:xfrm>
            <a:prstGeom prst="rect">
              <a:avLst/>
            </a:prstGeom>
            <a:ln w="12700" cap="flat">
              <a:noFill/>
              <a:miter lim="400000"/>
            </a:ln>
            <a:effectLst/>
          </p:spPr>
        </p:pic>
        <p:pic>
          <p:nvPicPr>
            <p:cNvPr id="168" name="National_Geographic-727x220.png"/>
            <p:cNvPicPr/>
            <p:nvPr/>
          </p:nvPicPr>
          <p:blipFill>
            <a:blip r:embed="rId34">
              <a:extLst/>
            </a:blip>
            <a:stretch>
              <a:fillRect/>
            </a:stretch>
          </p:blipFill>
          <p:spPr>
            <a:xfrm>
              <a:off x="1714214" y="3486953"/>
              <a:ext cx="1025263" cy="311115"/>
            </a:xfrm>
            <a:prstGeom prst="rect">
              <a:avLst/>
            </a:prstGeom>
            <a:ln w="12700" cap="flat">
              <a:noFill/>
              <a:miter lim="400000"/>
            </a:ln>
            <a:effectLst/>
          </p:spPr>
        </p:pic>
        <p:pic>
          <p:nvPicPr>
            <p:cNvPr id="169" name="livestation-179x26.png"/>
            <p:cNvPicPr/>
            <p:nvPr/>
          </p:nvPicPr>
          <p:blipFill>
            <a:blip r:embed="rId35">
              <a:extLst/>
            </a:blip>
            <a:stretch>
              <a:fillRect/>
            </a:stretch>
          </p:blipFill>
          <p:spPr>
            <a:xfrm>
              <a:off x="1608148" y="5885259"/>
              <a:ext cx="1299344" cy="188455"/>
            </a:xfrm>
            <a:prstGeom prst="rect">
              <a:avLst/>
            </a:prstGeom>
            <a:ln w="12700" cap="flat">
              <a:noFill/>
              <a:miter lim="400000"/>
            </a:ln>
            <a:effectLst/>
          </p:spPr>
        </p:pic>
        <p:pic>
          <p:nvPicPr>
            <p:cNvPr id="171" name="onefinestay-560x102.png"/>
            <p:cNvPicPr/>
            <p:nvPr/>
          </p:nvPicPr>
          <p:blipFill>
            <a:blip r:embed="rId36">
              <a:extLst/>
            </a:blip>
            <a:stretch>
              <a:fillRect/>
            </a:stretch>
          </p:blipFill>
          <p:spPr>
            <a:xfrm>
              <a:off x="1583406" y="4320276"/>
              <a:ext cx="1286879" cy="233336"/>
            </a:xfrm>
            <a:prstGeom prst="rect">
              <a:avLst/>
            </a:prstGeom>
            <a:ln w="12700" cap="flat">
              <a:noFill/>
              <a:miter lim="400000"/>
            </a:ln>
            <a:effectLst/>
          </p:spPr>
        </p:pic>
        <p:pic>
          <p:nvPicPr>
            <p:cNvPr id="172" name="gamesys-298x72.png"/>
            <p:cNvPicPr/>
            <p:nvPr/>
          </p:nvPicPr>
          <p:blipFill>
            <a:blip r:embed="rId37">
              <a:extLst/>
            </a:blip>
            <a:stretch>
              <a:fillRect/>
            </a:stretch>
          </p:blipFill>
          <p:spPr>
            <a:xfrm>
              <a:off x="1668255" y="4627276"/>
              <a:ext cx="1117180" cy="268691"/>
            </a:xfrm>
            <a:prstGeom prst="rect">
              <a:avLst/>
            </a:prstGeom>
            <a:ln w="12700" cap="flat">
              <a:noFill/>
              <a:miter lim="400000"/>
            </a:ln>
            <a:effectLst/>
          </p:spPr>
        </p:pic>
        <p:grpSp>
          <p:nvGrpSpPr>
            <p:cNvPr id="17" name="Group 16"/>
            <p:cNvGrpSpPr/>
            <p:nvPr/>
          </p:nvGrpSpPr>
          <p:grpSpPr>
            <a:xfrm>
              <a:off x="1715971" y="4876715"/>
              <a:ext cx="1125000" cy="551520"/>
              <a:chOff x="5220031" y="2304495"/>
              <a:chExt cx="843750" cy="413640"/>
            </a:xfrm>
          </p:grpSpPr>
          <p:pic>
            <p:nvPicPr>
              <p:cNvPr id="139" name="ice-694x668.png"/>
              <p:cNvPicPr/>
              <p:nvPr/>
            </p:nvPicPr>
            <p:blipFill>
              <a:blip r:embed="rId38">
                <a:extLst/>
              </a:blip>
              <a:stretch>
                <a:fillRect/>
              </a:stretch>
            </p:blipFill>
            <p:spPr>
              <a:xfrm>
                <a:off x="5220031" y="2360587"/>
                <a:ext cx="323206" cy="312433"/>
              </a:xfrm>
              <a:prstGeom prst="rect">
                <a:avLst/>
              </a:prstGeom>
              <a:ln w="12700" cap="flat">
                <a:noFill/>
                <a:miter lim="400000"/>
              </a:ln>
              <a:effectLst/>
            </p:spPr>
          </p:pic>
          <p:pic>
            <p:nvPicPr>
              <p:cNvPr id="175" name="z4_poker-800x800-white.png"/>
              <p:cNvPicPr/>
              <p:nvPr/>
            </p:nvPicPr>
            <p:blipFill>
              <a:blip r:embed="rId39">
                <a:extLst/>
              </a:blip>
              <a:stretch>
                <a:fillRect/>
              </a:stretch>
            </p:blipFill>
            <p:spPr>
              <a:xfrm>
                <a:off x="5512261" y="2304495"/>
                <a:ext cx="551520" cy="413640"/>
              </a:xfrm>
              <a:prstGeom prst="rect">
                <a:avLst/>
              </a:prstGeom>
              <a:ln w="12700" cap="flat">
                <a:noFill/>
                <a:miter lim="400000"/>
              </a:ln>
              <a:effectLst/>
            </p:spPr>
          </p:pic>
        </p:grpSp>
        <p:pic>
          <p:nvPicPr>
            <p:cNvPr id="177" name="pasted-image.png"/>
            <p:cNvPicPr/>
            <p:nvPr/>
          </p:nvPicPr>
          <p:blipFill>
            <a:blip r:embed="rId40">
              <a:extLst/>
            </a:blip>
            <a:srcRect/>
            <a:stretch>
              <a:fillRect/>
            </a:stretch>
          </p:blipFill>
          <p:spPr>
            <a:xfrm>
              <a:off x="348253" y="5054665"/>
              <a:ext cx="1086428" cy="362143"/>
            </a:xfrm>
            <a:prstGeom prst="rect">
              <a:avLst/>
            </a:prstGeom>
            <a:ln w="12700" cap="flat">
              <a:noFill/>
              <a:miter lim="400000"/>
            </a:ln>
            <a:effectLst/>
          </p:spPr>
        </p:pic>
        <p:pic>
          <p:nvPicPr>
            <p:cNvPr id="197" name="Picture 196"/>
            <p:cNvPicPr>
              <a:picLocks noChangeAspect="1"/>
            </p:cNvPicPr>
            <p:nvPr/>
          </p:nvPicPr>
          <p:blipFill>
            <a:blip r:embed="rId41"/>
            <a:stretch>
              <a:fillRect/>
            </a:stretch>
          </p:blipFill>
          <p:spPr>
            <a:xfrm>
              <a:off x="277448" y="2043643"/>
              <a:ext cx="1228039" cy="260627"/>
            </a:xfrm>
            <a:prstGeom prst="rect">
              <a:avLst/>
            </a:prstGeom>
          </p:spPr>
        </p:pic>
        <p:pic>
          <p:nvPicPr>
            <p:cNvPr id="198" name="bwinparty-305x48.png"/>
            <p:cNvPicPr/>
            <p:nvPr/>
          </p:nvPicPr>
          <p:blipFill rotWithShape="1">
            <a:blip r:embed="rId42">
              <a:extLst/>
            </a:blip>
            <a:srcRect t="1" r="28279" b="462"/>
            <a:stretch/>
          </p:blipFill>
          <p:spPr>
            <a:xfrm>
              <a:off x="1716502" y="5512224"/>
              <a:ext cx="1082639" cy="247753"/>
            </a:xfrm>
            <a:prstGeom prst="rect">
              <a:avLst/>
            </a:prstGeom>
            <a:ln w="12700" cap="flat">
              <a:noFill/>
              <a:miter lim="400000"/>
            </a:ln>
            <a:effectLst/>
          </p:spPr>
        </p:pic>
      </p:grpSp>
      <p:grpSp>
        <p:nvGrpSpPr>
          <p:cNvPr id="4" name="组合 3"/>
          <p:cNvGrpSpPr/>
          <p:nvPr/>
        </p:nvGrpSpPr>
        <p:grpSpPr>
          <a:xfrm>
            <a:off x="2773751" y="2028222"/>
            <a:ext cx="1312062" cy="4162853"/>
            <a:chOff x="2952073" y="2004537"/>
            <a:chExt cx="1515935" cy="4275319"/>
          </a:xfrm>
        </p:grpSpPr>
        <p:pic>
          <p:nvPicPr>
            <p:cNvPr id="204" name="curaspan-330x106.png"/>
            <p:cNvPicPr/>
            <p:nvPr/>
          </p:nvPicPr>
          <p:blipFill>
            <a:blip r:embed="rId43">
              <a:extLst/>
            </a:blip>
            <a:stretch>
              <a:fillRect/>
            </a:stretch>
          </p:blipFill>
          <p:spPr>
            <a:xfrm>
              <a:off x="3040390" y="3887793"/>
              <a:ext cx="1404065" cy="448107"/>
            </a:xfrm>
            <a:prstGeom prst="rect">
              <a:avLst/>
            </a:prstGeom>
            <a:ln w="12700" cap="flat">
              <a:noFill/>
              <a:miter lim="400000"/>
            </a:ln>
            <a:effectLst/>
          </p:spPr>
        </p:pic>
        <p:pic>
          <p:nvPicPr>
            <p:cNvPr id="206" name="liquid_common-1100x254.png"/>
            <p:cNvPicPr/>
            <p:nvPr/>
          </p:nvPicPr>
          <p:blipFill rotWithShape="1">
            <a:blip r:embed="rId44">
              <a:extLst/>
            </a:blip>
            <a:srcRect b="22237"/>
            <a:stretch/>
          </p:blipFill>
          <p:spPr>
            <a:xfrm>
              <a:off x="2959523" y="3529780"/>
              <a:ext cx="1508485" cy="270053"/>
            </a:xfrm>
            <a:prstGeom prst="rect">
              <a:avLst/>
            </a:prstGeom>
            <a:ln w="12700" cap="flat">
              <a:noFill/>
              <a:miter lim="400000"/>
            </a:ln>
            <a:effectLst/>
          </p:spPr>
        </p:pic>
        <p:pic>
          <p:nvPicPr>
            <p:cNvPr id="207" name="InfoJobs-285x74.png"/>
            <p:cNvPicPr/>
            <p:nvPr/>
          </p:nvPicPr>
          <p:blipFill>
            <a:blip r:embed="rId45">
              <a:extLst/>
            </a:blip>
            <a:stretch>
              <a:fillRect/>
            </a:stretch>
          </p:blipFill>
          <p:spPr>
            <a:xfrm>
              <a:off x="3125023" y="2760617"/>
              <a:ext cx="1105328" cy="286788"/>
            </a:xfrm>
            <a:prstGeom prst="rect">
              <a:avLst/>
            </a:prstGeom>
            <a:ln w="12700" cap="flat">
              <a:noFill/>
              <a:miter lim="400000"/>
            </a:ln>
            <a:effectLst/>
          </p:spPr>
        </p:pic>
        <p:pic>
          <p:nvPicPr>
            <p:cNvPr id="208" name="careerbuilder-1000x194.png"/>
            <p:cNvPicPr/>
            <p:nvPr/>
          </p:nvPicPr>
          <p:blipFill>
            <a:blip r:embed="rId23">
              <a:extLst/>
            </a:blip>
            <a:stretch>
              <a:fillRect/>
            </a:stretch>
          </p:blipFill>
          <p:spPr>
            <a:xfrm>
              <a:off x="3119049" y="2405945"/>
              <a:ext cx="1117279" cy="215092"/>
            </a:xfrm>
            <a:prstGeom prst="rect">
              <a:avLst/>
            </a:prstGeom>
            <a:ln w="12700" cap="flat">
              <a:noFill/>
              <a:miter lim="400000"/>
            </a:ln>
            <a:effectLst/>
          </p:spPr>
        </p:pic>
        <p:grpSp>
          <p:nvGrpSpPr>
            <p:cNvPr id="20" name="Group 19"/>
            <p:cNvGrpSpPr/>
            <p:nvPr/>
          </p:nvGrpSpPr>
          <p:grpSpPr>
            <a:xfrm>
              <a:off x="2952073" y="5903241"/>
              <a:ext cx="1354623" cy="376615"/>
              <a:chOff x="6717309" y="4165863"/>
              <a:chExt cx="1015967" cy="282461"/>
            </a:xfrm>
          </p:grpSpPr>
          <p:pic>
            <p:nvPicPr>
              <p:cNvPr id="205" name="kitedesk-300x142-dark.png"/>
              <p:cNvPicPr/>
              <p:nvPr/>
            </p:nvPicPr>
            <p:blipFill>
              <a:blip r:embed="rId46">
                <a:extLst/>
              </a:blip>
              <a:stretch>
                <a:fillRect/>
              </a:stretch>
            </p:blipFill>
            <p:spPr>
              <a:xfrm>
                <a:off x="7134906" y="4165863"/>
                <a:ext cx="598370" cy="282461"/>
              </a:xfrm>
              <a:prstGeom prst="rect">
                <a:avLst/>
              </a:prstGeom>
              <a:ln w="12700" cap="flat">
                <a:noFill/>
                <a:miter lim="400000"/>
              </a:ln>
              <a:effectLst/>
            </p:spPr>
          </p:pic>
          <p:pic>
            <p:nvPicPr>
              <p:cNvPr id="209" name="shutl-661x276.png"/>
              <p:cNvPicPr/>
              <p:nvPr/>
            </p:nvPicPr>
            <p:blipFill>
              <a:blip r:embed="rId47">
                <a:extLst/>
              </a:blip>
              <a:stretch>
                <a:fillRect/>
              </a:stretch>
            </p:blipFill>
            <p:spPr>
              <a:xfrm>
                <a:off x="6717309" y="4220625"/>
                <a:ext cx="473482" cy="198863"/>
              </a:xfrm>
              <a:prstGeom prst="rect">
                <a:avLst/>
              </a:prstGeom>
              <a:ln w="12700" cap="flat">
                <a:noFill/>
                <a:miter lim="400000"/>
              </a:ln>
              <a:effectLst/>
            </p:spPr>
          </p:pic>
        </p:grpSp>
        <p:pic>
          <p:nvPicPr>
            <p:cNvPr id="210" name="research_now-591x215.png"/>
            <p:cNvPicPr/>
            <p:nvPr/>
          </p:nvPicPr>
          <p:blipFill>
            <a:blip r:embed="rId48">
              <a:extLst/>
            </a:blip>
            <a:stretch>
              <a:fillRect/>
            </a:stretch>
          </p:blipFill>
          <p:spPr>
            <a:xfrm>
              <a:off x="3109466" y="4680728"/>
              <a:ext cx="1136444" cy="415389"/>
            </a:xfrm>
            <a:prstGeom prst="rect">
              <a:avLst/>
            </a:prstGeom>
            <a:ln w="12700" cap="flat">
              <a:noFill/>
              <a:miter lim="400000"/>
            </a:ln>
            <a:effectLst/>
          </p:spPr>
        </p:pic>
        <p:pic>
          <p:nvPicPr>
            <p:cNvPr id="211" name="compete-470x179-black.png"/>
            <p:cNvPicPr/>
            <p:nvPr/>
          </p:nvPicPr>
          <p:blipFill>
            <a:blip r:embed="rId49">
              <a:extLst/>
            </a:blip>
            <a:srcRect l="1262" b="30586"/>
            <a:stretch>
              <a:fillRect/>
            </a:stretch>
          </p:blipFill>
          <p:spPr>
            <a:xfrm>
              <a:off x="3159137" y="5173754"/>
              <a:ext cx="1037099" cy="244733"/>
            </a:xfrm>
            <a:prstGeom prst="rect">
              <a:avLst/>
            </a:prstGeom>
            <a:ln w="12700" cap="flat">
              <a:noFill/>
              <a:miter lim="400000"/>
            </a:ln>
            <a:effectLst/>
          </p:spPr>
        </p:pic>
        <p:pic>
          <p:nvPicPr>
            <p:cNvPr id="213" name="Walmart-1313x384.png"/>
            <p:cNvPicPr/>
            <p:nvPr/>
          </p:nvPicPr>
          <p:blipFill>
            <a:blip r:embed="rId50">
              <a:extLst/>
            </a:blip>
            <a:stretch>
              <a:fillRect/>
            </a:stretch>
          </p:blipFill>
          <p:spPr>
            <a:xfrm>
              <a:off x="3041377" y="2004537"/>
              <a:ext cx="1272623" cy="370435"/>
            </a:xfrm>
            <a:prstGeom prst="rect">
              <a:avLst/>
            </a:prstGeom>
            <a:ln w="12700" cap="flat">
              <a:noFill/>
              <a:miter lim="400000"/>
            </a:ln>
            <a:effectLst/>
          </p:spPr>
        </p:pic>
        <p:pic>
          <p:nvPicPr>
            <p:cNvPr id="218" name="cobrain-390x121.png"/>
            <p:cNvPicPr/>
            <p:nvPr/>
          </p:nvPicPr>
          <p:blipFill>
            <a:blip r:embed="rId51">
              <a:extLst/>
            </a:blip>
            <a:stretch>
              <a:fillRect/>
            </a:stretch>
          </p:blipFill>
          <p:spPr>
            <a:xfrm>
              <a:off x="3183836" y="5496123"/>
              <a:ext cx="987701" cy="308219"/>
            </a:xfrm>
            <a:prstGeom prst="rect">
              <a:avLst/>
            </a:prstGeom>
            <a:ln w="12700" cap="flat">
              <a:noFill/>
              <a:miter lim="400000"/>
            </a:ln>
            <a:effectLst/>
          </p:spPr>
        </p:pic>
        <p:pic>
          <p:nvPicPr>
            <p:cNvPr id="219" name="kooboodle-445x122.png"/>
            <p:cNvPicPr/>
            <p:nvPr/>
          </p:nvPicPr>
          <p:blipFill rotWithShape="1">
            <a:blip r:embed="rId52">
              <a:extLst/>
            </a:blip>
            <a:srcRect b="25749"/>
            <a:stretch/>
          </p:blipFill>
          <p:spPr>
            <a:xfrm>
              <a:off x="3091376" y="3139503"/>
              <a:ext cx="1172621" cy="240373"/>
            </a:xfrm>
            <a:prstGeom prst="rect">
              <a:avLst/>
            </a:prstGeom>
            <a:ln w="12700" cap="flat">
              <a:noFill/>
              <a:miter lim="400000"/>
            </a:ln>
            <a:effectLst/>
          </p:spPr>
        </p:pic>
        <p:pic>
          <p:nvPicPr>
            <p:cNvPr id="220" name="pasted-image.png"/>
            <p:cNvPicPr/>
            <p:nvPr/>
          </p:nvPicPr>
          <p:blipFill>
            <a:blip r:embed="rId53">
              <a:extLst/>
            </a:blip>
            <a:stretch>
              <a:fillRect/>
            </a:stretch>
          </p:blipFill>
          <p:spPr>
            <a:xfrm>
              <a:off x="3270662" y="4299972"/>
              <a:ext cx="896655" cy="303120"/>
            </a:xfrm>
            <a:prstGeom prst="rect">
              <a:avLst/>
            </a:prstGeom>
            <a:ln w="12700" cap="flat">
              <a:noFill/>
              <a:miter lim="400000"/>
            </a:ln>
            <a:effectLst/>
          </p:spPr>
        </p:pic>
      </p:grpSp>
      <p:grpSp>
        <p:nvGrpSpPr>
          <p:cNvPr id="6" name="组合 5"/>
          <p:cNvGrpSpPr/>
          <p:nvPr/>
        </p:nvGrpSpPr>
        <p:grpSpPr>
          <a:xfrm>
            <a:off x="4137003" y="2086457"/>
            <a:ext cx="1520300" cy="4303113"/>
            <a:chOff x="4554817" y="1930167"/>
            <a:chExt cx="1520300" cy="4303113"/>
          </a:xfrm>
        </p:grpSpPr>
        <p:pic>
          <p:nvPicPr>
            <p:cNvPr id="231" name="Lufthansa_Systems-1311x198.png"/>
            <p:cNvPicPr/>
            <p:nvPr/>
          </p:nvPicPr>
          <p:blipFill rotWithShape="1">
            <a:blip r:embed="rId54">
              <a:extLst/>
            </a:blip>
            <a:srcRect r="38536"/>
            <a:stretch/>
          </p:blipFill>
          <p:spPr>
            <a:xfrm>
              <a:off x="4554817" y="4595888"/>
              <a:ext cx="1520300" cy="373353"/>
            </a:xfrm>
            <a:prstGeom prst="rect">
              <a:avLst/>
            </a:prstGeom>
            <a:ln w="12700" cap="flat">
              <a:noFill/>
              <a:miter lim="400000"/>
            </a:ln>
            <a:effectLst/>
          </p:spPr>
        </p:pic>
        <p:grpSp>
          <p:nvGrpSpPr>
            <p:cNvPr id="5" name="组合 4"/>
            <p:cNvGrpSpPr/>
            <p:nvPr/>
          </p:nvGrpSpPr>
          <p:grpSpPr>
            <a:xfrm>
              <a:off x="4657333" y="1930167"/>
              <a:ext cx="1285380" cy="4303113"/>
              <a:chOff x="4657333" y="1930167"/>
              <a:chExt cx="1285380" cy="4303113"/>
            </a:xfrm>
          </p:grpSpPr>
          <p:pic>
            <p:nvPicPr>
              <p:cNvPr id="223" name="springcrm-364x87.png"/>
              <p:cNvPicPr/>
              <p:nvPr/>
            </p:nvPicPr>
            <p:blipFill>
              <a:blip r:embed="rId55">
                <a:extLst/>
              </a:blip>
              <a:stretch>
                <a:fillRect/>
              </a:stretch>
            </p:blipFill>
            <p:spPr>
              <a:xfrm>
                <a:off x="4759203" y="5551029"/>
                <a:ext cx="1081637" cy="258524"/>
              </a:xfrm>
              <a:prstGeom prst="rect">
                <a:avLst/>
              </a:prstGeom>
              <a:ln w="12700" cap="flat">
                <a:noFill/>
                <a:miter lim="400000"/>
              </a:ln>
              <a:effectLst/>
            </p:spPr>
          </p:pic>
          <p:pic>
            <p:nvPicPr>
              <p:cNvPr id="226" name="First_Data-1121x253.png"/>
              <p:cNvPicPr/>
              <p:nvPr/>
            </p:nvPicPr>
            <p:blipFill>
              <a:blip r:embed="rId56">
                <a:extLst/>
              </a:blip>
              <a:stretch>
                <a:fillRect/>
              </a:stretch>
            </p:blipFill>
            <p:spPr>
              <a:xfrm>
                <a:off x="4657333" y="2805067"/>
                <a:ext cx="1285380" cy="289840"/>
              </a:xfrm>
              <a:prstGeom prst="rect">
                <a:avLst/>
              </a:prstGeom>
              <a:ln w="12700" cap="flat">
                <a:noFill/>
                <a:miter lim="400000"/>
              </a:ln>
              <a:effectLst/>
            </p:spPr>
          </p:pic>
          <p:pic>
            <p:nvPicPr>
              <p:cNvPr id="233" name="codex-2500x562.png"/>
              <p:cNvPicPr/>
              <p:nvPr/>
            </p:nvPicPr>
            <p:blipFill>
              <a:blip r:embed="rId57">
                <a:extLst/>
              </a:blip>
              <a:stretch>
                <a:fillRect/>
              </a:stretch>
            </p:blipFill>
            <p:spPr>
              <a:xfrm>
                <a:off x="4677536" y="3921357"/>
                <a:ext cx="1244971" cy="278288"/>
              </a:xfrm>
              <a:prstGeom prst="rect">
                <a:avLst/>
              </a:prstGeom>
              <a:ln w="12700" cap="flat">
                <a:noFill/>
                <a:miter lim="400000"/>
              </a:ln>
              <a:effectLst/>
            </p:spPr>
          </p:pic>
          <p:pic>
            <p:nvPicPr>
              <p:cNvPr id="236" name="noble_group-800x307.png"/>
              <p:cNvPicPr/>
              <p:nvPr/>
            </p:nvPicPr>
            <p:blipFill>
              <a:blip r:embed="rId58">
                <a:extLst/>
              </a:blip>
              <a:stretch>
                <a:fillRect/>
              </a:stretch>
            </p:blipFill>
            <p:spPr>
              <a:xfrm>
                <a:off x="4787547" y="5836291"/>
                <a:ext cx="1024951" cy="396989"/>
              </a:xfrm>
              <a:prstGeom prst="rect">
                <a:avLst/>
              </a:prstGeom>
              <a:ln w="12700" cap="flat">
                <a:noFill/>
                <a:miter lim="400000"/>
              </a:ln>
              <a:effectLst/>
            </p:spPr>
          </p:pic>
          <p:pic>
            <p:nvPicPr>
              <p:cNvPr id="237" name="tribal_technologies-180x60-dark.png"/>
              <p:cNvPicPr/>
              <p:nvPr/>
            </p:nvPicPr>
            <p:blipFill>
              <a:blip r:embed="rId59">
                <a:extLst/>
              </a:blip>
              <a:stretch>
                <a:fillRect/>
              </a:stretch>
            </p:blipFill>
            <p:spPr>
              <a:xfrm>
                <a:off x="4716844" y="4246689"/>
                <a:ext cx="1166355" cy="388785"/>
              </a:xfrm>
              <a:prstGeom prst="rect">
                <a:avLst/>
              </a:prstGeom>
              <a:ln w="12700" cap="flat">
                <a:noFill/>
                <a:miter lim="400000"/>
              </a:ln>
              <a:effectLst/>
            </p:spPr>
          </p:pic>
          <p:pic>
            <p:nvPicPr>
              <p:cNvPr id="238" name="Didacti-443x106.png"/>
              <p:cNvPicPr/>
              <p:nvPr/>
            </p:nvPicPr>
            <p:blipFill>
              <a:blip r:embed="rId60">
                <a:extLst/>
              </a:blip>
              <a:stretch>
                <a:fillRect/>
              </a:stretch>
            </p:blipFill>
            <p:spPr>
              <a:xfrm>
                <a:off x="4772128" y="4973042"/>
                <a:ext cx="1055787" cy="248927"/>
              </a:xfrm>
              <a:prstGeom prst="rect">
                <a:avLst/>
              </a:prstGeom>
              <a:ln w="12700" cap="flat">
                <a:noFill/>
                <a:miter lim="400000"/>
              </a:ln>
              <a:effectLst/>
            </p:spPr>
          </p:pic>
          <p:pic>
            <p:nvPicPr>
              <p:cNvPr id="239" name="pasted-image.png"/>
              <p:cNvPicPr/>
              <p:nvPr/>
            </p:nvPicPr>
            <p:blipFill>
              <a:blip r:embed="rId61">
                <a:extLst/>
              </a:blip>
              <a:srcRect/>
              <a:stretch>
                <a:fillRect/>
              </a:stretch>
            </p:blipFill>
            <p:spPr>
              <a:xfrm>
                <a:off x="4667198" y="5286985"/>
                <a:ext cx="1265649" cy="243395"/>
              </a:xfrm>
              <a:prstGeom prst="rect">
                <a:avLst/>
              </a:prstGeom>
              <a:ln w="12700" cap="flat">
                <a:noFill/>
                <a:miter lim="400000"/>
              </a:ln>
              <a:effectLst/>
            </p:spPr>
          </p:pic>
          <p:pic>
            <p:nvPicPr>
              <p:cNvPr id="240" name="droppedImage.png"/>
              <p:cNvPicPr/>
              <p:nvPr/>
            </p:nvPicPr>
            <p:blipFill>
              <a:blip r:embed="rId62">
                <a:extLst/>
              </a:blip>
              <a:stretch>
                <a:fillRect/>
              </a:stretch>
            </p:blipFill>
            <p:spPr>
              <a:xfrm>
                <a:off x="5009644" y="1930167"/>
                <a:ext cx="616600" cy="764583"/>
              </a:xfrm>
              <a:prstGeom prst="rect">
                <a:avLst/>
              </a:prstGeom>
              <a:ln w="12700" cap="flat">
                <a:noFill/>
                <a:miter lim="400000"/>
              </a:ln>
              <a:effectLst/>
            </p:spPr>
          </p:pic>
          <p:pic>
            <p:nvPicPr>
              <p:cNvPr id="243" name="janssen-534x322.png"/>
              <p:cNvPicPr/>
              <p:nvPr/>
            </p:nvPicPr>
            <p:blipFill rotWithShape="1">
              <a:blip r:embed="rId63">
                <a:extLst/>
              </a:blip>
              <a:srcRect t="12613" b="-1"/>
              <a:stretch/>
            </p:blipFill>
            <p:spPr>
              <a:xfrm>
                <a:off x="4704376" y="3098290"/>
                <a:ext cx="1191291" cy="514073"/>
              </a:xfrm>
              <a:prstGeom prst="rect">
                <a:avLst/>
              </a:prstGeom>
              <a:ln w="12700" cap="flat">
                <a:noFill/>
                <a:miter lim="400000"/>
              </a:ln>
              <a:effectLst/>
            </p:spPr>
          </p:pic>
          <p:pic>
            <p:nvPicPr>
              <p:cNvPr id="244" name="Picture 243"/>
              <p:cNvPicPr>
                <a:picLocks noChangeAspect="1"/>
              </p:cNvPicPr>
              <p:nvPr/>
            </p:nvPicPr>
            <p:blipFill rotWithShape="1">
              <a:blip r:embed="rId64"/>
              <a:srcRect b="2903"/>
              <a:stretch/>
            </p:blipFill>
            <p:spPr>
              <a:xfrm>
                <a:off x="4694502" y="3598072"/>
                <a:ext cx="1211041" cy="278315"/>
              </a:xfrm>
              <a:prstGeom prst="rect">
                <a:avLst/>
              </a:prstGeom>
            </p:spPr>
          </p:pic>
        </p:grpSp>
      </p:grpSp>
      <p:grpSp>
        <p:nvGrpSpPr>
          <p:cNvPr id="10" name="组合 9"/>
          <p:cNvGrpSpPr/>
          <p:nvPr/>
        </p:nvGrpSpPr>
        <p:grpSpPr>
          <a:xfrm>
            <a:off x="9423460" y="2086457"/>
            <a:ext cx="1061117" cy="3216414"/>
            <a:chOff x="9157760" y="2024391"/>
            <a:chExt cx="1061117" cy="3216414"/>
          </a:xfrm>
        </p:grpSpPr>
        <p:pic>
          <p:nvPicPr>
            <p:cNvPr id="245" name="aikux-250x70.png"/>
            <p:cNvPicPr/>
            <p:nvPr/>
          </p:nvPicPr>
          <p:blipFill>
            <a:blip r:embed="rId65">
              <a:extLst/>
            </a:blip>
            <a:stretch>
              <a:fillRect/>
            </a:stretch>
          </p:blipFill>
          <p:spPr>
            <a:xfrm>
              <a:off x="9177045" y="4952393"/>
              <a:ext cx="1022551" cy="288412"/>
            </a:xfrm>
            <a:prstGeom prst="rect">
              <a:avLst/>
            </a:prstGeom>
            <a:ln w="12700" cap="flat">
              <a:noFill/>
              <a:miter lim="400000"/>
            </a:ln>
            <a:effectLst/>
          </p:spPr>
        </p:pic>
        <p:pic>
          <p:nvPicPr>
            <p:cNvPr id="246" name="identropy-477x477.png"/>
            <p:cNvPicPr/>
            <p:nvPr/>
          </p:nvPicPr>
          <p:blipFill>
            <a:blip r:embed="rId66">
              <a:extLst/>
            </a:blip>
            <a:stretch>
              <a:fillRect/>
            </a:stretch>
          </p:blipFill>
          <p:spPr>
            <a:xfrm>
              <a:off x="9432404" y="3395642"/>
              <a:ext cx="511833" cy="511833"/>
            </a:xfrm>
            <a:prstGeom prst="rect">
              <a:avLst/>
            </a:prstGeom>
            <a:ln w="12700" cap="flat">
              <a:noFill/>
              <a:miter lim="400000"/>
            </a:ln>
            <a:effectLst/>
          </p:spPr>
        </p:pic>
        <p:pic>
          <p:nvPicPr>
            <p:cNvPr id="249" name="telenor-672x301.png"/>
            <p:cNvPicPr/>
            <p:nvPr/>
          </p:nvPicPr>
          <p:blipFill>
            <a:blip r:embed="rId67">
              <a:extLst/>
            </a:blip>
            <a:stretch>
              <a:fillRect/>
            </a:stretch>
          </p:blipFill>
          <p:spPr>
            <a:xfrm>
              <a:off x="9157760" y="2394859"/>
              <a:ext cx="1061117" cy="474383"/>
            </a:xfrm>
            <a:prstGeom prst="rect">
              <a:avLst/>
            </a:prstGeom>
            <a:ln w="12700" cap="flat">
              <a:noFill/>
              <a:miter lim="400000"/>
            </a:ln>
            <a:effectLst/>
          </p:spPr>
        </p:pic>
        <p:pic>
          <p:nvPicPr>
            <p:cNvPr id="251" name="LifeWay-760x210.png"/>
            <p:cNvPicPr/>
            <p:nvPr/>
          </p:nvPicPr>
          <p:blipFill>
            <a:blip r:embed="rId68">
              <a:extLst/>
            </a:blip>
            <a:stretch>
              <a:fillRect/>
            </a:stretch>
          </p:blipFill>
          <p:spPr>
            <a:xfrm>
              <a:off x="9166430" y="3017119"/>
              <a:ext cx="1043780" cy="287040"/>
            </a:xfrm>
            <a:prstGeom prst="rect">
              <a:avLst/>
            </a:prstGeom>
            <a:ln w="12700" cap="flat">
              <a:noFill/>
              <a:miter lim="400000"/>
            </a:ln>
            <a:effectLst/>
          </p:spPr>
        </p:pic>
        <p:pic>
          <p:nvPicPr>
            <p:cNvPr id="252" name="Deutscher_Olympischer_Sportbund-1024x417.png"/>
            <p:cNvPicPr/>
            <p:nvPr/>
          </p:nvPicPr>
          <p:blipFill>
            <a:blip r:embed="rId69">
              <a:extLst/>
            </a:blip>
            <a:stretch>
              <a:fillRect/>
            </a:stretch>
          </p:blipFill>
          <p:spPr>
            <a:xfrm>
              <a:off x="9205334" y="4070915"/>
              <a:ext cx="965972" cy="391989"/>
            </a:xfrm>
            <a:prstGeom prst="rect">
              <a:avLst/>
            </a:prstGeom>
            <a:ln w="12700" cap="flat">
              <a:noFill/>
              <a:miter lim="400000"/>
            </a:ln>
            <a:effectLst/>
          </p:spPr>
        </p:pic>
        <p:pic>
          <p:nvPicPr>
            <p:cNvPr id="253" name="Didacti-443x106.png"/>
            <p:cNvPicPr/>
            <p:nvPr/>
          </p:nvPicPr>
          <p:blipFill>
            <a:blip r:embed="rId60">
              <a:extLst/>
            </a:blip>
            <a:stretch>
              <a:fillRect/>
            </a:stretch>
          </p:blipFill>
          <p:spPr>
            <a:xfrm>
              <a:off x="9220452" y="4618472"/>
              <a:ext cx="935737" cy="220621"/>
            </a:xfrm>
            <a:prstGeom prst="rect">
              <a:avLst/>
            </a:prstGeom>
            <a:ln w="12700" cap="flat">
              <a:noFill/>
              <a:miter lim="400000"/>
            </a:ln>
            <a:effectLst/>
          </p:spPr>
        </p:pic>
        <p:pic>
          <p:nvPicPr>
            <p:cNvPr id="256" name="droppedImage.png"/>
            <p:cNvPicPr/>
            <p:nvPr/>
          </p:nvPicPr>
          <p:blipFill>
            <a:blip r:embed="rId70">
              <a:extLst/>
            </a:blip>
            <a:stretch>
              <a:fillRect/>
            </a:stretch>
          </p:blipFill>
          <p:spPr>
            <a:xfrm>
              <a:off x="9274805" y="2024391"/>
              <a:ext cx="827027" cy="320139"/>
            </a:xfrm>
            <a:prstGeom prst="rect">
              <a:avLst/>
            </a:prstGeom>
            <a:ln w="12700" cap="flat">
              <a:noFill/>
              <a:miter lim="400000"/>
            </a:ln>
            <a:effectLst/>
          </p:spPr>
        </p:pic>
      </p:grpSp>
      <p:sp>
        <p:nvSpPr>
          <p:cNvPr id="259" name="TextBox 258"/>
          <p:cNvSpPr txBox="1"/>
          <p:nvPr/>
        </p:nvSpPr>
        <p:spPr>
          <a:xfrm>
            <a:off x="10661141" y="1107540"/>
            <a:ext cx="1530859" cy="612000"/>
          </a:xfrm>
          <a:prstGeom prst="rect">
            <a:avLst/>
          </a:prstGeom>
          <a:solidFill>
            <a:srgbClr val="00B0F0"/>
          </a:solidFill>
        </p:spPr>
        <p:txBody>
          <a:bodyPr wrap="square" tIns="0" bIns="0" rtlCol="0" anchor="ctr">
            <a:noAutofit/>
          </a:bodyPr>
          <a:lstStyle/>
          <a:p>
            <a:pPr algn="ctr">
              <a:lnSpc>
                <a:spcPct val="90000"/>
              </a:lnSpc>
            </a:pPr>
            <a:r>
              <a:rPr lang="en-US" b="1" dirty="0">
                <a:solidFill>
                  <a:schemeClr val="bg1"/>
                </a:solidFill>
                <a:latin typeface="+mn-ea"/>
                <a:cs typeface="Helvetica Neue"/>
              </a:rPr>
              <a:t>GEO</a:t>
            </a:r>
          </a:p>
        </p:txBody>
      </p:sp>
      <p:grpSp>
        <p:nvGrpSpPr>
          <p:cNvPr id="12" name="组合 11"/>
          <p:cNvGrpSpPr/>
          <p:nvPr/>
        </p:nvGrpSpPr>
        <p:grpSpPr>
          <a:xfrm>
            <a:off x="10643545" y="2086457"/>
            <a:ext cx="1533514" cy="3622496"/>
            <a:chOff x="10260565" y="2043643"/>
            <a:chExt cx="1707756" cy="3622496"/>
          </a:xfrm>
        </p:grpSpPr>
        <p:pic>
          <p:nvPicPr>
            <p:cNvPr id="260" name="DingLicom-183x61.png"/>
            <p:cNvPicPr/>
            <p:nvPr/>
          </p:nvPicPr>
          <p:blipFill>
            <a:blip r:embed="rId71">
              <a:extLst/>
            </a:blip>
            <a:stretch>
              <a:fillRect/>
            </a:stretch>
          </p:blipFill>
          <p:spPr>
            <a:xfrm>
              <a:off x="10558089" y="3723827"/>
              <a:ext cx="1204595" cy="398819"/>
            </a:xfrm>
            <a:prstGeom prst="rect">
              <a:avLst/>
            </a:prstGeom>
            <a:ln w="12700" cap="flat">
              <a:noFill/>
              <a:miter lim="400000"/>
            </a:ln>
            <a:effectLst/>
          </p:spPr>
        </p:pic>
        <p:pic>
          <p:nvPicPr>
            <p:cNvPr id="261" name="classmates-140x40-black.png"/>
            <p:cNvPicPr/>
            <p:nvPr/>
          </p:nvPicPr>
          <p:blipFill>
            <a:blip r:embed="rId25">
              <a:extLst/>
            </a:blip>
            <a:stretch>
              <a:fillRect/>
            </a:stretch>
          </p:blipFill>
          <p:spPr>
            <a:xfrm>
              <a:off x="10376158" y="2801641"/>
              <a:ext cx="1568460" cy="448132"/>
            </a:xfrm>
            <a:prstGeom prst="rect">
              <a:avLst/>
            </a:prstGeom>
            <a:ln w="12700" cap="flat">
              <a:noFill/>
              <a:miter lim="400000"/>
            </a:ln>
            <a:effectLst/>
          </p:spPr>
        </p:pic>
        <p:pic>
          <p:nvPicPr>
            <p:cNvPr id="263" name="Down-241x63-dark.png"/>
            <p:cNvPicPr/>
            <p:nvPr/>
          </p:nvPicPr>
          <p:blipFill>
            <a:blip r:embed="rId27">
              <a:extLst/>
            </a:blip>
            <a:stretch>
              <a:fillRect/>
            </a:stretch>
          </p:blipFill>
          <p:spPr>
            <a:xfrm>
              <a:off x="10663901" y="4603440"/>
              <a:ext cx="992975" cy="260453"/>
            </a:xfrm>
            <a:prstGeom prst="rect">
              <a:avLst/>
            </a:prstGeom>
            <a:ln w="12700" cap="flat">
              <a:noFill/>
              <a:miter lim="400000"/>
            </a:ln>
            <a:effectLst/>
          </p:spPr>
        </p:pic>
        <p:pic>
          <p:nvPicPr>
            <p:cNvPr id="264" name="SNCF-908x474.gif"/>
            <p:cNvPicPr/>
            <p:nvPr/>
          </p:nvPicPr>
          <p:blipFill>
            <a:blip r:embed="rId72">
              <a:extLst/>
            </a:blip>
            <a:stretch>
              <a:fillRect/>
            </a:stretch>
          </p:blipFill>
          <p:spPr>
            <a:xfrm>
              <a:off x="11277675" y="2418536"/>
              <a:ext cx="567444" cy="297233"/>
            </a:xfrm>
            <a:prstGeom prst="rect">
              <a:avLst/>
            </a:prstGeom>
            <a:ln w="12700" cap="flat">
              <a:noFill/>
              <a:miter lim="400000"/>
            </a:ln>
            <a:effectLst/>
          </p:spPr>
        </p:pic>
        <p:pic>
          <p:nvPicPr>
            <p:cNvPr id="265" name="TomTom-1831x317.png"/>
            <p:cNvPicPr/>
            <p:nvPr/>
          </p:nvPicPr>
          <p:blipFill>
            <a:blip r:embed="rId73">
              <a:extLst/>
            </a:blip>
            <a:stretch>
              <a:fillRect/>
            </a:stretch>
          </p:blipFill>
          <p:spPr>
            <a:xfrm>
              <a:off x="10361614" y="2043643"/>
              <a:ext cx="1538831" cy="264488"/>
            </a:xfrm>
            <a:prstGeom prst="rect">
              <a:avLst/>
            </a:prstGeom>
            <a:ln w="12700" cap="flat">
              <a:noFill/>
              <a:miter lim="400000"/>
            </a:ln>
            <a:effectLst/>
          </p:spPr>
        </p:pic>
        <p:pic>
          <p:nvPicPr>
            <p:cNvPr id="266" name="ebay_now-649x400.png"/>
            <p:cNvPicPr/>
            <p:nvPr/>
          </p:nvPicPr>
          <p:blipFill>
            <a:blip r:embed="rId74">
              <a:extLst/>
            </a:blip>
            <a:stretch>
              <a:fillRect/>
            </a:stretch>
          </p:blipFill>
          <p:spPr>
            <a:xfrm>
              <a:off x="10260565" y="2329236"/>
              <a:ext cx="930799" cy="569193"/>
            </a:xfrm>
            <a:prstGeom prst="rect">
              <a:avLst/>
            </a:prstGeom>
            <a:ln w="12700" cap="flat">
              <a:noFill/>
              <a:miter lim="400000"/>
            </a:ln>
            <a:effectLst/>
          </p:spPr>
        </p:pic>
        <p:pic>
          <p:nvPicPr>
            <p:cNvPr id="267" name="KiwiRail-464x100.png"/>
            <p:cNvPicPr/>
            <p:nvPr/>
          </p:nvPicPr>
          <p:blipFill>
            <a:blip r:embed="rId75">
              <a:extLst/>
            </a:blip>
            <a:stretch>
              <a:fillRect/>
            </a:stretch>
          </p:blipFill>
          <p:spPr>
            <a:xfrm>
              <a:off x="10473817" y="3357756"/>
              <a:ext cx="1373143" cy="295937"/>
            </a:xfrm>
            <a:prstGeom prst="rect">
              <a:avLst/>
            </a:prstGeom>
            <a:ln w="12700" cap="flat">
              <a:noFill/>
              <a:miter lim="400000"/>
            </a:ln>
            <a:effectLst/>
          </p:spPr>
        </p:pic>
        <p:pic>
          <p:nvPicPr>
            <p:cNvPr id="268" name="Perigree-267x78.png"/>
            <p:cNvPicPr/>
            <p:nvPr/>
          </p:nvPicPr>
          <p:blipFill>
            <a:blip r:embed="rId76">
              <a:extLst/>
            </a:blip>
            <a:stretch>
              <a:fillRect/>
            </a:stretch>
          </p:blipFill>
          <p:spPr>
            <a:xfrm>
              <a:off x="10612905" y="4192780"/>
              <a:ext cx="1094963" cy="319877"/>
            </a:xfrm>
            <a:prstGeom prst="rect">
              <a:avLst/>
            </a:prstGeom>
            <a:ln w="12700" cap="flat">
              <a:noFill/>
              <a:miter lim="400000"/>
            </a:ln>
            <a:effectLst/>
          </p:spPr>
        </p:pic>
        <p:pic>
          <p:nvPicPr>
            <p:cNvPr id="269" name="pasted-image.png"/>
            <p:cNvPicPr/>
            <p:nvPr/>
          </p:nvPicPr>
          <p:blipFill>
            <a:blip r:embed="rId77">
              <a:extLst/>
            </a:blip>
            <a:stretch>
              <a:fillRect/>
            </a:stretch>
          </p:blipFill>
          <p:spPr>
            <a:xfrm>
              <a:off x="10352452" y="4985649"/>
              <a:ext cx="1615869" cy="240457"/>
            </a:xfrm>
            <a:prstGeom prst="rect">
              <a:avLst/>
            </a:prstGeom>
            <a:ln w="12700" cap="flat">
              <a:noFill/>
              <a:miter lim="400000"/>
            </a:ln>
            <a:effectLst/>
          </p:spPr>
        </p:pic>
        <p:pic>
          <p:nvPicPr>
            <p:cNvPr id="270" name="droppedImage.png"/>
            <p:cNvPicPr/>
            <p:nvPr/>
          </p:nvPicPr>
          <p:blipFill>
            <a:blip r:embed="rId78">
              <a:extLst/>
            </a:blip>
            <a:stretch>
              <a:fillRect/>
            </a:stretch>
          </p:blipFill>
          <p:spPr>
            <a:xfrm>
              <a:off x="10488909" y="5347864"/>
              <a:ext cx="1342959" cy="318275"/>
            </a:xfrm>
            <a:prstGeom prst="rect">
              <a:avLst/>
            </a:prstGeom>
            <a:ln w="12700" cap="flat">
              <a:noFill/>
              <a:miter lim="400000"/>
            </a:ln>
            <a:effectLst/>
          </p:spPr>
        </p:pic>
      </p:grpSp>
      <p:sp>
        <p:nvSpPr>
          <p:cNvPr id="96" name="Title 1"/>
          <p:cNvSpPr txBox="1">
            <a:spLocks/>
          </p:cNvSpPr>
          <p:nvPr/>
        </p:nvSpPr>
        <p:spPr>
          <a:xfrm>
            <a:off x="-1" y="223719"/>
            <a:ext cx="350520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更多成功案例</a:t>
            </a:r>
          </a:p>
        </p:txBody>
      </p:sp>
      <p:sp>
        <p:nvSpPr>
          <p:cNvPr id="102" name="Rectangle 3"/>
          <p:cNvSpPr/>
          <p:nvPr/>
        </p:nvSpPr>
        <p:spPr bwMode="auto">
          <a:xfrm>
            <a:off x="2746586" y="1107540"/>
            <a:ext cx="1390416" cy="612000"/>
          </a:xfrm>
          <a:prstGeom prst="rect">
            <a:avLst/>
          </a:prstGeom>
          <a:solidFill>
            <a:srgbClr val="3BBEB4"/>
          </a:solidFill>
          <a:ln w="9525" cap="flat" cmpd="sng" algn="ctr">
            <a:noFill/>
            <a:prstDash val="solid"/>
            <a:headEnd type="none" w="med" len="med"/>
            <a:tailEnd type="none" w="med" len="med"/>
          </a:ln>
          <a:effectLst/>
        </p:spPr>
        <p:txBody>
          <a:bodyPr vert="horz" wrap="square" lIns="243840" tIns="60960" rIns="121920" bIns="60960" numCol="1" rtlCol="0" anchor="ctr" anchorCtr="0" compatLnSpc="1">
            <a:prstTxWarp prst="textNoShape">
              <a:avLst/>
            </a:prstTxWarp>
          </a:bodyPr>
          <a:lstStyle/>
          <a:p>
            <a:pPr lvl="0" algn="ctr" defTabSz="913960">
              <a:lnSpc>
                <a:spcPct val="90000"/>
              </a:lnSpc>
              <a:buSzPct val="90000"/>
              <a:defRPr/>
            </a:pPr>
            <a:r>
              <a:rPr lang="zh-CN" altLang="en-US" b="1" kern="0" dirty="0">
                <a:solidFill>
                  <a:schemeClr val="bg1"/>
                </a:solidFill>
                <a:latin typeface="+mn-ea"/>
                <a:cs typeface="Segoe UI" pitchFamily="34" charset="0"/>
              </a:rPr>
              <a:t>推荐</a:t>
            </a:r>
          </a:p>
        </p:txBody>
      </p:sp>
      <p:cxnSp>
        <p:nvCxnSpPr>
          <p:cNvPr id="136" name="直接连接符 11"/>
          <p:cNvCxnSpPr/>
          <p:nvPr/>
        </p:nvCxnSpPr>
        <p:spPr>
          <a:xfrm>
            <a:off x="2741415"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1"/>
          <p:cNvCxnSpPr/>
          <p:nvPr/>
        </p:nvCxnSpPr>
        <p:spPr>
          <a:xfrm>
            <a:off x="4137003"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1"/>
          <p:cNvCxnSpPr/>
          <p:nvPr/>
        </p:nvCxnSpPr>
        <p:spPr>
          <a:xfrm>
            <a:off x="5617691"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1"/>
          <p:cNvCxnSpPr/>
          <p:nvPr/>
        </p:nvCxnSpPr>
        <p:spPr>
          <a:xfrm>
            <a:off x="7390792"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1"/>
          <p:cNvCxnSpPr/>
          <p:nvPr/>
        </p:nvCxnSpPr>
        <p:spPr>
          <a:xfrm>
            <a:off x="9300438"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1"/>
          <p:cNvCxnSpPr/>
          <p:nvPr/>
        </p:nvCxnSpPr>
        <p:spPr>
          <a:xfrm>
            <a:off x="10655654" y="1718937"/>
            <a:ext cx="0" cy="5128026"/>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579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矩形 111"/>
          <p:cNvSpPr/>
          <p:nvPr/>
        </p:nvSpPr>
        <p:spPr>
          <a:xfrm>
            <a:off x="8546199" y="1814858"/>
            <a:ext cx="1700272" cy="3227752"/>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p:nvSpPr>
        <p:spPr>
          <a:xfrm>
            <a:off x="5098302" y="1804681"/>
            <a:ext cx="1700272" cy="3227752"/>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1801106" y="1815184"/>
            <a:ext cx="1700272" cy="3227752"/>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p:cNvSpPr/>
          <p:nvPr/>
        </p:nvSpPr>
        <p:spPr>
          <a:xfrm>
            <a:off x="9309439" y="5468491"/>
            <a:ext cx="2882561" cy="900039"/>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464832" y="5455765"/>
            <a:ext cx="2747194" cy="900039"/>
          </a:xfrm>
          <a:prstGeom prst="rect">
            <a:avLst/>
          </a:prstGeom>
          <a:solidFill>
            <a:srgbClr val="D7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Rectangle 97"/>
          <p:cNvSpPr/>
          <p:nvPr/>
        </p:nvSpPr>
        <p:spPr>
          <a:xfrm>
            <a:off x="0" y="5010499"/>
            <a:ext cx="12192000" cy="457992"/>
          </a:xfrm>
          <a:prstGeom prst="rect">
            <a:avLst/>
          </a:prstGeom>
          <a:solidFill>
            <a:srgbClr val="3397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Helvetica Neue"/>
              <a:cs typeface="Helvetica Neue"/>
            </a:endParaRPr>
          </a:p>
        </p:txBody>
      </p:sp>
      <p:sp>
        <p:nvSpPr>
          <p:cNvPr id="21" name="Rectangle 20"/>
          <p:cNvSpPr/>
          <p:nvPr/>
        </p:nvSpPr>
        <p:spPr>
          <a:xfrm>
            <a:off x="0" y="1125363"/>
            <a:ext cx="12192000" cy="701252"/>
          </a:xfrm>
          <a:prstGeom prst="rect">
            <a:avLst/>
          </a:prstGeom>
          <a:solidFill>
            <a:srgbClr val="3397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accent1"/>
              </a:solidFill>
              <a:latin typeface="Helvetica Neue"/>
              <a:cs typeface="Helvetica Neue"/>
            </a:endParaRPr>
          </a:p>
        </p:txBody>
      </p:sp>
      <p:pic>
        <p:nvPicPr>
          <p:cNvPr id="141" name="die_Bayerische-1024x201.png"/>
          <p:cNvPicPr/>
          <p:nvPr/>
        </p:nvPicPr>
        <p:blipFill>
          <a:blip r:embed="rId3">
            <a:extLst/>
          </a:blip>
          <a:stretch>
            <a:fillRect/>
          </a:stretch>
        </p:blipFill>
        <p:spPr>
          <a:xfrm>
            <a:off x="445495" y="4135111"/>
            <a:ext cx="1244668" cy="271596"/>
          </a:xfrm>
          <a:prstGeom prst="rect">
            <a:avLst/>
          </a:prstGeom>
          <a:ln w="12700" cap="flat">
            <a:noFill/>
            <a:miter lim="400000"/>
          </a:ln>
          <a:effectLst/>
        </p:spPr>
      </p:pic>
      <p:pic>
        <p:nvPicPr>
          <p:cNvPr id="144" name="HP-600x600.png"/>
          <p:cNvPicPr/>
          <p:nvPr/>
        </p:nvPicPr>
        <p:blipFill>
          <a:blip r:embed="rId4">
            <a:extLst/>
          </a:blip>
          <a:stretch>
            <a:fillRect/>
          </a:stretch>
        </p:blipFill>
        <p:spPr>
          <a:xfrm>
            <a:off x="2025661" y="2384230"/>
            <a:ext cx="694832" cy="651753"/>
          </a:xfrm>
          <a:prstGeom prst="rect">
            <a:avLst/>
          </a:prstGeom>
          <a:ln w="12700" cap="flat">
            <a:noFill/>
            <a:miter lim="400000"/>
          </a:ln>
          <a:effectLst/>
        </p:spPr>
      </p:pic>
      <p:pic>
        <p:nvPicPr>
          <p:cNvPr id="145" name="SFR-1772x1772.png"/>
          <p:cNvPicPr/>
          <p:nvPr/>
        </p:nvPicPr>
        <p:blipFill>
          <a:blip r:embed="rId5">
            <a:extLst/>
          </a:blip>
          <a:stretch>
            <a:fillRect/>
          </a:stretch>
        </p:blipFill>
        <p:spPr>
          <a:xfrm>
            <a:off x="2744859" y="2516015"/>
            <a:ext cx="434965" cy="407997"/>
          </a:xfrm>
          <a:prstGeom prst="rect">
            <a:avLst/>
          </a:prstGeom>
          <a:ln w="12700" cap="flat">
            <a:noFill/>
            <a:miter lim="400000"/>
          </a:ln>
          <a:effectLst/>
        </p:spPr>
      </p:pic>
      <p:pic>
        <p:nvPicPr>
          <p:cNvPr id="147" name="ice-694x668.png"/>
          <p:cNvPicPr/>
          <p:nvPr/>
        </p:nvPicPr>
        <p:blipFill>
          <a:blip r:embed="rId6">
            <a:extLst/>
          </a:blip>
          <a:stretch>
            <a:fillRect/>
          </a:stretch>
        </p:blipFill>
        <p:spPr>
          <a:xfrm>
            <a:off x="835929" y="4499786"/>
            <a:ext cx="411352" cy="372988"/>
          </a:xfrm>
          <a:prstGeom prst="rect">
            <a:avLst/>
          </a:prstGeom>
          <a:ln w="12700" cap="flat">
            <a:noFill/>
            <a:miter lim="400000"/>
          </a:ln>
          <a:effectLst/>
        </p:spPr>
      </p:pic>
      <p:pic>
        <p:nvPicPr>
          <p:cNvPr id="161" name="maaii-185x80.png"/>
          <p:cNvPicPr/>
          <p:nvPr/>
        </p:nvPicPr>
        <p:blipFill>
          <a:blip r:embed="rId7" cstate="print">
            <a:extLst>
              <a:ext uri="{28A0092B-C50C-407E-A947-70E740481C1C}">
                <a14:useLocalDpi xmlns:a14="http://schemas.microsoft.com/office/drawing/2010/main"/>
              </a:ext>
            </a:extLst>
          </a:blip>
          <a:stretch>
            <a:fillRect/>
          </a:stretch>
        </p:blipFill>
        <p:spPr>
          <a:xfrm>
            <a:off x="2116064" y="3977692"/>
            <a:ext cx="1079467" cy="437856"/>
          </a:xfrm>
          <a:prstGeom prst="rect">
            <a:avLst/>
          </a:prstGeom>
          <a:ln w="12700" cap="flat">
            <a:noFill/>
            <a:miter lim="400000"/>
          </a:ln>
          <a:effectLst/>
        </p:spPr>
      </p:pic>
      <p:pic>
        <p:nvPicPr>
          <p:cNvPr id="184" name="telenor-672x301.png"/>
          <p:cNvPicPr/>
          <p:nvPr/>
        </p:nvPicPr>
        <p:blipFill>
          <a:blip r:embed="rId8">
            <a:extLst/>
          </a:blip>
          <a:stretch>
            <a:fillRect/>
          </a:stretch>
        </p:blipFill>
        <p:spPr>
          <a:xfrm>
            <a:off x="2085305" y="3404550"/>
            <a:ext cx="1137600" cy="477044"/>
          </a:xfrm>
          <a:prstGeom prst="rect">
            <a:avLst/>
          </a:prstGeom>
          <a:ln w="12700" cap="flat">
            <a:noFill/>
            <a:miter lim="400000"/>
          </a:ln>
          <a:effectLst/>
        </p:spPr>
      </p:pic>
      <p:pic>
        <p:nvPicPr>
          <p:cNvPr id="185" name="janssen-534x322.png"/>
          <p:cNvPicPr/>
          <p:nvPr/>
        </p:nvPicPr>
        <p:blipFill rotWithShape="1">
          <a:blip r:embed="rId9">
            <a:extLst/>
          </a:blip>
          <a:srcRect t="12613" b="-1"/>
          <a:stretch/>
        </p:blipFill>
        <p:spPr>
          <a:xfrm>
            <a:off x="3797417" y="2479843"/>
            <a:ext cx="1191291" cy="514073"/>
          </a:xfrm>
          <a:prstGeom prst="rect">
            <a:avLst/>
          </a:prstGeom>
          <a:ln w="12700" cap="flat">
            <a:noFill/>
            <a:miter lim="400000"/>
          </a:ln>
          <a:effectLst/>
        </p:spPr>
      </p:pic>
      <p:pic>
        <p:nvPicPr>
          <p:cNvPr id="187" name="GoodStart_Genetics-468x181.png"/>
          <p:cNvPicPr/>
          <p:nvPr/>
        </p:nvPicPr>
        <p:blipFill>
          <a:blip r:embed="rId10">
            <a:extLst/>
          </a:blip>
          <a:stretch>
            <a:fillRect/>
          </a:stretch>
        </p:blipFill>
        <p:spPr>
          <a:xfrm>
            <a:off x="3812414" y="2052424"/>
            <a:ext cx="1136931" cy="358672"/>
          </a:xfrm>
          <a:prstGeom prst="rect">
            <a:avLst/>
          </a:prstGeom>
          <a:ln w="12700" cap="flat">
            <a:noFill/>
            <a:miter lim="400000"/>
          </a:ln>
          <a:effectLst/>
        </p:spPr>
      </p:pic>
      <p:pic>
        <p:nvPicPr>
          <p:cNvPr id="188" name="Hinge-172x55.png"/>
          <p:cNvPicPr/>
          <p:nvPr/>
        </p:nvPicPr>
        <p:blipFill>
          <a:blip r:embed="rId11">
            <a:extLst/>
          </a:blip>
          <a:stretch>
            <a:fillRect/>
          </a:stretch>
        </p:blipFill>
        <p:spPr>
          <a:xfrm>
            <a:off x="8762199" y="3064583"/>
            <a:ext cx="1046231" cy="350685"/>
          </a:xfrm>
          <a:prstGeom prst="rect">
            <a:avLst/>
          </a:prstGeom>
          <a:ln w="12700" cap="flat">
            <a:noFill/>
            <a:miter lim="400000"/>
          </a:ln>
          <a:effectLst/>
        </p:spPr>
      </p:pic>
      <p:pic>
        <p:nvPicPr>
          <p:cNvPr id="189" name="SHRM-157x91.png"/>
          <p:cNvPicPr/>
          <p:nvPr/>
        </p:nvPicPr>
        <p:blipFill>
          <a:blip r:embed="rId12">
            <a:extLst/>
          </a:blip>
          <a:stretch>
            <a:fillRect/>
          </a:stretch>
        </p:blipFill>
        <p:spPr>
          <a:xfrm>
            <a:off x="5689557" y="3906715"/>
            <a:ext cx="757367" cy="459620"/>
          </a:xfrm>
          <a:prstGeom prst="rect">
            <a:avLst/>
          </a:prstGeom>
          <a:ln w="12700" cap="flat">
            <a:noFill/>
            <a:miter lim="400000"/>
          </a:ln>
          <a:effectLst/>
        </p:spPr>
      </p:pic>
      <p:pic>
        <p:nvPicPr>
          <p:cNvPr id="190" name="InfoJobs-285x74.png"/>
          <p:cNvPicPr/>
          <p:nvPr/>
        </p:nvPicPr>
        <p:blipFill>
          <a:blip r:embed="rId13">
            <a:extLst/>
          </a:blip>
          <a:stretch>
            <a:fillRect/>
          </a:stretch>
        </p:blipFill>
        <p:spPr>
          <a:xfrm>
            <a:off x="5393259" y="2602144"/>
            <a:ext cx="1237976" cy="336695"/>
          </a:xfrm>
          <a:prstGeom prst="rect">
            <a:avLst/>
          </a:prstGeom>
          <a:ln w="12700" cap="flat">
            <a:noFill/>
            <a:miter lim="400000"/>
          </a:ln>
          <a:effectLst/>
        </p:spPr>
      </p:pic>
      <p:pic>
        <p:nvPicPr>
          <p:cNvPr id="194" name="meetic-755x253.png"/>
          <p:cNvPicPr/>
          <p:nvPr/>
        </p:nvPicPr>
        <p:blipFill>
          <a:blip r:embed="rId14">
            <a:extLst/>
          </a:blip>
          <a:stretch>
            <a:fillRect/>
          </a:stretch>
        </p:blipFill>
        <p:spPr>
          <a:xfrm>
            <a:off x="8858319" y="3623002"/>
            <a:ext cx="837575" cy="295837"/>
          </a:xfrm>
          <a:prstGeom prst="rect">
            <a:avLst/>
          </a:prstGeom>
          <a:ln w="12700" cap="flat">
            <a:noFill/>
            <a:miter lim="400000"/>
          </a:ln>
          <a:effectLst/>
        </p:spPr>
      </p:pic>
      <p:pic>
        <p:nvPicPr>
          <p:cNvPr id="196" name="classmates-140x40-black.png"/>
          <p:cNvPicPr/>
          <p:nvPr/>
        </p:nvPicPr>
        <p:blipFill>
          <a:blip r:embed="rId15">
            <a:extLst/>
          </a:blip>
          <a:stretch>
            <a:fillRect/>
          </a:stretch>
        </p:blipFill>
        <p:spPr>
          <a:xfrm>
            <a:off x="8661926" y="1929588"/>
            <a:ext cx="1289541" cy="386209"/>
          </a:xfrm>
          <a:prstGeom prst="rect">
            <a:avLst/>
          </a:prstGeom>
          <a:ln w="12700" cap="flat">
            <a:noFill/>
            <a:miter lim="400000"/>
          </a:ln>
          <a:effectLst/>
        </p:spPr>
      </p:pic>
      <p:pic>
        <p:nvPicPr>
          <p:cNvPr id="199" name="careerbuilder-1000x194.png"/>
          <p:cNvPicPr/>
          <p:nvPr/>
        </p:nvPicPr>
        <p:blipFill>
          <a:blip r:embed="rId16">
            <a:extLst/>
          </a:blip>
          <a:stretch>
            <a:fillRect/>
          </a:stretch>
        </p:blipFill>
        <p:spPr>
          <a:xfrm>
            <a:off x="5386567" y="1991813"/>
            <a:ext cx="1251360" cy="252523"/>
          </a:xfrm>
          <a:prstGeom prst="rect">
            <a:avLst/>
          </a:prstGeom>
          <a:ln w="12700" cap="flat">
            <a:noFill/>
            <a:miter lim="400000"/>
          </a:ln>
          <a:effectLst/>
        </p:spPr>
      </p:pic>
      <p:pic>
        <p:nvPicPr>
          <p:cNvPr id="200" name="TechCrunch-581x83.png"/>
          <p:cNvPicPr/>
          <p:nvPr/>
        </p:nvPicPr>
        <p:blipFill>
          <a:blip r:embed="rId17">
            <a:extLst/>
          </a:blip>
          <a:stretch>
            <a:fillRect/>
          </a:stretch>
        </p:blipFill>
        <p:spPr>
          <a:xfrm>
            <a:off x="6914039" y="4374239"/>
            <a:ext cx="1532415" cy="294156"/>
          </a:xfrm>
          <a:prstGeom prst="rect">
            <a:avLst/>
          </a:prstGeom>
          <a:ln w="12700" cap="flat">
            <a:noFill/>
            <a:miter lim="400000"/>
          </a:ln>
          <a:effectLst/>
        </p:spPr>
      </p:pic>
      <p:pic>
        <p:nvPicPr>
          <p:cNvPr id="201" name="LifeChurch-1850x200-dark.png"/>
          <p:cNvPicPr/>
          <p:nvPr/>
        </p:nvPicPr>
        <p:blipFill>
          <a:blip r:embed="rId18">
            <a:extLst/>
          </a:blip>
          <a:stretch>
            <a:fillRect/>
          </a:stretch>
        </p:blipFill>
        <p:spPr>
          <a:xfrm>
            <a:off x="6931317" y="2644688"/>
            <a:ext cx="1465496" cy="168349"/>
          </a:xfrm>
          <a:prstGeom prst="rect">
            <a:avLst/>
          </a:prstGeom>
          <a:ln w="12700" cap="flat">
            <a:noFill/>
            <a:miter lim="400000"/>
          </a:ln>
          <a:effectLst/>
        </p:spPr>
      </p:pic>
      <p:pic>
        <p:nvPicPr>
          <p:cNvPr id="202" name="National_Geographic-727x220.png"/>
          <p:cNvPicPr/>
          <p:nvPr/>
        </p:nvPicPr>
        <p:blipFill>
          <a:blip r:embed="rId19">
            <a:extLst/>
          </a:blip>
          <a:stretch>
            <a:fillRect/>
          </a:stretch>
        </p:blipFill>
        <p:spPr>
          <a:xfrm>
            <a:off x="6931318" y="2049031"/>
            <a:ext cx="1335431" cy="400097"/>
          </a:xfrm>
          <a:prstGeom prst="rect">
            <a:avLst/>
          </a:prstGeom>
          <a:ln w="12700" cap="flat">
            <a:noFill/>
            <a:miter lim="400000"/>
          </a:ln>
          <a:effectLst/>
        </p:spPr>
      </p:pic>
      <p:pic>
        <p:nvPicPr>
          <p:cNvPr id="203" name="livestation-179x26.png"/>
          <p:cNvPicPr/>
          <p:nvPr/>
        </p:nvPicPr>
        <p:blipFill>
          <a:blip r:embed="rId20">
            <a:extLst/>
          </a:blip>
          <a:stretch>
            <a:fillRect/>
          </a:stretch>
        </p:blipFill>
        <p:spPr>
          <a:xfrm>
            <a:off x="6994659" y="3470708"/>
            <a:ext cx="1342575" cy="204115"/>
          </a:xfrm>
          <a:prstGeom prst="rect">
            <a:avLst/>
          </a:prstGeom>
          <a:ln w="12700" cap="flat">
            <a:noFill/>
            <a:miter lim="400000"/>
          </a:ln>
          <a:effectLst/>
        </p:spPr>
      </p:pic>
      <p:pic>
        <p:nvPicPr>
          <p:cNvPr id="212" name="SNCF-908x474.gif"/>
          <p:cNvPicPr/>
          <p:nvPr/>
        </p:nvPicPr>
        <p:blipFill>
          <a:blip r:embed="rId21">
            <a:extLst/>
          </a:blip>
          <a:stretch>
            <a:fillRect/>
          </a:stretch>
        </p:blipFill>
        <p:spPr>
          <a:xfrm>
            <a:off x="10628621" y="3195380"/>
            <a:ext cx="746131" cy="409680"/>
          </a:xfrm>
          <a:prstGeom prst="rect">
            <a:avLst/>
          </a:prstGeom>
          <a:ln w="12700" cap="flat">
            <a:noFill/>
            <a:miter lim="400000"/>
          </a:ln>
          <a:effectLst/>
        </p:spPr>
      </p:pic>
      <p:pic>
        <p:nvPicPr>
          <p:cNvPr id="214" name="ebay_now-649x400.png"/>
          <p:cNvPicPr/>
          <p:nvPr/>
        </p:nvPicPr>
        <p:blipFill>
          <a:blip r:embed="rId22">
            <a:extLst/>
          </a:blip>
          <a:stretch>
            <a:fillRect/>
          </a:stretch>
        </p:blipFill>
        <p:spPr>
          <a:xfrm>
            <a:off x="10542527" y="1868676"/>
            <a:ext cx="930153" cy="596231"/>
          </a:xfrm>
          <a:prstGeom prst="rect">
            <a:avLst/>
          </a:prstGeom>
          <a:ln w="12700" cap="flat">
            <a:noFill/>
            <a:miter lim="400000"/>
          </a:ln>
          <a:effectLst/>
        </p:spPr>
      </p:pic>
      <p:pic>
        <p:nvPicPr>
          <p:cNvPr id="216" name="KiwiRail-464x100.png"/>
          <p:cNvPicPr/>
          <p:nvPr/>
        </p:nvPicPr>
        <p:blipFill>
          <a:blip r:embed="rId23" cstate="print">
            <a:extLst>
              <a:ext uri="{28A0092B-C50C-407E-A947-70E740481C1C}">
                <a14:useLocalDpi xmlns:a14="http://schemas.microsoft.com/office/drawing/2010/main"/>
              </a:ext>
            </a:extLst>
          </a:blip>
          <a:stretch>
            <a:fillRect/>
          </a:stretch>
        </p:blipFill>
        <p:spPr>
          <a:xfrm>
            <a:off x="10362253" y="3783810"/>
            <a:ext cx="1329756" cy="300407"/>
          </a:xfrm>
          <a:prstGeom prst="rect">
            <a:avLst/>
          </a:prstGeom>
          <a:ln w="12700" cap="flat">
            <a:noFill/>
            <a:miter lim="400000"/>
          </a:ln>
          <a:effectLst/>
        </p:spPr>
      </p:pic>
      <p:pic>
        <p:nvPicPr>
          <p:cNvPr id="221" name="Perigree-267x78.png"/>
          <p:cNvPicPr/>
          <p:nvPr/>
        </p:nvPicPr>
        <p:blipFill>
          <a:blip r:embed="rId24" cstate="print">
            <a:extLst>
              <a:ext uri="{28A0092B-C50C-407E-A947-70E740481C1C}">
                <a14:useLocalDpi xmlns:a14="http://schemas.microsoft.com/office/drawing/2010/main"/>
              </a:ext>
            </a:extLst>
          </a:blip>
          <a:stretch>
            <a:fillRect/>
          </a:stretch>
        </p:blipFill>
        <p:spPr>
          <a:xfrm>
            <a:off x="7205430" y="3870383"/>
            <a:ext cx="1006765" cy="308296"/>
          </a:xfrm>
          <a:prstGeom prst="rect">
            <a:avLst/>
          </a:prstGeom>
          <a:ln w="12700" cap="flat">
            <a:noFill/>
            <a:miter lim="400000"/>
          </a:ln>
          <a:effectLst/>
        </p:spPr>
      </p:pic>
      <p:pic>
        <p:nvPicPr>
          <p:cNvPr id="224" name="cobrain-390x121.png"/>
          <p:cNvPicPr/>
          <p:nvPr/>
        </p:nvPicPr>
        <p:blipFill>
          <a:blip r:embed="rId25">
            <a:extLst/>
          </a:blip>
          <a:stretch>
            <a:fillRect/>
          </a:stretch>
        </p:blipFill>
        <p:spPr>
          <a:xfrm>
            <a:off x="4250533" y="5849141"/>
            <a:ext cx="1092129" cy="357244"/>
          </a:xfrm>
          <a:prstGeom prst="rect">
            <a:avLst/>
          </a:prstGeom>
          <a:ln w="12700" cap="flat">
            <a:noFill/>
            <a:miter lim="400000"/>
          </a:ln>
          <a:effectLst/>
        </p:spPr>
      </p:pic>
      <p:pic>
        <p:nvPicPr>
          <p:cNvPr id="228" name="codex-2500x562.png"/>
          <p:cNvPicPr/>
          <p:nvPr/>
        </p:nvPicPr>
        <p:blipFill>
          <a:blip r:embed="rId26">
            <a:extLst/>
          </a:blip>
          <a:stretch>
            <a:fillRect/>
          </a:stretch>
        </p:blipFill>
        <p:spPr>
          <a:xfrm>
            <a:off x="7111447" y="3008597"/>
            <a:ext cx="1137600" cy="266551"/>
          </a:xfrm>
          <a:prstGeom prst="rect">
            <a:avLst/>
          </a:prstGeom>
          <a:ln w="12700" cap="flat">
            <a:noFill/>
            <a:miter lim="400000"/>
          </a:ln>
          <a:effectLst/>
        </p:spPr>
      </p:pic>
      <p:pic>
        <p:nvPicPr>
          <p:cNvPr id="248" name="pasted-image.png"/>
          <p:cNvPicPr/>
          <p:nvPr/>
        </p:nvPicPr>
        <p:blipFill>
          <a:blip r:embed="rId27" cstate="print">
            <a:extLst>
              <a:ext uri="{28A0092B-C50C-407E-A947-70E740481C1C}">
                <a14:useLocalDpi xmlns:a14="http://schemas.microsoft.com/office/drawing/2010/main"/>
              </a:ext>
            </a:extLst>
          </a:blip>
          <a:stretch>
            <a:fillRect/>
          </a:stretch>
        </p:blipFill>
        <p:spPr>
          <a:xfrm>
            <a:off x="2108324" y="3144708"/>
            <a:ext cx="1085384" cy="170531"/>
          </a:xfrm>
          <a:prstGeom prst="rect">
            <a:avLst/>
          </a:prstGeom>
          <a:ln w="12700" cap="flat">
            <a:noFill/>
            <a:miter lim="400000"/>
          </a:ln>
          <a:effectLst/>
        </p:spPr>
      </p:pic>
      <p:pic>
        <p:nvPicPr>
          <p:cNvPr id="255" name="pasted-image.png"/>
          <p:cNvPicPr/>
          <p:nvPr/>
        </p:nvPicPr>
        <p:blipFill>
          <a:blip r:embed="rId28" cstate="print">
            <a:extLst>
              <a:ext uri="{28A0092B-C50C-407E-A947-70E740481C1C}">
                <a14:useLocalDpi xmlns:a14="http://schemas.microsoft.com/office/drawing/2010/main"/>
              </a:ext>
            </a:extLst>
          </a:blip>
          <a:stretch>
            <a:fillRect/>
          </a:stretch>
        </p:blipFill>
        <p:spPr>
          <a:xfrm>
            <a:off x="613076" y="3206951"/>
            <a:ext cx="930155" cy="252116"/>
          </a:xfrm>
          <a:prstGeom prst="rect">
            <a:avLst/>
          </a:prstGeom>
          <a:ln w="12700" cap="flat">
            <a:noFill/>
            <a:miter lim="400000"/>
          </a:ln>
          <a:effectLst/>
        </p:spPr>
      </p:pic>
      <p:pic>
        <p:nvPicPr>
          <p:cNvPr id="257" name="droppedImage.png"/>
          <p:cNvPicPr/>
          <p:nvPr/>
        </p:nvPicPr>
        <p:blipFill>
          <a:blip r:embed="rId29">
            <a:extLst/>
          </a:blip>
          <a:stretch>
            <a:fillRect/>
          </a:stretch>
        </p:blipFill>
        <p:spPr>
          <a:xfrm>
            <a:off x="553180" y="1891789"/>
            <a:ext cx="1049947" cy="381233"/>
          </a:xfrm>
          <a:prstGeom prst="rect">
            <a:avLst/>
          </a:prstGeom>
          <a:ln w="12700" cap="flat">
            <a:noFill/>
            <a:miter lim="400000"/>
          </a:ln>
          <a:effectLst/>
        </p:spPr>
      </p:pic>
      <p:grpSp>
        <p:nvGrpSpPr>
          <p:cNvPr id="12" name="Group 11"/>
          <p:cNvGrpSpPr/>
          <p:nvPr/>
        </p:nvGrpSpPr>
        <p:grpSpPr>
          <a:xfrm>
            <a:off x="419972" y="2803233"/>
            <a:ext cx="1374917" cy="274091"/>
            <a:chOff x="2515728" y="2067214"/>
            <a:chExt cx="819265" cy="163321"/>
          </a:xfrm>
        </p:grpSpPr>
        <p:pic>
          <p:nvPicPr>
            <p:cNvPr id="247" name="pasted-image.png"/>
            <p:cNvPicPr/>
            <p:nvPr/>
          </p:nvPicPr>
          <p:blipFill>
            <a:blip r:embed="rId30" cstate="print">
              <a:extLst>
                <a:ext uri="{28A0092B-C50C-407E-A947-70E740481C1C}">
                  <a14:useLocalDpi xmlns:a14="http://schemas.microsoft.com/office/drawing/2010/main"/>
                </a:ext>
              </a:extLst>
            </a:blip>
            <a:stretch>
              <a:fillRect/>
            </a:stretch>
          </p:blipFill>
          <p:spPr>
            <a:xfrm>
              <a:off x="2515728" y="2070329"/>
              <a:ext cx="304856" cy="155004"/>
            </a:xfrm>
            <a:prstGeom prst="rect">
              <a:avLst/>
            </a:prstGeom>
            <a:ln w="12700" cap="flat">
              <a:noFill/>
              <a:miter lim="400000"/>
            </a:ln>
            <a:effectLst/>
          </p:spPr>
        </p:pic>
        <p:pic>
          <p:nvPicPr>
            <p:cNvPr id="258" name="droppedImage.png"/>
            <p:cNvPicPr/>
            <p:nvPr/>
          </p:nvPicPr>
          <p:blipFill>
            <a:blip r:embed="rId31" cstate="print">
              <a:extLst>
                <a:ext uri="{28A0092B-C50C-407E-A947-70E740481C1C}">
                  <a14:useLocalDpi xmlns:a14="http://schemas.microsoft.com/office/drawing/2010/main"/>
                </a:ext>
              </a:extLst>
            </a:blip>
            <a:stretch>
              <a:fillRect/>
            </a:stretch>
          </p:blipFill>
          <p:spPr>
            <a:xfrm>
              <a:off x="2832157" y="2067214"/>
              <a:ext cx="502836" cy="163321"/>
            </a:xfrm>
            <a:prstGeom prst="rect">
              <a:avLst/>
            </a:prstGeom>
            <a:ln w="12700" cap="flat">
              <a:noFill/>
              <a:miter lim="400000"/>
            </a:ln>
            <a:effectLst/>
          </p:spPr>
        </p:pic>
      </p:grpSp>
      <p:pic>
        <p:nvPicPr>
          <p:cNvPr id="4" name="Picture 3"/>
          <p:cNvPicPr>
            <a:picLocks noChangeAspect="1"/>
          </p:cNvPicPr>
          <p:nvPr/>
        </p:nvPicPr>
        <p:blipFill rotWithShape="1">
          <a:blip r:embed="rId32"/>
          <a:srcRect t="17370" b="10762"/>
          <a:stretch/>
        </p:blipFill>
        <p:spPr>
          <a:xfrm>
            <a:off x="441981" y="3515605"/>
            <a:ext cx="1272344" cy="557395"/>
          </a:xfrm>
          <a:prstGeom prst="rect">
            <a:avLst/>
          </a:prstGeom>
        </p:spPr>
      </p:pic>
      <p:pic>
        <p:nvPicPr>
          <p:cNvPr id="5" name="Picture 4"/>
          <p:cNvPicPr>
            <a:picLocks noChangeAspect="1"/>
          </p:cNvPicPr>
          <p:nvPr/>
        </p:nvPicPr>
        <p:blipFill>
          <a:blip r:embed="rId33"/>
          <a:stretch>
            <a:fillRect/>
          </a:stretch>
        </p:blipFill>
        <p:spPr>
          <a:xfrm>
            <a:off x="10365133" y="2519207"/>
            <a:ext cx="1203725" cy="498417"/>
          </a:xfrm>
          <a:prstGeom prst="rect">
            <a:avLst/>
          </a:prstGeom>
        </p:spPr>
      </p:pic>
      <p:pic>
        <p:nvPicPr>
          <p:cNvPr id="6" name="Picture 5"/>
          <p:cNvPicPr>
            <a:picLocks noChangeAspect="1"/>
          </p:cNvPicPr>
          <p:nvPr/>
        </p:nvPicPr>
        <p:blipFill rotWithShape="1">
          <a:blip r:embed="rId34"/>
          <a:srcRect t="14032" b="15925"/>
          <a:stretch/>
        </p:blipFill>
        <p:spPr>
          <a:xfrm>
            <a:off x="456481" y="2366105"/>
            <a:ext cx="1243348" cy="344047"/>
          </a:xfrm>
          <a:prstGeom prst="rect">
            <a:avLst/>
          </a:prstGeom>
        </p:spPr>
      </p:pic>
      <p:pic>
        <p:nvPicPr>
          <p:cNvPr id="13" name="Picture 12"/>
          <p:cNvPicPr>
            <a:picLocks noChangeAspect="1"/>
          </p:cNvPicPr>
          <p:nvPr/>
        </p:nvPicPr>
        <p:blipFill>
          <a:blip r:embed="rId35"/>
          <a:stretch>
            <a:fillRect/>
          </a:stretch>
        </p:blipFill>
        <p:spPr>
          <a:xfrm>
            <a:off x="8828104" y="4078473"/>
            <a:ext cx="980325" cy="584300"/>
          </a:xfrm>
          <a:prstGeom prst="rect">
            <a:avLst/>
          </a:prstGeom>
        </p:spPr>
      </p:pic>
      <p:pic>
        <p:nvPicPr>
          <p:cNvPr id="14" name="Picture 13"/>
          <p:cNvPicPr>
            <a:picLocks noChangeAspect="1"/>
          </p:cNvPicPr>
          <p:nvPr/>
        </p:nvPicPr>
        <p:blipFill>
          <a:blip r:embed="rId36"/>
          <a:stretch>
            <a:fillRect/>
          </a:stretch>
        </p:blipFill>
        <p:spPr>
          <a:xfrm>
            <a:off x="8698850" y="2600843"/>
            <a:ext cx="1187365" cy="251995"/>
          </a:xfrm>
          <a:prstGeom prst="rect">
            <a:avLst/>
          </a:prstGeom>
        </p:spPr>
      </p:pic>
      <p:pic>
        <p:nvPicPr>
          <p:cNvPr id="15" name="Picture 14"/>
          <p:cNvPicPr>
            <a:picLocks noChangeAspect="1"/>
          </p:cNvPicPr>
          <p:nvPr/>
        </p:nvPicPr>
        <p:blipFill>
          <a:blip r:embed="rId37"/>
          <a:stretch>
            <a:fillRect/>
          </a:stretch>
        </p:blipFill>
        <p:spPr>
          <a:xfrm>
            <a:off x="5285246" y="3295074"/>
            <a:ext cx="1454004" cy="256051"/>
          </a:xfrm>
          <a:prstGeom prst="rect">
            <a:avLst/>
          </a:prstGeom>
        </p:spPr>
      </p:pic>
      <p:sp>
        <p:nvSpPr>
          <p:cNvPr id="7" name="TextBox 6"/>
          <p:cNvSpPr txBox="1"/>
          <p:nvPr/>
        </p:nvSpPr>
        <p:spPr>
          <a:xfrm>
            <a:off x="347183" y="1213174"/>
            <a:ext cx="1413212" cy="521852"/>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mn-ea"/>
                <a:cs typeface="Helvetica Neue"/>
              </a:rPr>
              <a:t>金融服务</a:t>
            </a:r>
            <a:endParaRPr lang="en-US" sz="1600" b="1" dirty="0">
              <a:solidFill>
                <a:schemeClr val="bg1"/>
              </a:solidFill>
              <a:latin typeface="+mn-ea"/>
              <a:cs typeface="Helvetica Neue"/>
            </a:endParaRPr>
          </a:p>
        </p:txBody>
      </p:sp>
      <p:sp>
        <p:nvSpPr>
          <p:cNvPr id="90" name="TextBox 89"/>
          <p:cNvSpPr txBox="1"/>
          <p:nvPr/>
        </p:nvSpPr>
        <p:spPr>
          <a:xfrm>
            <a:off x="1625936" y="1213174"/>
            <a:ext cx="1946633" cy="521852"/>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mn-ea"/>
                <a:cs typeface="Helvetica Neue"/>
              </a:rPr>
              <a:t>通讯</a:t>
            </a:r>
            <a:endParaRPr lang="en-US" sz="1600" b="1" dirty="0">
              <a:solidFill>
                <a:schemeClr val="bg1"/>
              </a:solidFill>
              <a:latin typeface="+mn-ea"/>
              <a:cs typeface="Helvetica Neue"/>
            </a:endParaRPr>
          </a:p>
        </p:txBody>
      </p:sp>
      <p:sp>
        <p:nvSpPr>
          <p:cNvPr id="91" name="TextBox 90"/>
          <p:cNvSpPr txBox="1"/>
          <p:nvPr/>
        </p:nvSpPr>
        <p:spPr>
          <a:xfrm>
            <a:off x="3493911" y="1213174"/>
            <a:ext cx="1780880" cy="521852"/>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mn-ea"/>
                <a:cs typeface="Helvetica Neue"/>
              </a:rPr>
              <a:t>健康和生命科学</a:t>
            </a:r>
            <a:endParaRPr lang="en-US" sz="1600" b="1" dirty="0">
              <a:solidFill>
                <a:schemeClr val="bg1"/>
              </a:solidFill>
              <a:latin typeface="+mn-ea"/>
              <a:cs typeface="Helvetica Neue"/>
            </a:endParaRPr>
          </a:p>
        </p:txBody>
      </p:sp>
      <p:sp>
        <p:nvSpPr>
          <p:cNvPr id="92" name="TextBox 91"/>
          <p:cNvSpPr txBox="1"/>
          <p:nvPr/>
        </p:nvSpPr>
        <p:spPr>
          <a:xfrm>
            <a:off x="5211997" y="1213174"/>
            <a:ext cx="1530859" cy="521852"/>
          </a:xfrm>
          <a:prstGeom prst="rect">
            <a:avLst/>
          </a:prstGeom>
          <a:noFill/>
        </p:spPr>
        <p:txBody>
          <a:bodyPr wrap="square" tIns="0" bIns="0" rtlCol="0" anchor="ctr">
            <a:noAutofit/>
          </a:bodyPr>
          <a:lstStyle/>
          <a:p>
            <a:pPr algn="ctr">
              <a:lnSpc>
                <a:spcPct val="90000"/>
              </a:lnSpc>
            </a:pPr>
            <a:r>
              <a:rPr lang="en-US" sz="1600" b="1" dirty="0">
                <a:solidFill>
                  <a:schemeClr val="bg1"/>
                </a:solidFill>
                <a:latin typeface="+mn-ea"/>
                <a:cs typeface="Helvetica Neue"/>
              </a:rPr>
              <a:t>HR</a:t>
            </a:r>
            <a:r>
              <a:rPr lang="zh-CN" altLang="en-US" sz="1600" b="1" dirty="0">
                <a:solidFill>
                  <a:schemeClr val="bg1"/>
                </a:solidFill>
                <a:latin typeface="+mn-ea"/>
                <a:cs typeface="Helvetica Neue"/>
              </a:rPr>
              <a:t>和招聘</a:t>
            </a:r>
            <a:endParaRPr lang="en-US" sz="1600" b="1" dirty="0">
              <a:solidFill>
                <a:schemeClr val="bg1"/>
              </a:solidFill>
              <a:latin typeface="+mn-ea"/>
              <a:cs typeface="Helvetica Neue"/>
            </a:endParaRPr>
          </a:p>
        </p:txBody>
      </p:sp>
      <p:sp>
        <p:nvSpPr>
          <p:cNvPr id="93" name="TextBox 92"/>
          <p:cNvSpPr txBox="1"/>
          <p:nvPr/>
        </p:nvSpPr>
        <p:spPr>
          <a:xfrm>
            <a:off x="6877101" y="1213174"/>
            <a:ext cx="1530859" cy="521852"/>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mn-ea"/>
                <a:cs typeface="Helvetica Neue"/>
              </a:rPr>
              <a:t>媒体和出版</a:t>
            </a:r>
            <a:endParaRPr lang="en-US" sz="1600" b="1" dirty="0">
              <a:solidFill>
                <a:schemeClr val="bg1"/>
              </a:solidFill>
              <a:latin typeface="+mn-ea"/>
              <a:cs typeface="Helvetica Neue"/>
            </a:endParaRPr>
          </a:p>
        </p:txBody>
      </p:sp>
      <p:sp>
        <p:nvSpPr>
          <p:cNvPr id="94" name="TextBox 93"/>
          <p:cNvSpPr txBox="1"/>
          <p:nvPr/>
        </p:nvSpPr>
        <p:spPr>
          <a:xfrm>
            <a:off x="8470004" y="1213174"/>
            <a:ext cx="1530859" cy="521852"/>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mn-ea"/>
                <a:cs typeface="Helvetica Neue"/>
              </a:rPr>
              <a:t>社交网</a:t>
            </a:r>
            <a:endParaRPr lang="en-US" sz="1600" b="1" dirty="0">
              <a:solidFill>
                <a:schemeClr val="bg1"/>
              </a:solidFill>
              <a:latin typeface="+mn-ea"/>
              <a:cs typeface="Helvetica Neue"/>
            </a:endParaRPr>
          </a:p>
        </p:txBody>
      </p:sp>
      <p:sp>
        <p:nvSpPr>
          <p:cNvPr id="95" name="TextBox 94"/>
          <p:cNvSpPr txBox="1"/>
          <p:nvPr/>
        </p:nvSpPr>
        <p:spPr>
          <a:xfrm>
            <a:off x="10000864" y="1213174"/>
            <a:ext cx="1792147" cy="521852"/>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mn-ea"/>
                <a:cs typeface="Helvetica Neue"/>
              </a:rPr>
              <a:t>工业和物流</a:t>
            </a:r>
            <a:endParaRPr lang="en-US" sz="1600" b="1" dirty="0">
              <a:solidFill>
                <a:schemeClr val="bg1"/>
              </a:solidFill>
              <a:latin typeface="+mn-ea"/>
              <a:cs typeface="Helvetica Neue"/>
            </a:endParaRPr>
          </a:p>
        </p:txBody>
      </p:sp>
      <p:pic>
        <p:nvPicPr>
          <p:cNvPr id="18" name="Picture 17"/>
          <p:cNvPicPr>
            <a:picLocks noChangeAspect="1"/>
          </p:cNvPicPr>
          <p:nvPr/>
        </p:nvPicPr>
        <p:blipFill>
          <a:blip r:embed="rId38"/>
          <a:stretch>
            <a:fillRect/>
          </a:stretch>
        </p:blipFill>
        <p:spPr>
          <a:xfrm>
            <a:off x="2298804" y="1850728"/>
            <a:ext cx="658232" cy="454219"/>
          </a:xfrm>
          <a:prstGeom prst="rect">
            <a:avLst/>
          </a:prstGeom>
        </p:spPr>
      </p:pic>
      <p:pic>
        <p:nvPicPr>
          <p:cNvPr id="19" name="Picture 18"/>
          <p:cNvPicPr>
            <a:picLocks noChangeAspect="1"/>
          </p:cNvPicPr>
          <p:nvPr/>
        </p:nvPicPr>
        <p:blipFill>
          <a:blip r:embed="rId39"/>
          <a:stretch>
            <a:fillRect/>
          </a:stretch>
        </p:blipFill>
        <p:spPr>
          <a:xfrm>
            <a:off x="1811997" y="4585025"/>
            <a:ext cx="1623572" cy="283636"/>
          </a:xfrm>
          <a:prstGeom prst="rect">
            <a:avLst/>
          </a:prstGeom>
        </p:spPr>
      </p:pic>
      <p:pic>
        <p:nvPicPr>
          <p:cNvPr id="73" name="Juice_Plus-610x270.png"/>
          <p:cNvPicPr/>
          <p:nvPr/>
        </p:nvPicPr>
        <p:blipFill>
          <a:blip r:embed="rId40">
            <a:extLst/>
          </a:blip>
          <a:stretch>
            <a:fillRect/>
          </a:stretch>
        </p:blipFill>
        <p:spPr>
          <a:xfrm>
            <a:off x="5119070" y="5528760"/>
            <a:ext cx="717601" cy="334315"/>
          </a:xfrm>
          <a:prstGeom prst="rect">
            <a:avLst/>
          </a:prstGeom>
          <a:ln w="12700" cap="flat">
            <a:noFill/>
            <a:miter lim="400000"/>
          </a:ln>
          <a:effectLst/>
        </p:spPr>
      </p:pic>
      <p:pic>
        <p:nvPicPr>
          <p:cNvPr id="74" name="Walmart-1313x384.png"/>
          <p:cNvPicPr/>
          <p:nvPr/>
        </p:nvPicPr>
        <p:blipFill>
          <a:blip r:embed="rId41">
            <a:extLst/>
          </a:blip>
          <a:stretch>
            <a:fillRect/>
          </a:stretch>
        </p:blipFill>
        <p:spPr>
          <a:xfrm>
            <a:off x="3610868" y="5469472"/>
            <a:ext cx="1425347" cy="434899"/>
          </a:xfrm>
          <a:prstGeom prst="rect">
            <a:avLst/>
          </a:prstGeom>
          <a:ln w="12700" cap="flat">
            <a:noFill/>
            <a:miter lim="400000"/>
          </a:ln>
          <a:effectLst/>
        </p:spPr>
      </p:pic>
      <p:pic>
        <p:nvPicPr>
          <p:cNvPr id="75" name="Lufthansa_Systems-1311x198.png"/>
          <p:cNvPicPr/>
          <p:nvPr/>
        </p:nvPicPr>
        <p:blipFill>
          <a:blip r:embed="rId42">
            <a:extLst/>
          </a:blip>
          <a:stretch>
            <a:fillRect/>
          </a:stretch>
        </p:blipFill>
        <p:spPr>
          <a:xfrm>
            <a:off x="9535743" y="5782661"/>
            <a:ext cx="2127980" cy="336695"/>
          </a:xfrm>
          <a:prstGeom prst="rect">
            <a:avLst/>
          </a:prstGeom>
          <a:ln w="12700" cap="flat">
            <a:noFill/>
            <a:miter lim="400000"/>
          </a:ln>
          <a:effectLst/>
        </p:spPr>
      </p:pic>
      <p:pic>
        <p:nvPicPr>
          <p:cNvPr id="76" name="Bally-432x251.png"/>
          <p:cNvPicPr/>
          <p:nvPr/>
        </p:nvPicPr>
        <p:blipFill>
          <a:blip r:embed="rId43">
            <a:extLst/>
          </a:blip>
          <a:stretch>
            <a:fillRect/>
          </a:stretch>
        </p:blipFill>
        <p:spPr>
          <a:xfrm>
            <a:off x="582100" y="5475661"/>
            <a:ext cx="699197" cy="424320"/>
          </a:xfrm>
          <a:prstGeom prst="rect">
            <a:avLst/>
          </a:prstGeom>
          <a:ln w="12700" cap="flat">
            <a:noFill/>
            <a:miter lim="400000"/>
          </a:ln>
          <a:effectLst/>
        </p:spPr>
      </p:pic>
      <p:sp>
        <p:nvSpPr>
          <p:cNvPr id="78" name="TextBox 77"/>
          <p:cNvSpPr txBox="1"/>
          <p:nvPr/>
        </p:nvSpPr>
        <p:spPr>
          <a:xfrm>
            <a:off x="363552" y="5103205"/>
            <a:ext cx="2979088" cy="272579"/>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Helvetica Neue"/>
                <a:cs typeface="Helvetica Neue"/>
              </a:rPr>
              <a:t>游戏娱乐</a:t>
            </a:r>
            <a:endParaRPr lang="en-US" sz="1600" b="1" dirty="0">
              <a:solidFill>
                <a:schemeClr val="bg1"/>
              </a:solidFill>
              <a:latin typeface="Helvetica Neue"/>
              <a:cs typeface="Helvetica Neue"/>
            </a:endParaRPr>
          </a:p>
        </p:txBody>
      </p:sp>
      <p:pic>
        <p:nvPicPr>
          <p:cNvPr id="79" name="gamesys-298x72.png"/>
          <p:cNvPicPr/>
          <p:nvPr/>
        </p:nvPicPr>
        <p:blipFill>
          <a:blip r:embed="rId44">
            <a:extLst/>
          </a:blip>
          <a:stretch>
            <a:fillRect/>
          </a:stretch>
        </p:blipFill>
        <p:spPr>
          <a:xfrm>
            <a:off x="2039472" y="5553645"/>
            <a:ext cx="1057299" cy="266551"/>
          </a:xfrm>
          <a:prstGeom prst="rect">
            <a:avLst/>
          </a:prstGeom>
          <a:ln w="12700" cap="flat">
            <a:noFill/>
            <a:miter lim="400000"/>
          </a:ln>
          <a:effectLst/>
        </p:spPr>
      </p:pic>
      <p:pic>
        <p:nvPicPr>
          <p:cNvPr id="80" name="bwinparty-305x48.png"/>
          <p:cNvPicPr/>
          <p:nvPr/>
        </p:nvPicPr>
        <p:blipFill rotWithShape="1">
          <a:blip r:embed="rId45">
            <a:extLst/>
          </a:blip>
          <a:srcRect t="1" r="28279" b="462"/>
          <a:stretch/>
        </p:blipFill>
        <p:spPr>
          <a:xfrm>
            <a:off x="415767" y="5899982"/>
            <a:ext cx="1082639" cy="247753"/>
          </a:xfrm>
          <a:prstGeom prst="rect">
            <a:avLst/>
          </a:prstGeom>
          <a:ln w="12700" cap="flat">
            <a:noFill/>
            <a:miter lim="400000"/>
          </a:ln>
          <a:effectLst/>
        </p:spPr>
      </p:pic>
      <p:sp>
        <p:nvSpPr>
          <p:cNvPr id="81" name="TextBox 80"/>
          <p:cNvSpPr txBox="1"/>
          <p:nvPr/>
        </p:nvSpPr>
        <p:spPr>
          <a:xfrm>
            <a:off x="3685971" y="5103205"/>
            <a:ext cx="2230724" cy="272579"/>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Helvetica Neue"/>
                <a:cs typeface="Helvetica Neue"/>
              </a:rPr>
              <a:t>消费品零售</a:t>
            </a:r>
            <a:endParaRPr lang="en-US" sz="1600" b="1" dirty="0">
              <a:solidFill>
                <a:schemeClr val="bg1"/>
              </a:solidFill>
              <a:latin typeface="Helvetica Neue"/>
              <a:cs typeface="Helvetica Neue"/>
            </a:endParaRPr>
          </a:p>
        </p:txBody>
      </p:sp>
      <p:pic>
        <p:nvPicPr>
          <p:cNvPr id="83" name="Zephyr_Health-175x51.png"/>
          <p:cNvPicPr/>
          <p:nvPr/>
        </p:nvPicPr>
        <p:blipFill>
          <a:blip r:embed="rId46" cstate="print">
            <a:extLst>
              <a:ext uri="{28A0092B-C50C-407E-A947-70E740481C1C}">
                <a14:useLocalDpi xmlns:a14="http://schemas.microsoft.com/office/drawing/2010/main"/>
              </a:ext>
            </a:extLst>
          </a:blip>
          <a:stretch>
            <a:fillRect/>
          </a:stretch>
        </p:blipFill>
        <p:spPr>
          <a:xfrm>
            <a:off x="3902149" y="3120595"/>
            <a:ext cx="888080" cy="212285"/>
          </a:xfrm>
          <a:prstGeom prst="rect">
            <a:avLst/>
          </a:prstGeom>
          <a:ln w="12700" cap="flat">
            <a:noFill/>
            <a:miter lim="400000"/>
          </a:ln>
          <a:effectLst/>
        </p:spPr>
      </p:pic>
      <p:pic>
        <p:nvPicPr>
          <p:cNvPr id="84" name="doximity-1461x356.png"/>
          <p:cNvPicPr/>
          <p:nvPr/>
        </p:nvPicPr>
        <p:blipFill>
          <a:blip r:embed="rId47">
            <a:extLst/>
          </a:blip>
          <a:stretch>
            <a:fillRect/>
          </a:stretch>
        </p:blipFill>
        <p:spPr>
          <a:xfrm>
            <a:off x="3847654" y="3990334"/>
            <a:ext cx="997073" cy="248716"/>
          </a:xfrm>
          <a:prstGeom prst="rect">
            <a:avLst/>
          </a:prstGeom>
          <a:ln w="12700" cap="flat">
            <a:noFill/>
            <a:miter lim="400000"/>
          </a:ln>
          <a:effectLst/>
        </p:spPr>
      </p:pic>
      <p:pic>
        <p:nvPicPr>
          <p:cNvPr id="85" name="curaspan-330x106.png"/>
          <p:cNvPicPr/>
          <p:nvPr/>
        </p:nvPicPr>
        <p:blipFill>
          <a:blip r:embed="rId48">
            <a:extLst/>
          </a:blip>
          <a:stretch>
            <a:fillRect/>
          </a:stretch>
        </p:blipFill>
        <p:spPr>
          <a:xfrm>
            <a:off x="3717847" y="3469628"/>
            <a:ext cx="1256683" cy="384437"/>
          </a:xfrm>
          <a:prstGeom prst="rect">
            <a:avLst/>
          </a:prstGeom>
          <a:ln w="12700" cap="flat">
            <a:noFill/>
            <a:miter lim="400000"/>
          </a:ln>
          <a:effectLst/>
        </p:spPr>
      </p:pic>
      <p:pic>
        <p:nvPicPr>
          <p:cNvPr id="89" name="droppedImage.png"/>
          <p:cNvPicPr/>
          <p:nvPr/>
        </p:nvPicPr>
        <p:blipFill>
          <a:blip r:embed="rId49">
            <a:extLst/>
          </a:blip>
          <a:stretch>
            <a:fillRect/>
          </a:stretch>
        </p:blipFill>
        <p:spPr>
          <a:xfrm>
            <a:off x="2028437" y="5926870"/>
            <a:ext cx="1104141" cy="274296"/>
          </a:xfrm>
          <a:prstGeom prst="rect">
            <a:avLst/>
          </a:prstGeom>
          <a:ln w="12700" cap="flat">
            <a:noFill/>
            <a:miter lim="400000"/>
          </a:ln>
          <a:effectLst/>
        </p:spPr>
      </p:pic>
      <p:pic>
        <p:nvPicPr>
          <p:cNvPr id="96" name="z4_poker-800x800-white.png"/>
          <p:cNvPicPr/>
          <p:nvPr/>
        </p:nvPicPr>
        <p:blipFill>
          <a:blip r:embed="rId50">
            <a:extLst/>
          </a:blip>
          <a:stretch>
            <a:fillRect/>
          </a:stretch>
        </p:blipFill>
        <p:spPr>
          <a:xfrm>
            <a:off x="1429485" y="5510286"/>
            <a:ext cx="718809" cy="565105"/>
          </a:xfrm>
          <a:prstGeom prst="rect">
            <a:avLst/>
          </a:prstGeom>
          <a:ln w="12700" cap="flat">
            <a:noFill/>
            <a:miter lim="400000"/>
          </a:ln>
          <a:effectLst/>
        </p:spPr>
      </p:pic>
      <p:sp>
        <p:nvSpPr>
          <p:cNvPr id="97" name="TextBox 96"/>
          <p:cNvSpPr txBox="1"/>
          <p:nvPr/>
        </p:nvSpPr>
        <p:spPr>
          <a:xfrm>
            <a:off x="9396335" y="5113529"/>
            <a:ext cx="2504280" cy="272579"/>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Helvetica Neue"/>
                <a:cs typeface="Helvetica Neue"/>
              </a:rPr>
              <a:t>信息服务</a:t>
            </a:r>
            <a:endParaRPr lang="en-US" sz="1600" b="1" dirty="0">
              <a:solidFill>
                <a:schemeClr val="bg1"/>
              </a:solidFill>
              <a:latin typeface="Helvetica Neue"/>
              <a:cs typeface="Helvetica Neue"/>
            </a:endParaRPr>
          </a:p>
        </p:txBody>
      </p:sp>
      <p:pic>
        <p:nvPicPr>
          <p:cNvPr id="72" name="Conoco_Phillips-1000x225.png"/>
          <p:cNvPicPr/>
          <p:nvPr/>
        </p:nvPicPr>
        <p:blipFill>
          <a:blip r:embed="rId51">
            <a:extLst/>
          </a:blip>
          <a:stretch>
            <a:fillRect/>
          </a:stretch>
        </p:blipFill>
        <p:spPr>
          <a:xfrm>
            <a:off x="10305266" y="4162598"/>
            <a:ext cx="1304893" cy="308639"/>
          </a:xfrm>
          <a:prstGeom prst="rect">
            <a:avLst/>
          </a:prstGeom>
          <a:ln w="12700" cap="flat">
            <a:noFill/>
            <a:miter lim="400000"/>
          </a:ln>
          <a:effectLst/>
        </p:spPr>
      </p:pic>
      <p:pic>
        <p:nvPicPr>
          <p:cNvPr id="82" name="Impact_Technologies-1426x239.png"/>
          <p:cNvPicPr/>
          <p:nvPr/>
        </p:nvPicPr>
        <p:blipFill>
          <a:blip r:embed="rId52">
            <a:extLst/>
          </a:blip>
          <a:stretch>
            <a:fillRect/>
          </a:stretch>
        </p:blipFill>
        <p:spPr>
          <a:xfrm>
            <a:off x="10344704" y="4627086"/>
            <a:ext cx="1231284" cy="217449"/>
          </a:xfrm>
          <a:prstGeom prst="rect">
            <a:avLst/>
          </a:prstGeom>
          <a:ln w="12700" cap="flat">
            <a:noFill/>
            <a:miter lim="400000"/>
          </a:ln>
          <a:effectLst/>
        </p:spPr>
      </p:pic>
      <p:pic>
        <p:nvPicPr>
          <p:cNvPr id="87" name="Picture 86"/>
          <p:cNvPicPr>
            <a:picLocks noChangeAspect="1"/>
          </p:cNvPicPr>
          <p:nvPr/>
        </p:nvPicPr>
        <p:blipFill>
          <a:blip r:embed="rId53"/>
          <a:stretch>
            <a:fillRect/>
          </a:stretch>
        </p:blipFill>
        <p:spPr>
          <a:xfrm>
            <a:off x="3692563" y="4344339"/>
            <a:ext cx="1246457" cy="353956"/>
          </a:xfrm>
          <a:prstGeom prst="rect">
            <a:avLst/>
          </a:prstGeom>
        </p:spPr>
      </p:pic>
      <p:pic>
        <p:nvPicPr>
          <p:cNvPr id="99" name="Cerved_Group-260x44.png"/>
          <p:cNvPicPr/>
          <p:nvPr/>
        </p:nvPicPr>
        <p:blipFill>
          <a:blip r:embed="rId54" cstate="print">
            <a:extLst>
              <a:ext uri="{28A0092B-C50C-407E-A947-70E740481C1C}">
                <a14:useLocalDpi xmlns:a14="http://schemas.microsoft.com/office/drawing/2010/main"/>
              </a:ext>
            </a:extLst>
          </a:blip>
          <a:stretch>
            <a:fillRect/>
          </a:stretch>
        </p:blipFill>
        <p:spPr>
          <a:xfrm>
            <a:off x="6377006" y="5889484"/>
            <a:ext cx="1473792" cy="268748"/>
          </a:xfrm>
          <a:prstGeom prst="rect">
            <a:avLst/>
          </a:prstGeom>
          <a:ln w="12700" cap="flat">
            <a:noFill/>
            <a:miter lim="400000"/>
          </a:ln>
          <a:effectLst/>
        </p:spPr>
      </p:pic>
      <p:pic>
        <p:nvPicPr>
          <p:cNvPr id="100" name="research_now-591x215.png"/>
          <p:cNvPicPr/>
          <p:nvPr/>
        </p:nvPicPr>
        <p:blipFill>
          <a:blip r:embed="rId55">
            <a:extLst/>
          </a:blip>
          <a:stretch>
            <a:fillRect/>
          </a:stretch>
        </p:blipFill>
        <p:spPr>
          <a:xfrm>
            <a:off x="8125146" y="5799927"/>
            <a:ext cx="818092" cy="299884"/>
          </a:xfrm>
          <a:prstGeom prst="rect">
            <a:avLst/>
          </a:prstGeom>
          <a:ln w="12700" cap="flat">
            <a:noFill/>
            <a:miter lim="400000"/>
          </a:ln>
          <a:effectLst/>
        </p:spPr>
      </p:pic>
      <p:pic>
        <p:nvPicPr>
          <p:cNvPr id="101" name="compete-470x179-black.png"/>
          <p:cNvPicPr/>
          <p:nvPr/>
        </p:nvPicPr>
        <p:blipFill>
          <a:blip r:embed="rId56" cstate="print">
            <a:extLst>
              <a:ext uri="{28A0092B-C50C-407E-A947-70E740481C1C}">
                <a14:useLocalDpi xmlns:a14="http://schemas.microsoft.com/office/drawing/2010/main"/>
              </a:ext>
            </a:extLst>
          </a:blip>
          <a:srcRect/>
          <a:stretch>
            <a:fillRect/>
          </a:stretch>
        </p:blipFill>
        <p:spPr>
          <a:xfrm>
            <a:off x="6377006" y="5565711"/>
            <a:ext cx="1160713" cy="238315"/>
          </a:xfrm>
          <a:prstGeom prst="rect">
            <a:avLst/>
          </a:prstGeom>
          <a:ln w="12700" cap="flat">
            <a:noFill/>
            <a:miter lim="400000"/>
          </a:ln>
          <a:effectLst/>
        </p:spPr>
      </p:pic>
      <p:pic>
        <p:nvPicPr>
          <p:cNvPr id="102" name="Picture 101"/>
          <p:cNvPicPr>
            <a:picLocks noChangeAspect="1"/>
          </p:cNvPicPr>
          <p:nvPr/>
        </p:nvPicPr>
        <p:blipFill>
          <a:blip r:embed="rId57"/>
          <a:stretch>
            <a:fillRect/>
          </a:stretch>
        </p:blipFill>
        <p:spPr>
          <a:xfrm>
            <a:off x="7792892" y="5510432"/>
            <a:ext cx="1345269" cy="293593"/>
          </a:xfrm>
          <a:prstGeom prst="rect">
            <a:avLst/>
          </a:prstGeom>
        </p:spPr>
      </p:pic>
      <p:pic>
        <p:nvPicPr>
          <p:cNvPr id="10" name="Picture 9"/>
          <p:cNvPicPr>
            <a:picLocks noChangeAspect="1"/>
          </p:cNvPicPr>
          <p:nvPr/>
        </p:nvPicPr>
        <p:blipFill>
          <a:blip r:embed="rId58"/>
          <a:stretch>
            <a:fillRect/>
          </a:stretch>
        </p:blipFill>
        <p:spPr>
          <a:xfrm>
            <a:off x="9695822" y="5460665"/>
            <a:ext cx="2093973" cy="388475"/>
          </a:xfrm>
          <a:prstGeom prst="rect">
            <a:avLst/>
          </a:prstGeom>
        </p:spPr>
      </p:pic>
      <p:sp>
        <p:nvSpPr>
          <p:cNvPr id="103" name="TextBox 102"/>
          <p:cNvSpPr txBox="1"/>
          <p:nvPr/>
        </p:nvSpPr>
        <p:spPr>
          <a:xfrm>
            <a:off x="6438957" y="5103205"/>
            <a:ext cx="2504280" cy="272579"/>
          </a:xfrm>
          <a:prstGeom prst="rect">
            <a:avLst/>
          </a:prstGeom>
          <a:noFill/>
        </p:spPr>
        <p:txBody>
          <a:bodyPr wrap="square" tIns="0" bIns="0" rtlCol="0" anchor="ctr">
            <a:noAutofit/>
          </a:bodyPr>
          <a:lstStyle/>
          <a:p>
            <a:pPr algn="ctr">
              <a:lnSpc>
                <a:spcPct val="90000"/>
              </a:lnSpc>
            </a:pPr>
            <a:r>
              <a:rPr lang="zh-CN" altLang="en-US" sz="1600" b="1" dirty="0">
                <a:solidFill>
                  <a:schemeClr val="bg1"/>
                </a:solidFill>
                <a:latin typeface="Helvetica Neue"/>
                <a:cs typeface="Helvetica Neue"/>
              </a:rPr>
              <a:t>商业服务</a:t>
            </a:r>
            <a:endParaRPr lang="en-US" sz="1600" b="1" dirty="0">
              <a:solidFill>
                <a:schemeClr val="bg1"/>
              </a:solidFill>
              <a:latin typeface="Helvetica Neue"/>
              <a:cs typeface="Helvetica Neue"/>
            </a:endParaRPr>
          </a:p>
        </p:txBody>
      </p:sp>
      <p:sp>
        <p:nvSpPr>
          <p:cNvPr id="86" name="Title 1"/>
          <p:cNvSpPr txBox="1">
            <a:spLocks/>
          </p:cNvSpPr>
          <p:nvPr/>
        </p:nvSpPr>
        <p:spPr>
          <a:xfrm>
            <a:off x="-1" y="223719"/>
            <a:ext cx="350520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垂直应用精选</a:t>
            </a:r>
          </a:p>
        </p:txBody>
      </p:sp>
    </p:spTree>
    <p:extLst>
      <p:ext uri="{BB962C8B-B14F-4D97-AF65-F5344CB8AC3E}">
        <p14:creationId xmlns:p14="http://schemas.microsoft.com/office/powerpoint/2010/main" val="3431186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474" y="1051691"/>
            <a:ext cx="2764066" cy="4920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6634" y="1051691"/>
            <a:ext cx="2764066" cy="4920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1"/>
          <p:cNvSpPr txBox="1">
            <a:spLocks/>
          </p:cNvSpPr>
          <p:nvPr/>
        </p:nvSpPr>
        <p:spPr>
          <a:xfrm>
            <a:off x="-1" y="223719"/>
            <a:ext cx="350520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国内案例</a:t>
            </a:r>
            <a:r>
              <a:rPr lang="en-US" altLang="zh-CN" sz="2400" b="1" dirty="0">
                <a:solidFill>
                  <a:schemeClr val="bg1">
                    <a:lumMod val="95000"/>
                  </a:schemeClr>
                </a:solidFill>
                <a:latin typeface="+mn-ea"/>
                <a:ea typeface="+mn-ea"/>
              </a:rPr>
              <a:t>: </a:t>
            </a:r>
            <a:r>
              <a:rPr lang="zh-CN" altLang="en-US" sz="2400" b="1" dirty="0">
                <a:solidFill>
                  <a:schemeClr val="bg1">
                    <a:lumMod val="95000"/>
                  </a:schemeClr>
                </a:solidFill>
                <a:latin typeface="+mn-ea"/>
                <a:ea typeface="+mn-ea"/>
              </a:rPr>
              <a:t>征信</a:t>
            </a:r>
          </a:p>
        </p:txBody>
      </p:sp>
      <p:sp>
        <p:nvSpPr>
          <p:cNvPr id="4" name="矩形 3"/>
          <p:cNvSpPr/>
          <p:nvPr/>
        </p:nvSpPr>
        <p:spPr>
          <a:xfrm flipV="1">
            <a:off x="0" y="5972420"/>
            <a:ext cx="12191999" cy="123580"/>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55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79" y="1008698"/>
            <a:ext cx="4762499" cy="2559843"/>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654" y="933451"/>
            <a:ext cx="5028077" cy="2702592"/>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129" y="3798324"/>
            <a:ext cx="5102341" cy="2742509"/>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1" y="223719"/>
            <a:ext cx="350520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国内案例</a:t>
            </a:r>
            <a:r>
              <a:rPr lang="en-US" altLang="zh-CN" sz="2400" b="1" dirty="0">
                <a:solidFill>
                  <a:schemeClr val="bg1">
                    <a:lumMod val="95000"/>
                  </a:schemeClr>
                </a:solidFill>
                <a:latin typeface="+mn-ea"/>
                <a:ea typeface="+mn-ea"/>
              </a:rPr>
              <a:t>: </a:t>
            </a:r>
            <a:r>
              <a:rPr lang="zh-CN" altLang="en-US" sz="2400" b="1" dirty="0">
                <a:solidFill>
                  <a:schemeClr val="bg1">
                    <a:lumMod val="95000"/>
                  </a:schemeClr>
                </a:solidFill>
                <a:latin typeface="+mn-ea"/>
                <a:ea typeface="+mn-ea"/>
              </a:rPr>
              <a:t>股票</a:t>
            </a:r>
          </a:p>
        </p:txBody>
      </p:sp>
    </p:spTree>
    <p:extLst>
      <p:ext uri="{BB962C8B-B14F-4D97-AF65-F5344CB8AC3E}">
        <p14:creationId xmlns:p14="http://schemas.microsoft.com/office/powerpoint/2010/main" val="3581569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3331" y="2945406"/>
            <a:ext cx="1546167" cy="609600"/>
          </a:xfrm>
        </p:spPr>
        <p:txBody>
          <a:bodyPr>
            <a:normAutofit fontScale="90000"/>
          </a:bodyPr>
          <a:lstStyle/>
          <a:p>
            <a:r>
              <a:rPr lang="zh-CN" altLang="en-US" sz="4000" b="1" dirty="0">
                <a:solidFill>
                  <a:schemeClr val="bg1"/>
                </a:solidFill>
                <a:latin typeface="微软雅黑" panose="020B0503020204020204" pitchFamily="34" charset="-122"/>
                <a:ea typeface="微软雅黑" panose="020B0503020204020204" pitchFamily="34" charset="-122"/>
              </a:rPr>
              <a:t>内容</a:t>
            </a:r>
            <a:endParaRPr lang="en-US" sz="4000" b="1" dirty="0">
              <a:solidFill>
                <a:schemeClr val="bg1"/>
              </a:solidFill>
              <a:latin typeface="微软雅黑" panose="020B0503020204020204" pitchFamily="34" charset="-122"/>
              <a:ea typeface="微软雅黑" panose="020B0503020204020204" pitchFamily="34" charset="-122"/>
            </a:endParaRPr>
          </a:p>
        </p:txBody>
      </p:sp>
      <p:sp>
        <p:nvSpPr>
          <p:cNvPr id="37" name="Rectangle 36"/>
          <p:cNvSpPr/>
          <p:nvPr/>
        </p:nvSpPr>
        <p:spPr>
          <a:xfrm>
            <a:off x="3323016" y="313976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什么是图数据库</a:t>
            </a:r>
            <a:endParaRPr lang="zh-CN" altLang="en-US" sz="1467" dirty="0">
              <a:solidFill>
                <a:srgbClr val="FFFFFF"/>
              </a:solidFill>
              <a:cs typeface="Segoe UI" charset="0"/>
            </a:endParaRPr>
          </a:p>
        </p:txBody>
      </p:sp>
      <p:sp>
        <p:nvSpPr>
          <p:cNvPr id="38" name="Rectangle 37"/>
          <p:cNvSpPr/>
          <p:nvPr/>
        </p:nvSpPr>
        <p:spPr>
          <a:xfrm>
            <a:off x="3323016" y="400483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为何要用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40" name="Rectangle 39"/>
          <p:cNvSpPr/>
          <p:nvPr/>
        </p:nvSpPr>
        <p:spPr>
          <a:xfrm>
            <a:off x="3323016" y="3572301"/>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为何要用图数据库</a:t>
            </a:r>
            <a:endParaRPr lang="en-US" altLang="zh-CN" sz="1467" dirty="0">
              <a:solidFill>
                <a:srgbClr val="FFFFFF"/>
              </a:solidFill>
              <a:cs typeface="Segoe UI" charset="0"/>
            </a:endParaRPr>
          </a:p>
        </p:txBody>
      </p:sp>
      <p:sp>
        <p:nvSpPr>
          <p:cNvPr id="8" name="Rectangle 7"/>
          <p:cNvSpPr>
            <a:spLocks noChangeAspect="1"/>
          </p:cNvSpPr>
          <p:nvPr>
            <p:custDataLst>
              <p:tags r:id="rId1"/>
            </p:custDataLst>
          </p:nvPr>
        </p:nvSpPr>
        <p:spPr bwMode="auto">
          <a:xfrm>
            <a:off x="3319418" y="1293796"/>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endParaRPr lang="en-US" sz="1867" dirty="0">
              <a:ln>
                <a:solidFill>
                  <a:srgbClr val="FFFFFF">
                    <a:alpha val="0"/>
                  </a:srgbClr>
                </a:solidFill>
              </a:ln>
              <a:solidFill>
                <a:srgbClr val="FFFFFF">
                  <a:alpha val="99000"/>
                </a:srgbClr>
              </a:solidFill>
              <a:cs typeface="Segoe UI" pitchFamily="34" charset="0"/>
            </a:endParaRPr>
          </a:p>
          <a:p>
            <a:pPr lvl="0" defTabSz="913960">
              <a:lnSpc>
                <a:spcPts val="1900"/>
              </a:lnSpc>
            </a:pPr>
            <a:r>
              <a:rPr lang="zh-CN" altLang="en-US" sz="2400" b="1" dirty="0" smtClean="0">
                <a:solidFill>
                  <a:srgbClr val="FFFFFF"/>
                </a:solidFill>
                <a:latin typeface="微软雅黑" panose="020B0503020204020204" pitchFamily="34" charset="-122"/>
                <a:ea typeface="微软雅黑" panose="020B0503020204020204" pitchFamily="34" charset="-122"/>
                <a:cs typeface="Segoe UI" charset="0"/>
              </a:rPr>
              <a:t>基本概念</a:t>
            </a:r>
            <a:endParaRPr lang="zh-CN" altLang="en-US" sz="2400" b="1" dirty="0">
              <a:solidFill>
                <a:srgbClr val="FFFFFF"/>
              </a:solidFill>
              <a:latin typeface="微软雅黑" panose="020B0503020204020204" pitchFamily="34" charset="-122"/>
              <a:ea typeface="微软雅黑" panose="020B0503020204020204" pitchFamily="34" charset="-122"/>
              <a:cs typeface="Segoe UI" charset="0"/>
            </a:endParaRPr>
          </a:p>
        </p:txBody>
      </p:sp>
      <p:sp>
        <p:nvSpPr>
          <p:cNvPr id="7" name="Rectangle 6"/>
          <p:cNvSpPr>
            <a:spLocks noChangeAspect="1"/>
          </p:cNvSpPr>
          <p:nvPr>
            <p:custDataLst>
              <p:tags r:id="rId2"/>
            </p:custDataLst>
          </p:nvPr>
        </p:nvSpPr>
        <p:spPr bwMode="auto">
          <a:xfrm>
            <a:off x="9026467" y="1293796"/>
            <a:ext cx="2698183"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pPr>
            <a:r>
              <a:rPr lang="en-US" sz="2400"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 </a:t>
            </a:r>
            <a:endParaRPr lang="en-US" sz="2400"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a:p>
            <a:pPr defTabSz="1218747" fontAlgn="base">
              <a:lnSpc>
                <a:spcPct val="90000"/>
              </a:lnSpc>
              <a:spcBef>
                <a:spcPts val="840"/>
              </a:spcBef>
              <a:spcAft>
                <a:spcPct val="0"/>
              </a:spcAft>
              <a:buClr>
                <a:srgbClr val="FFFF99"/>
              </a:buClr>
              <a:buSzPct val="120000"/>
            </a:pPr>
            <a:r>
              <a:rPr lang="zh-CN" altLang="en-US" sz="2400" b="1" dirty="0">
                <a:ln>
                  <a:solidFill>
                    <a:srgbClr val="FFFFFF">
                      <a:alpha val="0"/>
                    </a:srgbClr>
                  </a:solidFill>
                </a:ln>
                <a:solidFill>
                  <a:srgbClr val="FF0000">
                    <a:alpha val="99000"/>
                  </a:srgbClr>
                </a:solidFill>
                <a:latin typeface="微软雅黑" panose="020B0503020204020204" pitchFamily="34" charset="-122"/>
                <a:ea typeface="微软雅黑" panose="020B0503020204020204" pitchFamily="34" charset="-122"/>
                <a:cs typeface="Segoe UI" pitchFamily="34" charset="0"/>
              </a:rPr>
              <a:t>国产化进程</a:t>
            </a:r>
          </a:p>
        </p:txBody>
      </p:sp>
      <p:sp>
        <p:nvSpPr>
          <p:cNvPr id="6" name="Rectangle 5"/>
          <p:cNvSpPr>
            <a:spLocks noChangeAspect="1"/>
          </p:cNvSpPr>
          <p:nvPr>
            <p:custDataLst>
              <p:tags r:id="rId3"/>
            </p:custDataLst>
          </p:nvPr>
        </p:nvSpPr>
        <p:spPr bwMode="auto">
          <a:xfrm>
            <a:off x="6172942" y="1295401"/>
            <a:ext cx="2689036" cy="1737360"/>
          </a:xfrm>
          <a:prstGeom prst="rect">
            <a:avLst/>
          </a:prstGeom>
          <a:solidFill>
            <a:srgbClr val="3397D3"/>
          </a:solidFill>
          <a:ln w="9525">
            <a:solidFill>
              <a:schemeClr val="tx1">
                <a:alpha val="50000"/>
              </a:scheme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121920" tIns="60960" rIns="121920" bIns="60960" numCol="1" rtlCol="0" anchor="b" anchorCtr="0" compatLnSpc="1">
            <a:prstTxWarp prst="textNoShape">
              <a:avLst/>
            </a:prstTxWarp>
            <a:noAutofit/>
          </a:bodyPr>
          <a:lstStyle/>
          <a:p>
            <a:pPr defTabSz="1218747" fontAlgn="base">
              <a:lnSpc>
                <a:spcPct val="90000"/>
              </a:lnSpc>
              <a:spcBef>
                <a:spcPts val="840"/>
              </a:spcBef>
              <a:spcAft>
                <a:spcPct val="0"/>
              </a:spcAft>
              <a:buClr>
                <a:srgbClr val="FFFF99"/>
              </a:buClr>
              <a:buSzPct val="120000"/>
              <a:defRPr/>
            </a:pPr>
            <a:r>
              <a:rPr lang="zh-CN" altLang="en-US" sz="2400" b="1" dirty="0" smtClean="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rPr>
              <a:t>应用案例</a:t>
            </a:r>
            <a:endParaRPr lang="en-US" sz="2400" b="1" dirty="0">
              <a:ln>
                <a:solidFill>
                  <a:srgbClr val="FFFFFF">
                    <a:alpha val="0"/>
                  </a:srgbClr>
                </a:solidFill>
              </a:ln>
              <a:solidFill>
                <a:srgbClr val="FFFFFF">
                  <a:alpha val="99000"/>
                </a:srgbClr>
              </a:solidFill>
              <a:latin typeface="微软雅黑" panose="020B0503020204020204" pitchFamily="34" charset="-122"/>
              <a:ea typeface="微软雅黑" panose="020B0503020204020204" pitchFamily="34" charset="-122"/>
              <a:cs typeface="Segoe UI" pitchFamily="34" charset="0"/>
            </a:endParaRPr>
          </a:p>
        </p:txBody>
      </p:sp>
      <p:sp>
        <p:nvSpPr>
          <p:cNvPr id="47" name="Freeform 14"/>
          <p:cNvSpPr>
            <a:spLocks noEditPoints="1"/>
          </p:cNvSpPr>
          <p:nvPr/>
        </p:nvSpPr>
        <p:spPr bwMode="black">
          <a:xfrm>
            <a:off x="10766174" y="1477566"/>
            <a:ext cx="738084" cy="706500"/>
          </a:xfrm>
          <a:custGeom>
            <a:avLst/>
            <a:gdLst>
              <a:gd name="T0" fmla="*/ 518 w 709"/>
              <a:gd name="T1" fmla="*/ 343 h 709"/>
              <a:gd name="T2" fmla="*/ 449 w 709"/>
              <a:gd name="T3" fmla="*/ 258 h 709"/>
              <a:gd name="T4" fmla="*/ 362 w 709"/>
              <a:gd name="T5" fmla="*/ 189 h 709"/>
              <a:gd name="T6" fmla="*/ 449 w 709"/>
              <a:gd name="T7" fmla="*/ 0 h 709"/>
              <a:gd name="T8" fmla="*/ 260 w 709"/>
              <a:gd name="T9" fmla="*/ 189 h 709"/>
              <a:gd name="T10" fmla="*/ 345 w 709"/>
              <a:gd name="T11" fmla="*/ 258 h 709"/>
              <a:gd name="T12" fmla="*/ 260 w 709"/>
              <a:gd name="T13" fmla="*/ 343 h 709"/>
              <a:gd name="T14" fmla="*/ 189 w 709"/>
              <a:gd name="T15" fmla="*/ 258 h 709"/>
              <a:gd name="T16" fmla="*/ 0 w 709"/>
              <a:gd name="T17" fmla="*/ 447 h 709"/>
              <a:gd name="T18" fmla="*/ 85 w 709"/>
              <a:gd name="T19" fmla="*/ 520 h 709"/>
              <a:gd name="T20" fmla="*/ 0 w 709"/>
              <a:gd name="T21" fmla="*/ 709 h 709"/>
              <a:gd name="T22" fmla="*/ 189 w 709"/>
              <a:gd name="T23" fmla="*/ 520 h 709"/>
              <a:gd name="T24" fmla="*/ 104 w 709"/>
              <a:gd name="T25" fmla="*/ 447 h 709"/>
              <a:gd name="T26" fmla="*/ 189 w 709"/>
              <a:gd name="T27" fmla="*/ 362 h 709"/>
              <a:gd name="T28" fmla="*/ 260 w 709"/>
              <a:gd name="T29" fmla="*/ 447 h 709"/>
              <a:gd name="T30" fmla="*/ 345 w 709"/>
              <a:gd name="T31" fmla="*/ 520 h 709"/>
              <a:gd name="T32" fmla="*/ 260 w 709"/>
              <a:gd name="T33" fmla="*/ 709 h 709"/>
              <a:gd name="T34" fmla="*/ 449 w 709"/>
              <a:gd name="T35" fmla="*/ 520 h 709"/>
              <a:gd name="T36" fmla="*/ 362 w 709"/>
              <a:gd name="T37" fmla="*/ 447 h 709"/>
              <a:gd name="T38" fmla="*/ 449 w 709"/>
              <a:gd name="T39" fmla="*/ 362 h 709"/>
              <a:gd name="T40" fmla="*/ 518 w 709"/>
              <a:gd name="T41" fmla="*/ 447 h 709"/>
              <a:gd name="T42" fmla="*/ 709 w 709"/>
              <a:gd name="T43" fmla="*/ 258 h 709"/>
              <a:gd name="T44" fmla="*/ 277 w 709"/>
              <a:gd name="T45" fmla="*/ 17 h 709"/>
              <a:gd name="T46" fmla="*/ 433 w 709"/>
              <a:gd name="T47" fmla="*/ 170 h 709"/>
              <a:gd name="T48" fmla="*/ 277 w 709"/>
              <a:gd name="T49" fmla="*/ 17 h 709"/>
              <a:gd name="T50" fmla="*/ 17 w 709"/>
              <a:gd name="T51" fmla="*/ 690 h 709"/>
              <a:gd name="T52" fmla="*/ 173 w 709"/>
              <a:gd name="T53" fmla="*/ 536 h 709"/>
              <a:gd name="T54" fmla="*/ 173 w 709"/>
              <a:gd name="T55" fmla="*/ 430 h 709"/>
              <a:gd name="T56" fmla="*/ 17 w 709"/>
              <a:gd name="T57" fmla="*/ 274 h 709"/>
              <a:gd name="T58" fmla="*/ 173 w 709"/>
              <a:gd name="T59" fmla="*/ 430 h 709"/>
              <a:gd name="T60" fmla="*/ 277 w 709"/>
              <a:gd name="T61" fmla="*/ 690 h 709"/>
              <a:gd name="T62" fmla="*/ 433 w 709"/>
              <a:gd name="T63" fmla="*/ 536 h 709"/>
              <a:gd name="T64" fmla="*/ 433 w 709"/>
              <a:gd name="T65" fmla="*/ 430 h 709"/>
              <a:gd name="T66" fmla="*/ 277 w 709"/>
              <a:gd name="T67" fmla="*/ 274 h 709"/>
              <a:gd name="T68" fmla="*/ 433 w 709"/>
              <a:gd name="T69" fmla="*/ 430 h 709"/>
              <a:gd name="T70" fmla="*/ 536 w 709"/>
              <a:gd name="T71" fmla="*/ 430 h 709"/>
              <a:gd name="T72" fmla="*/ 690 w 709"/>
              <a:gd name="T73" fmla="*/ 27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9" h="709">
                <a:moveTo>
                  <a:pt x="518" y="258"/>
                </a:moveTo>
                <a:lnTo>
                  <a:pt x="518" y="343"/>
                </a:lnTo>
                <a:lnTo>
                  <a:pt x="449" y="343"/>
                </a:lnTo>
                <a:lnTo>
                  <a:pt x="449" y="258"/>
                </a:lnTo>
                <a:lnTo>
                  <a:pt x="362" y="258"/>
                </a:lnTo>
                <a:lnTo>
                  <a:pt x="362" y="189"/>
                </a:lnTo>
                <a:lnTo>
                  <a:pt x="449" y="189"/>
                </a:lnTo>
                <a:lnTo>
                  <a:pt x="449" y="0"/>
                </a:lnTo>
                <a:lnTo>
                  <a:pt x="260" y="0"/>
                </a:lnTo>
                <a:lnTo>
                  <a:pt x="260" y="189"/>
                </a:lnTo>
                <a:lnTo>
                  <a:pt x="345" y="189"/>
                </a:lnTo>
                <a:lnTo>
                  <a:pt x="345" y="258"/>
                </a:lnTo>
                <a:lnTo>
                  <a:pt x="260" y="258"/>
                </a:lnTo>
                <a:lnTo>
                  <a:pt x="260" y="343"/>
                </a:lnTo>
                <a:lnTo>
                  <a:pt x="189" y="343"/>
                </a:lnTo>
                <a:lnTo>
                  <a:pt x="189" y="258"/>
                </a:lnTo>
                <a:lnTo>
                  <a:pt x="0" y="258"/>
                </a:lnTo>
                <a:lnTo>
                  <a:pt x="0" y="447"/>
                </a:lnTo>
                <a:lnTo>
                  <a:pt x="85" y="447"/>
                </a:lnTo>
                <a:lnTo>
                  <a:pt x="85" y="520"/>
                </a:lnTo>
                <a:lnTo>
                  <a:pt x="0" y="520"/>
                </a:lnTo>
                <a:lnTo>
                  <a:pt x="0" y="709"/>
                </a:lnTo>
                <a:lnTo>
                  <a:pt x="189" y="709"/>
                </a:lnTo>
                <a:lnTo>
                  <a:pt x="189" y="520"/>
                </a:lnTo>
                <a:lnTo>
                  <a:pt x="104" y="520"/>
                </a:lnTo>
                <a:lnTo>
                  <a:pt x="104" y="447"/>
                </a:lnTo>
                <a:lnTo>
                  <a:pt x="189" y="447"/>
                </a:lnTo>
                <a:lnTo>
                  <a:pt x="189" y="362"/>
                </a:lnTo>
                <a:lnTo>
                  <a:pt x="260" y="362"/>
                </a:lnTo>
                <a:lnTo>
                  <a:pt x="260" y="447"/>
                </a:lnTo>
                <a:lnTo>
                  <a:pt x="345" y="447"/>
                </a:lnTo>
                <a:lnTo>
                  <a:pt x="345" y="520"/>
                </a:lnTo>
                <a:lnTo>
                  <a:pt x="260" y="520"/>
                </a:lnTo>
                <a:lnTo>
                  <a:pt x="260" y="709"/>
                </a:lnTo>
                <a:lnTo>
                  <a:pt x="449" y="709"/>
                </a:lnTo>
                <a:lnTo>
                  <a:pt x="449" y="520"/>
                </a:lnTo>
                <a:lnTo>
                  <a:pt x="362" y="520"/>
                </a:lnTo>
                <a:lnTo>
                  <a:pt x="362" y="447"/>
                </a:lnTo>
                <a:lnTo>
                  <a:pt x="449" y="447"/>
                </a:lnTo>
                <a:lnTo>
                  <a:pt x="449" y="362"/>
                </a:lnTo>
                <a:lnTo>
                  <a:pt x="518" y="362"/>
                </a:lnTo>
                <a:lnTo>
                  <a:pt x="518" y="447"/>
                </a:lnTo>
                <a:lnTo>
                  <a:pt x="709" y="447"/>
                </a:lnTo>
                <a:lnTo>
                  <a:pt x="709" y="258"/>
                </a:lnTo>
                <a:lnTo>
                  <a:pt x="518" y="258"/>
                </a:lnTo>
                <a:close/>
                <a:moveTo>
                  <a:pt x="277" y="17"/>
                </a:moveTo>
                <a:lnTo>
                  <a:pt x="433" y="17"/>
                </a:lnTo>
                <a:lnTo>
                  <a:pt x="433" y="170"/>
                </a:lnTo>
                <a:lnTo>
                  <a:pt x="277" y="170"/>
                </a:lnTo>
                <a:lnTo>
                  <a:pt x="277" y="17"/>
                </a:lnTo>
                <a:close/>
                <a:moveTo>
                  <a:pt x="173" y="690"/>
                </a:moveTo>
                <a:lnTo>
                  <a:pt x="17" y="690"/>
                </a:lnTo>
                <a:lnTo>
                  <a:pt x="17" y="536"/>
                </a:lnTo>
                <a:lnTo>
                  <a:pt x="173" y="536"/>
                </a:lnTo>
                <a:lnTo>
                  <a:pt x="173" y="690"/>
                </a:lnTo>
                <a:close/>
                <a:moveTo>
                  <a:pt x="173" y="430"/>
                </a:moveTo>
                <a:lnTo>
                  <a:pt x="17" y="430"/>
                </a:lnTo>
                <a:lnTo>
                  <a:pt x="17" y="274"/>
                </a:lnTo>
                <a:lnTo>
                  <a:pt x="173" y="274"/>
                </a:lnTo>
                <a:lnTo>
                  <a:pt x="173" y="430"/>
                </a:lnTo>
                <a:close/>
                <a:moveTo>
                  <a:pt x="433" y="690"/>
                </a:moveTo>
                <a:lnTo>
                  <a:pt x="277" y="690"/>
                </a:lnTo>
                <a:lnTo>
                  <a:pt x="277" y="536"/>
                </a:lnTo>
                <a:lnTo>
                  <a:pt x="433" y="536"/>
                </a:lnTo>
                <a:lnTo>
                  <a:pt x="433" y="690"/>
                </a:lnTo>
                <a:close/>
                <a:moveTo>
                  <a:pt x="433" y="430"/>
                </a:moveTo>
                <a:lnTo>
                  <a:pt x="277" y="430"/>
                </a:lnTo>
                <a:lnTo>
                  <a:pt x="277" y="274"/>
                </a:lnTo>
                <a:lnTo>
                  <a:pt x="433" y="274"/>
                </a:lnTo>
                <a:lnTo>
                  <a:pt x="433" y="430"/>
                </a:lnTo>
                <a:close/>
                <a:moveTo>
                  <a:pt x="690" y="430"/>
                </a:moveTo>
                <a:lnTo>
                  <a:pt x="536" y="430"/>
                </a:lnTo>
                <a:lnTo>
                  <a:pt x="536" y="274"/>
                </a:lnTo>
                <a:lnTo>
                  <a:pt x="690" y="274"/>
                </a:lnTo>
                <a:lnTo>
                  <a:pt x="690" y="430"/>
                </a:lnTo>
                <a:close/>
              </a:path>
            </a:pathLst>
          </a:custGeom>
          <a:solidFill>
            <a:srgbClr val="FFFFFF"/>
          </a:solidFill>
          <a:ln>
            <a:noFill/>
          </a:ln>
        </p:spPr>
        <p:txBody>
          <a:bodyPr vert="horz" wrap="square" lIns="82316" tIns="41159" rIns="82316" bIns="41159" numCol="1" anchor="t" anchorCtr="0" compatLnSpc="1">
            <a:prstTxWarp prst="textNoShape">
              <a:avLst/>
            </a:prstTxWarp>
          </a:bodyPr>
          <a:lstStyle/>
          <a:p>
            <a:pPr defTabSz="913960"/>
            <a:endParaRPr lang="en-US" sz="1600" dirty="0">
              <a:solidFill>
                <a:srgbClr val="FFFFFF"/>
              </a:solidFill>
            </a:endParaRPr>
          </a:p>
        </p:txBody>
      </p:sp>
      <p:grpSp>
        <p:nvGrpSpPr>
          <p:cNvPr id="5" name="Group 4"/>
          <p:cNvGrpSpPr/>
          <p:nvPr/>
        </p:nvGrpSpPr>
        <p:grpSpPr>
          <a:xfrm>
            <a:off x="7771074" y="1477566"/>
            <a:ext cx="667019" cy="780033"/>
            <a:chOff x="6323012" y="1382442"/>
            <a:chExt cx="666845" cy="780033"/>
          </a:xfrm>
        </p:grpSpPr>
        <p:grpSp>
          <p:nvGrpSpPr>
            <p:cNvPr id="46" name="Group 45"/>
            <p:cNvGrpSpPr/>
            <p:nvPr/>
          </p:nvGrpSpPr>
          <p:grpSpPr>
            <a:xfrm>
              <a:off x="6323012" y="1722873"/>
              <a:ext cx="353247" cy="439602"/>
              <a:chOff x="4800600" y="2419352"/>
              <a:chExt cx="466724" cy="624798"/>
            </a:xfrm>
          </p:grpSpPr>
          <p:sp>
            <p:nvSpPr>
              <p:cNvPr id="69"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0" name="Rectangle 69"/>
              <p:cNvSpPr/>
              <p:nvPr/>
            </p:nvSpPr>
            <p:spPr>
              <a:xfrm>
                <a:off x="5114924" y="2419352"/>
                <a:ext cx="142876" cy="152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71"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nvGrpSpPr>
            <p:cNvPr id="49" name="Group 48"/>
            <p:cNvGrpSpPr/>
            <p:nvPr/>
          </p:nvGrpSpPr>
          <p:grpSpPr>
            <a:xfrm>
              <a:off x="6636610" y="1382442"/>
              <a:ext cx="353247" cy="439602"/>
              <a:chOff x="4800600" y="2419352"/>
              <a:chExt cx="466724" cy="624798"/>
            </a:xfrm>
          </p:grpSpPr>
          <p:sp>
            <p:nvSpPr>
              <p:cNvPr id="66" name="Rectangle 9"/>
              <p:cNvSpPr/>
              <p:nvPr/>
            </p:nvSpPr>
            <p:spPr>
              <a:xfrm>
                <a:off x="4800600" y="2434550"/>
                <a:ext cx="457200" cy="609600"/>
              </a:xfrm>
              <a:custGeom>
                <a:avLst/>
                <a:gdLst>
                  <a:gd name="connsiteX0" fmla="*/ 0 w 457200"/>
                  <a:gd name="connsiteY0" fmla="*/ 0 h 609600"/>
                  <a:gd name="connsiteX1" fmla="*/ 457200 w 457200"/>
                  <a:gd name="connsiteY1" fmla="*/ 0 h 609600"/>
                  <a:gd name="connsiteX2" fmla="*/ 457200 w 457200"/>
                  <a:gd name="connsiteY2" fmla="*/ 609600 h 609600"/>
                  <a:gd name="connsiteX3" fmla="*/ 0 w 457200"/>
                  <a:gd name="connsiteY3" fmla="*/ 609600 h 609600"/>
                  <a:gd name="connsiteX4" fmla="*/ 0 w 457200"/>
                  <a:gd name="connsiteY4" fmla="*/ 0 h 609600"/>
                  <a:gd name="connsiteX0" fmla="*/ 0 w 457200"/>
                  <a:gd name="connsiteY0" fmla="*/ 0 h 609600"/>
                  <a:gd name="connsiteX1" fmla="*/ 454819 w 457200"/>
                  <a:gd name="connsiteY1" fmla="*/ 0 h 609600"/>
                  <a:gd name="connsiteX2" fmla="*/ 457200 w 457200"/>
                  <a:gd name="connsiteY2" fmla="*/ 609600 h 609600"/>
                  <a:gd name="connsiteX3" fmla="*/ 0 w 457200"/>
                  <a:gd name="connsiteY3" fmla="*/ 609600 h 609600"/>
                  <a:gd name="connsiteX4" fmla="*/ 0 w 45720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609600">
                    <a:moveTo>
                      <a:pt x="0" y="0"/>
                    </a:moveTo>
                    <a:lnTo>
                      <a:pt x="454819" y="0"/>
                    </a:lnTo>
                    <a:cubicBezTo>
                      <a:pt x="455613" y="203200"/>
                      <a:pt x="456406" y="406400"/>
                      <a:pt x="457200" y="609600"/>
                    </a:cubicBezTo>
                    <a:lnTo>
                      <a:pt x="0" y="6096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7" name="Rectangle 66"/>
              <p:cNvSpPr/>
              <p:nvPr/>
            </p:nvSpPr>
            <p:spPr>
              <a:xfrm>
                <a:off x="5114924" y="2419352"/>
                <a:ext cx="142876" cy="152400"/>
              </a:xfrm>
              <a:prstGeom prst="rect">
                <a:avLst/>
              </a:prstGeom>
              <a:solidFill>
                <a:srgbClr val="3397D3"/>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8" name="Rectangle 11"/>
              <p:cNvSpPr/>
              <p:nvPr/>
            </p:nvSpPr>
            <p:spPr>
              <a:xfrm>
                <a:off x="5114924" y="2419352"/>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 name="connsiteX4" fmla="*/ 0 w 152400"/>
                  <a:gd name="connsiteY4" fmla="*/ 0 h 152400"/>
                  <a:gd name="connsiteX0" fmla="*/ 0 w 152400"/>
                  <a:gd name="connsiteY0" fmla="*/ 0 h 152400"/>
                  <a:gd name="connsiteX1" fmla="*/ 78581 w 152400"/>
                  <a:gd name="connsiteY1" fmla="*/ 78581 h 152400"/>
                  <a:gd name="connsiteX2" fmla="*/ 152400 w 152400"/>
                  <a:gd name="connsiteY2" fmla="*/ 152400 h 152400"/>
                  <a:gd name="connsiteX3" fmla="*/ 0 w 152400"/>
                  <a:gd name="connsiteY3" fmla="*/ 152400 h 152400"/>
                  <a:gd name="connsiteX4" fmla="*/ 0 w 1524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0" y="0"/>
                    </a:moveTo>
                    <a:lnTo>
                      <a:pt x="78581" y="78581"/>
                    </a:lnTo>
                    <a:lnTo>
                      <a:pt x="152400" y="152400"/>
                    </a:lnTo>
                    <a:lnTo>
                      <a:pt x="0" y="152400"/>
                    </a:lnTo>
                    <a:lnTo>
                      <a:pt x="0" y="0"/>
                    </a:lnTo>
                    <a:close/>
                  </a:path>
                </a:pathLst>
              </a:cu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grpSp>
      <p:grpSp>
        <p:nvGrpSpPr>
          <p:cNvPr id="51" name="Group 50"/>
          <p:cNvGrpSpPr/>
          <p:nvPr/>
        </p:nvGrpSpPr>
        <p:grpSpPr>
          <a:xfrm>
            <a:off x="7869915" y="1690370"/>
            <a:ext cx="515191" cy="477130"/>
            <a:chOff x="5471124" y="2120452"/>
            <a:chExt cx="608205" cy="606080"/>
          </a:xfrm>
          <a:solidFill>
            <a:schemeClr val="tx2">
              <a:lumMod val="60000"/>
              <a:lumOff val="40000"/>
            </a:schemeClr>
          </a:solidFill>
        </p:grpSpPr>
        <p:sp>
          <p:nvSpPr>
            <p:cNvPr id="62" name="Oval 61"/>
            <p:cNvSpPr/>
            <p:nvPr/>
          </p:nvSpPr>
          <p:spPr>
            <a:xfrm>
              <a:off x="5471124" y="2120452"/>
              <a:ext cx="480759" cy="480757"/>
            </a:xfrm>
            <a:prstGeom prst="ellipse">
              <a:avLst/>
            </a:prstGeom>
            <a:solidFill>
              <a:srgbClr val="00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63" name="Oval 62"/>
            <p:cNvSpPr/>
            <p:nvPr/>
          </p:nvSpPr>
          <p:spPr>
            <a:xfrm>
              <a:off x="5567362" y="2214562"/>
              <a:ext cx="295275" cy="2952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cxnSp>
          <p:nvCxnSpPr>
            <p:cNvPr id="64" name="Straight Connector 63"/>
            <p:cNvCxnSpPr/>
            <p:nvPr/>
          </p:nvCxnSpPr>
          <p:spPr>
            <a:xfrm>
              <a:off x="5845966" y="2497932"/>
              <a:ext cx="233363" cy="228600"/>
            </a:xfrm>
            <a:prstGeom prst="line">
              <a:avLst/>
            </a:prstGeom>
            <a:grpFill/>
            <a:ln w="149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Oval 52"/>
          <p:cNvSpPr/>
          <p:nvPr/>
        </p:nvSpPr>
        <p:spPr>
          <a:xfrm>
            <a:off x="7900870" y="1719144"/>
            <a:ext cx="346129" cy="321682"/>
          </a:xfrm>
          <a:prstGeom prst="ellipse">
            <a:avLst/>
          </a:prstGeom>
          <a:solidFill>
            <a:schemeClr val="bg1"/>
          </a:solidFill>
          <a:ln>
            <a:solidFill>
              <a:srgbClr val="339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sp>
        <p:nvSpPr>
          <p:cNvPr id="56" name="Oval 55"/>
          <p:cNvSpPr/>
          <p:nvPr/>
        </p:nvSpPr>
        <p:spPr>
          <a:xfrm>
            <a:off x="7962163" y="1776108"/>
            <a:ext cx="223542" cy="207753"/>
          </a:xfrm>
          <a:prstGeom prst="ellipse">
            <a:avLst/>
          </a:prstGeom>
          <a:solidFill>
            <a:srgbClr val="33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nvGrpSpPr>
          <p:cNvPr id="3" name="Group 2"/>
          <p:cNvGrpSpPr/>
          <p:nvPr/>
        </p:nvGrpSpPr>
        <p:grpSpPr>
          <a:xfrm>
            <a:off x="8173084" y="1975485"/>
            <a:ext cx="283969" cy="259527"/>
            <a:chOff x="6724917" y="1880361"/>
            <a:chExt cx="283895" cy="259527"/>
          </a:xfrm>
        </p:grpSpPr>
        <p:cxnSp>
          <p:nvCxnSpPr>
            <p:cNvPr id="60" name="Straight Connector 59"/>
            <p:cNvCxnSpPr/>
            <p:nvPr/>
          </p:nvCxnSpPr>
          <p:spPr>
            <a:xfrm>
              <a:off x="6724917" y="1880361"/>
              <a:ext cx="176625" cy="160841"/>
            </a:xfrm>
            <a:prstGeom prst="line">
              <a:avLst/>
            </a:prstGeom>
            <a:ln w="149225">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6856483" y="1998280"/>
              <a:ext cx="152329" cy="1416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60"/>
              <a:endParaRPr lang="en-US" sz="1867">
                <a:solidFill>
                  <a:schemeClr val="bg1"/>
                </a:solidFill>
              </a:endParaRPr>
            </a:p>
          </p:txBody>
        </p:sp>
      </p:grpSp>
      <p:sp>
        <p:nvSpPr>
          <p:cNvPr id="74" name="Rectangle 37"/>
          <p:cNvSpPr/>
          <p:nvPr/>
        </p:nvSpPr>
        <p:spPr>
          <a:xfrm>
            <a:off x="3323016" y="443736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a:solidFill>
                  <a:srgbClr val="FFFFFF"/>
                </a:solidFill>
                <a:cs typeface="Segoe UI" charset="0"/>
              </a:rPr>
              <a:t>谁在用 </a:t>
            </a:r>
            <a:r>
              <a:rPr lang="en-US" altLang="zh-CN" sz="1467">
                <a:solidFill>
                  <a:srgbClr val="FFFFFF"/>
                </a:solidFill>
                <a:cs typeface="Segoe UI" charset="0"/>
              </a:rPr>
              <a:t>Neo4j</a:t>
            </a:r>
            <a:endParaRPr lang="en-US" altLang="zh-CN" sz="1467" dirty="0">
              <a:solidFill>
                <a:srgbClr val="FFFFFF"/>
              </a:solidFill>
              <a:cs typeface="Segoe UI" charset="0"/>
            </a:endParaRPr>
          </a:p>
        </p:txBody>
      </p:sp>
      <p:sp>
        <p:nvSpPr>
          <p:cNvPr id="75" name="Rectangle 37"/>
          <p:cNvSpPr/>
          <p:nvPr/>
        </p:nvSpPr>
        <p:spPr>
          <a:xfrm>
            <a:off x="3323016" y="486989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defTabSz="913960">
              <a:lnSpc>
                <a:spcPts val="1900"/>
              </a:lnSpc>
            </a:pPr>
            <a:r>
              <a:rPr lang="zh-CN" altLang="en-US" sz="1467" dirty="0" smtClean="0">
                <a:solidFill>
                  <a:srgbClr val="FFFFFF"/>
                </a:solidFill>
                <a:cs typeface="Segoe UI" charset="0"/>
                <a:hlinkClick r:id="rId6"/>
              </a:rPr>
              <a:t>演示 </a:t>
            </a:r>
            <a:r>
              <a:rPr lang="en-US" altLang="zh-CN" sz="1467" dirty="0" smtClean="0">
                <a:solidFill>
                  <a:srgbClr val="FFFFFF"/>
                </a:solidFill>
                <a:cs typeface="Segoe UI" charset="0"/>
                <a:hlinkClick r:id="rId6"/>
              </a:rPr>
              <a:t>Neo4j</a:t>
            </a:r>
            <a:endParaRPr lang="zh-CN" altLang="en-US" sz="1467" dirty="0">
              <a:solidFill>
                <a:srgbClr val="FFFFFF"/>
              </a:solidFill>
              <a:cs typeface="Segoe UI" charset="0"/>
            </a:endParaRPr>
          </a:p>
        </p:txBody>
      </p:sp>
      <p:sp>
        <p:nvSpPr>
          <p:cNvPr id="76" name="Rectangle 36"/>
          <p:cNvSpPr/>
          <p:nvPr/>
        </p:nvSpPr>
        <p:spPr>
          <a:xfrm>
            <a:off x="6172942" y="312876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实时推荐</a:t>
            </a:r>
            <a:endParaRPr lang="zh-CN" altLang="en-US" sz="1600" dirty="0"/>
          </a:p>
        </p:txBody>
      </p:sp>
      <p:sp>
        <p:nvSpPr>
          <p:cNvPr id="77" name="Rectangle 37"/>
          <p:cNvSpPr/>
          <p:nvPr/>
        </p:nvSpPr>
        <p:spPr>
          <a:xfrm>
            <a:off x="6172942" y="3993827"/>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欺诈检测</a:t>
            </a:r>
            <a:endParaRPr lang="zh-CN" altLang="en-US" sz="1600" dirty="0"/>
          </a:p>
        </p:txBody>
      </p:sp>
      <p:sp>
        <p:nvSpPr>
          <p:cNvPr id="78" name="Rectangle 39"/>
          <p:cNvSpPr/>
          <p:nvPr/>
        </p:nvSpPr>
        <p:spPr>
          <a:xfrm>
            <a:off x="6172942" y="3561295"/>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主数据管理</a:t>
            </a:r>
            <a:endParaRPr lang="zh-CN" altLang="en-US" sz="1600" dirty="0"/>
          </a:p>
        </p:txBody>
      </p:sp>
      <p:sp>
        <p:nvSpPr>
          <p:cNvPr id="79" name="Rectangle 37"/>
          <p:cNvSpPr/>
          <p:nvPr/>
        </p:nvSpPr>
        <p:spPr>
          <a:xfrm>
            <a:off x="6172942" y="4426359"/>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en-US" altLang="zh-CN" sz="1600" dirty="0" smtClean="0"/>
              <a:t>IT</a:t>
            </a:r>
            <a:r>
              <a:rPr lang="zh-CN" altLang="en-US" sz="1600" dirty="0" smtClean="0"/>
              <a:t>网络管理</a:t>
            </a:r>
            <a:endParaRPr lang="zh-CN" altLang="en-US" sz="1600" dirty="0"/>
          </a:p>
        </p:txBody>
      </p:sp>
      <p:sp>
        <p:nvSpPr>
          <p:cNvPr id="80" name="Rectangle 37"/>
          <p:cNvSpPr/>
          <p:nvPr/>
        </p:nvSpPr>
        <p:spPr>
          <a:xfrm>
            <a:off x="6172942" y="4858893"/>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身份和访问管理</a:t>
            </a:r>
            <a:endParaRPr lang="zh-CN" altLang="en-US" sz="1600" dirty="0"/>
          </a:p>
        </p:txBody>
      </p:sp>
      <p:sp>
        <p:nvSpPr>
          <p:cNvPr id="81" name="Rectangle 36"/>
          <p:cNvSpPr/>
          <p:nvPr/>
        </p:nvSpPr>
        <p:spPr>
          <a:xfrm>
            <a:off x="9035614" y="312247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defTabSz="913960">
              <a:lnSpc>
                <a:spcPts val="1900"/>
              </a:lnSpc>
            </a:pPr>
            <a:r>
              <a:rPr lang="zh-CN" altLang="en-US" sz="1467" dirty="0" smtClean="0">
                <a:solidFill>
                  <a:srgbClr val="FFFFFF"/>
                </a:solidFill>
                <a:cs typeface="Segoe UI" charset="0"/>
              </a:rPr>
              <a:t>本地化</a:t>
            </a:r>
            <a:endParaRPr lang="zh-CN" altLang="en-US" sz="1467" dirty="0">
              <a:solidFill>
                <a:srgbClr val="FFFFFF"/>
              </a:solidFill>
              <a:cs typeface="Segoe UI" charset="0"/>
            </a:endParaRPr>
          </a:p>
        </p:txBody>
      </p:sp>
      <p:sp>
        <p:nvSpPr>
          <p:cNvPr id="82" name="Rectangle 37"/>
          <p:cNvSpPr/>
          <p:nvPr/>
        </p:nvSpPr>
        <p:spPr>
          <a:xfrm>
            <a:off x="9035614" y="3987538"/>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数据驱动</a:t>
            </a:r>
            <a:endParaRPr lang="zh-CN" altLang="en-US" sz="1600" dirty="0"/>
          </a:p>
        </p:txBody>
      </p:sp>
      <p:sp>
        <p:nvSpPr>
          <p:cNvPr id="83" name="Rectangle 39"/>
          <p:cNvSpPr/>
          <p:nvPr/>
        </p:nvSpPr>
        <p:spPr>
          <a:xfrm>
            <a:off x="9035614" y="3555006"/>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图片化</a:t>
            </a:r>
            <a:endParaRPr lang="zh-CN" altLang="en-US" sz="1600" dirty="0"/>
          </a:p>
        </p:txBody>
      </p:sp>
      <p:sp>
        <p:nvSpPr>
          <p:cNvPr id="84" name="Rectangle 37"/>
          <p:cNvSpPr/>
          <p:nvPr/>
        </p:nvSpPr>
        <p:spPr>
          <a:xfrm>
            <a:off x="9035614" y="4420070"/>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smtClean="0"/>
              <a:t>智能查询</a:t>
            </a:r>
            <a:endParaRPr lang="zh-CN" altLang="en-US" sz="1600" dirty="0"/>
          </a:p>
        </p:txBody>
      </p:sp>
      <p:sp>
        <p:nvSpPr>
          <p:cNvPr id="85" name="Rectangle 37"/>
          <p:cNvSpPr/>
          <p:nvPr/>
        </p:nvSpPr>
        <p:spPr>
          <a:xfrm>
            <a:off x="9035614" y="4852604"/>
            <a:ext cx="2689036" cy="346627"/>
          </a:xfrm>
          <a:prstGeom prst="rect">
            <a:avLst/>
          </a:prstGeom>
          <a:solidFill>
            <a:srgbClr val="0E263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spcCol="0" rtlCol="0" anchor="ctr"/>
          <a:lstStyle/>
          <a:p>
            <a:pPr lvl="0"/>
            <a:r>
              <a:rPr lang="zh-CN" altLang="en-US" sz="1600" dirty="0"/>
              <a:t>导</a:t>
            </a:r>
            <a:r>
              <a:rPr lang="zh-CN" altLang="en-US" sz="1600" dirty="0" smtClean="0"/>
              <a:t>入精灵</a:t>
            </a:r>
            <a:endParaRPr lang="zh-CN" altLang="en-US" sz="1600" dirty="0"/>
          </a:p>
        </p:txBody>
      </p:sp>
      <p:sp>
        <p:nvSpPr>
          <p:cNvPr id="87" name="Freeform 17"/>
          <p:cNvSpPr>
            <a:spLocks noEditPoints="1"/>
          </p:cNvSpPr>
          <p:nvPr/>
        </p:nvSpPr>
        <p:spPr bwMode="black">
          <a:xfrm>
            <a:off x="4747032" y="1477566"/>
            <a:ext cx="820280" cy="1000473"/>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13" tIns="41156" rIns="82313" bIns="41156"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dirty="0">
              <a:solidFill>
                <a:srgbClr val="FFFFFF"/>
              </a:solidFill>
            </a:endParaRPr>
          </a:p>
        </p:txBody>
      </p:sp>
    </p:spTree>
    <p:extLst>
      <p:ext uri="{BB962C8B-B14F-4D97-AF65-F5344CB8AC3E}">
        <p14:creationId xmlns:p14="http://schemas.microsoft.com/office/powerpoint/2010/main" val="1953988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国产化进程 </a:t>
            </a:r>
            <a:r>
              <a:rPr lang="en-US" altLang="zh-CN" sz="2400" b="1" dirty="0">
                <a:solidFill>
                  <a:schemeClr val="bg1">
                    <a:lumMod val="95000"/>
                  </a:schemeClr>
                </a:solidFill>
                <a:latin typeface="+mn-ea"/>
                <a:ea typeface="+mn-ea"/>
              </a:rPr>
              <a:t>– </a:t>
            </a:r>
            <a:r>
              <a:rPr lang="zh-CN" altLang="en-US" sz="2400" b="1" dirty="0" smtClean="0">
                <a:solidFill>
                  <a:schemeClr val="bg1">
                    <a:lumMod val="95000"/>
                  </a:schemeClr>
                </a:solidFill>
                <a:latin typeface="+mn-ea"/>
                <a:ea typeface="+mn-ea"/>
              </a:rPr>
              <a:t>本地化</a:t>
            </a:r>
            <a:endParaRPr lang="zh-CN" altLang="en-US" sz="2400" b="1" dirty="0">
              <a:solidFill>
                <a:schemeClr val="bg1">
                  <a:lumMod val="95000"/>
                </a:schemeClr>
              </a:solidFill>
              <a:latin typeface="+mn-ea"/>
              <a:ea typeface="+mn-ea"/>
            </a:endParaRPr>
          </a:p>
        </p:txBody>
      </p:sp>
      <p:pic>
        <p:nvPicPr>
          <p:cNvPr id="6" name="图片 5"/>
          <p:cNvPicPr>
            <a:picLocks noChangeAspect="1"/>
          </p:cNvPicPr>
          <p:nvPr/>
        </p:nvPicPr>
        <p:blipFill>
          <a:blip r:embed="rId2"/>
          <a:stretch>
            <a:fillRect/>
          </a:stretch>
        </p:blipFill>
        <p:spPr>
          <a:xfrm>
            <a:off x="595608" y="1160668"/>
            <a:ext cx="10997678" cy="5382113"/>
          </a:xfrm>
          <a:prstGeom prst="rect">
            <a:avLst/>
          </a:prstGeom>
        </p:spPr>
      </p:pic>
    </p:spTree>
    <p:extLst>
      <p:ext uri="{BB962C8B-B14F-4D97-AF65-F5344CB8AC3E}">
        <p14:creationId xmlns:p14="http://schemas.microsoft.com/office/powerpoint/2010/main" val="45475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363118" y="977461"/>
            <a:ext cx="9613641" cy="5401568"/>
          </a:xfrm>
          <a:prstGeom prst="rect">
            <a:avLst/>
          </a:prstGeom>
        </p:spPr>
      </p:pic>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国产化进程 </a:t>
            </a:r>
            <a:r>
              <a:rPr lang="en-US" altLang="zh-CN" sz="2400" b="1" dirty="0">
                <a:solidFill>
                  <a:schemeClr val="bg1">
                    <a:lumMod val="95000"/>
                  </a:schemeClr>
                </a:solidFill>
                <a:latin typeface="+mn-ea"/>
                <a:ea typeface="+mn-ea"/>
              </a:rPr>
              <a:t>– </a:t>
            </a:r>
            <a:r>
              <a:rPr lang="zh-CN" altLang="en-US" sz="2400" b="1" dirty="0" smtClean="0">
                <a:solidFill>
                  <a:schemeClr val="bg1">
                    <a:lumMod val="95000"/>
                  </a:schemeClr>
                </a:solidFill>
                <a:latin typeface="+mn-ea"/>
                <a:ea typeface="+mn-ea"/>
              </a:rPr>
              <a:t>图片化</a:t>
            </a:r>
            <a:endParaRPr lang="zh-CN" alt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107532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1601" y="1096030"/>
            <a:ext cx="5899742" cy="5623900"/>
          </a:xfrm>
          <a:prstGeom prst="rect">
            <a:avLst/>
          </a:prstGeom>
        </p:spPr>
      </p:pic>
      <p:sp>
        <p:nvSpPr>
          <p:cNvPr id="4"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国产化进程 </a:t>
            </a:r>
            <a:r>
              <a:rPr lang="en-US" altLang="zh-CN" sz="2400" b="1" dirty="0">
                <a:solidFill>
                  <a:schemeClr val="bg1">
                    <a:lumMod val="95000"/>
                  </a:schemeClr>
                </a:solidFill>
                <a:latin typeface="+mn-ea"/>
                <a:ea typeface="+mn-ea"/>
              </a:rPr>
              <a:t>– </a:t>
            </a:r>
            <a:r>
              <a:rPr lang="zh-CN" altLang="en-US" sz="2400" b="1" dirty="0" smtClean="0">
                <a:solidFill>
                  <a:schemeClr val="bg1">
                    <a:lumMod val="95000"/>
                  </a:schemeClr>
                </a:solidFill>
                <a:latin typeface="+mn-ea"/>
                <a:ea typeface="+mn-ea"/>
              </a:rPr>
              <a:t>数据驱动</a:t>
            </a:r>
            <a:endParaRPr lang="zh-CN" alt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3324304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国产化进程 </a:t>
            </a:r>
            <a:r>
              <a:rPr lang="en-US" altLang="zh-CN" sz="2400" b="1" dirty="0">
                <a:solidFill>
                  <a:schemeClr val="bg1">
                    <a:lumMod val="95000"/>
                  </a:schemeClr>
                </a:solidFill>
                <a:latin typeface="+mn-ea"/>
                <a:ea typeface="+mn-ea"/>
              </a:rPr>
              <a:t>– </a:t>
            </a:r>
            <a:r>
              <a:rPr lang="zh-CN" altLang="en-US" sz="2400" b="1" dirty="0" smtClean="0">
                <a:solidFill>
                  <a:schemeClr val="bg1">
                    <a:lumMod val="95000"/>
                  </a:schemeClr>
                </a:solidFill>
                <a:latin typeface="+mn-ea"/>
                <a:ea typeface="+mn-ea"/>
              </a:rPr>
              <a:t>智能查询</a:t>
            </a:r>
            <a:endParaRPr lang="zh-CN" altLang="en-US" sz="2400" b="1" dirty="0">
              <a:solidFill>
                <a:schemeClr val="bg1">
                  <a:lumMod val="95000"/>
                </a:schemeClr>
              </a:solidFill>
              <a:latin typeface="+mn-ea"/>
              <a:ea typeface="+mn-ea"/>
            </a:endParaRPr>
          </a:p>
        </p:txBody>
      </p:sp>
      <p:pic>
        <p:nvPicPr>
          <p:cNvPr id="2" name="图片 1"/>
          <p:cNvPicPr>
            <a:picLocks noChangeAspect="1"/>
          </p:cNvPicPr>
          <p:nvPr/>
        </p:nvPicPr>
        <p:blipFill>
          <a:blip r:embed="rId2"/>
          <a:stretch>
            <a:fillRect/>
          </a:stretch>
        </p:blipFill>
        <p:spPr>
          <a:xfrm>
            <a:off x="2031514" y="1095352"/>
            <a:ext cx="7422728" cy="5490564"/>
          </a:xfrm>
          <a:prstGeom prst="rect">
            <a:avLst/>
          </a:prstGeom>
        </p:spPr>
      </p:pic>
    </p:spTree>
    <p:extLst>
      <p:ext uri="{BB962C8B-B14F-4D97-AF65-F5344CB8AC3E}">
        <p14:creationId xmlns:p14="http://schemas.microsoft.com/office/powerpoint/2010/main" val="4144473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463325" y="977461"/>
            <a:ext cx="11221574" cy="5709557"/>
          </a:xfrm>
          <a:prstGeom prst="rect">
            <a:avLst/>
          </a:prstGeom>
        </p:spPr>
      </p:pic>
      <p:sp>
        <p:nvSpPr>
          <p:cNvPr id="4"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国产化进程 </a:t>
            </a:r>
            <a:r>
              <a:rPr lang="en-US" altLang="zh-CN" sz="2400" b="1" dirty="0">
                <a:solidFill>
                  <a:schemeClr val="bg1">
                    <a:lumMod val="95000"/>
                  </a:schemeClr>
                </a:solidFill>
                <a:latin typeface="+mn-ea"/>
                <a:ea typeface="+mn-ea"/>
              </a:rPr>
              <a:t>– </a:t>
            </a:r>
            <a:r>
              <a:rPr lang="zh-CN" altLang="en-US" sz="2400" b="1" dirty="0">
                <a:solidFill>
                  <a:schemeClr val="bg1">
                    <a:lumMod val="95000"/>
                  </a:schemeClr>
                </a:solidFill>
                <a:latin typeface="+mn-ea"/>
                <a:ea typeface="+mn-ea"/>
              </a:rPr>
              <a:t>导</a:t>
            </a:r>
            <a:r>
              <a:rPr lang="zh-CN" altLang="en-US" sz="2400" b="1" dirty="0" smtClean="0">
                <a:solidFill>
                  <a:schemeClr val="bg1">
                    <a:lumMod val="95000"/>
                  </a:schemeClr>
                </a:solidFill>
                <a:latin typeface="+mn-ea"/>
                <a:ea typeface="+mn-ea"/>
              </a:rPr>
              <a:t>入精灵</a:t>
            </a:r>
            <a:endParaRPr lang="zh-CN" altLang="en-US" sz="2400" b="1" dirty="0">
              <a:solidFill>
                <a:schemeClr val="bg1">
                  <a:lumMod val="95000"/>
                </a:schemeClr>
              </a:solidFill>
              <a:latin typeface="+mn-ea"/>
              <a:ea typeface="+mn-ea"/>
            </a:endParaRPr>
          </a:p>
        </p:txBody>
      </p:sp>
    </p:spTree>
    <p:extLst>
      <p:ext uri="{BB962C8B-B14F-4D97-AF65-F5344CB8AC3E}">
        <p14:creationId xmlns:p14="http://schemas.microsoft.com/office/powerpoint/2010/main" val="136831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31965"/>
            <a:ext cx="12017829" cy="5381293"/>
          </a:xfrm>
          <a:prstGeom prst="rect">
            <a:avLst/>
          </a:prstGeom>
          <a:solidFill>
            <a:srgbClr val="1D4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133585" y="898688"/>
            <a:ext cx="1735381" cy="2640694"/>
            <a:chOff x="1161531" y="1250138"/>
            <a:chExt cx="1735381" cy="2640694"/>
          </a:xfrm>
        </p:grpSpPr>
        <p:pic>
          <p:nvPicPr>
            <p:cNvPr id="7" name="Picture 1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4148">
              <a:off x="1161531" y="1250138"/>
              <a:ext cx="1735381" cy="264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rot="921180">
              <a:off x="1486445" y="1426121"/>
              <a:ext cx="1085555" cy="1862048"/>
            </a:xfrm>
            <a:prstGeom prst="rect">
              <a:avLst/>
            </a:prstGeom>
            <a:noFill/>
          </p:spPr>
          <p:txBody>
            <a:bodyPr wrap="none" lIns="91440" tIns="45720" rIns="91440" bIns="45720">
              <a:spAutoFit/>
            </a:bodyPr>
            <a:lstStyle/>
            <a:p>
              <a:pPr algn="ctr"/>
              <a:r>
                <a:rPr lang="en-US" altLang="zh-CN" sz="11500" b="1" dirty="0">
                  <a:ln w="9525">
                    <a:solidFill>
                      <a:sysClr val="windowText" lastClr="000000"/>
                    </a:solidFill>
                    <a:prstDash val="solid"/>
                  </a:ln>
                  <a:effectLst>
                    <a:outerShdw blurRad="12700" dist="38100" dir="2700000" algn="tl" rotWithShape="0">
                      <a:schemeClr val="bg1">
                        <a:lumMod val="50000"/>
                      </a:schemeClr>
                    </a:outerShdw>
                  </a:effectLst>
                </a:rPr>
                <a:t>?</a:t>
              </a:r>
            </a:p>
          </p:txBody>
        </p:sp>
      </p:grpSp>
      <p:sp>
        <p:nvSpPr>
          <p:cNvPr id="19" name="标题 1"/>
          <p:cNvSpPr txBox="1">
            <a:spLocks/>
          </p:cNvSpPr>
          <p:nvPr/>
        </p:nvSpPr>
        <p:spPr>
          <a:xfrm>
            <a:off x="3918815" y="1758240"/>
            <a:ext cx="3837256" cy="4949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smtClean="0">
                <a:solidFill>
                  <a:schemeClr val="bg1"/>
                </a:solidFill>
              </a:rPr>
              <a:t>什么是图数据库：元素</a:t>
            </a:r>
            <a:endParaRPr lang="zh-CN" altLang="en-US" sz="2800" b="1" dirty="0">
              <a:solidFill>
                <a:schemeClr val="bg1"/>
              </a:solidFill>
            </a:endParaRPr>
          </a:p>
        </p:txBody>
      </p:sp>
      <p:sp>
        <p:nvSpPr>
          <p:cNvPr id="21" name="矩形 20"/>
          <p:cNvSpPr/>
          <p:nvPr/>
        </p:nvSpPr>
        <p:spPr>
          <a:xfrm>
            <a:off x="1861147" y="2837191"/>
            <a:ext cx="8393196" cy="1255728"/>
          </a:xfrm>
          <a:prstGeom prst="rect">
            <a:avLst/>
          </a:prstGeom>
        </p:spPr>
        <p:txBody>
          <a:bodyPr wrap="square">
            <a:spAutoFit/>
          </a:bodyPr>
          <a:lstStyle/>
          <a:p>
            <a:pPr lvl="0" defTabSz="1022350">
              <a:lnSpc>
                <a:spcPct val="90000"/>
              </a:lnSpc>
              <a:spcBef>
                <a:spcPct val="0"/>
              </a:spcBef>
              <a:spcAft>
                <a:spcPct val="35000"/>
              </a:spcAft>
            </a:pPr>
            <a:r>
              <a:rPr lang="zh-CN" altLang="en-US" sz="2800" dirty="0">
                <a:solidFill>
                  <a:schemeClr val="bg1"/>
                </a:solidFill>
              </a:rPr>
              <a:t>图中每个</a:t>
            </a:r>
            <a:r>
              <a:rPr lang="zh-CN" altLang="en-US" sz="2800" dirty="0">
                <a:solidFill>
                  <a:srgbClr val="FF0000"/>
                </a:solidFill>
              </a:rPr>
              <a:t>节点</a:t>
            </a:r>
            <a:r>
              <a:rPr lang="zh-CN" altLang="en-US" sz="2800" dirty="0">
                <a:solidFill>
                  <a:schemeClr val="bg1"/>
                </a:solidFill>
              </a:rPr>
              <a:t>代表一个对象，节点之间的连线代表对象之间的</a:t>
            </a:r>
            <a:r>
              <a:rPr lang="zh-CN" altLang="en-US" sz="2800" dirty="0">
                <a:solidFill>
                  <a:srgbClr val="FF0000"/>
                </a:solidFill>
              </a:rPr>
              <a:t>关系</a:t>
            </a:r>
            <a:r>
              <a:rPr lang="zh-CN" altLang="en-US" sz="2800" dirty="0">
                <a:solidFill>
                  <a:schemeClr val="bg1"/>
                </a:solidFill>
              </a:rPr>
              <a:t>。节点可带</a:t>
            </a:r>
            <a:r>
              <a:rPr lang="zh-CN" altLang="en-US" sz="2800" dirty="0">
                <a:solidFill>
                  <a:srgbClr val="FF0000"/>
                </a:solidFill>
              </a:rPr>
              <a:t>标签</a:t>
            </a:r>
            <a:r>
              <a:rPr lang="zh-CN" altLang="en-US" sz="2800" dirty="0">
                <a:solidFill>
                  <a:schemeClr val="bg1"/>
                </a:solidFill>
              </a:rPr>
              <a:t>。节点和关系都可以带若干</a:t>
            </a:r>
            <a:r>
              <a:rPr lang="zh-CN" altLang="en-US" sz="2800" dirty="0">
                <a:solidFill>
                  <a:srgbClr val="FF0000"/>
                </a:solidFill>
              </a:rPr>
              <a:t>属性</a:t>
            </a:r>
            <a:r>
              <a:rPr lang="zh-CN" altLang="en-US" sz="2800" dirty="0">
                <a:solidFill>
                  <a:schemeClr val="bg1"/>
                </a:solidFill>
              </a:rPr>
              <a:t>。</a:t>
            </a:r>
            <a:endParaRPr lang="en-US" altLang="zh-CN" sz="2800" dirty="0">
              <a:solidFill>
                <a:schemeClr val="bg1"/>
              </a:solidFill>
            </a:endParaRPr>
          </a:p>
        </p:txBody>
      </p:sp>
    </p:spTree>
    <p:extLst>
      <p:ext uri="{BB962C8B-B14F-4D97-AF65-F5344CB8AC3E}">
        <p14:creationId xmlns:p14="http://schemas.microsoft.com/office/powerpoint/2010/main" val="995323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p:nvPr/>
        </p:nvSpPr>
        <p:spPr bwMode="auto">
          <a:xfrm>
            <a:off x="2" y="924443"/>
            <a:ext cx="5978545" cy="2465388"/>
          </a:xfrm>
          <a:prstGeom prst="rect">
            <a:avLst/>
          </a:prstGeom>
          <a:solidFill>
            <a:srgbClr val="3397D3"/>
          </a:solidFill>
          <a:ln w="9525" cap="flat" cmpd="sng" algn="ctr">
            <a:noFill/>
            <a:prstDash val="solid"/>
          </a:ln>
          <a:effectLst/>
        </p:spPr>
        <p:txBody>
          <a:bodyPr lIns="274356" tIns="274356" rIns="91452" bIns="45727"/>
          <a:lstStyle/>
          <a:p>
            <a:pPr marL="2743497" marR="0" lvl="0" indent="0" defTabSz="913960" eaLnBrk="1" fontAlgn="auto" latinLnBrk="0" hangingPunct="1">
              <a:lnSpc>
                <a:spcPct val="100000"/>
              </a:lnSpc>
              <a:spcBef>
                <a:spcPts val="0"/>
              </a:spcBef>
              <a:spcAft>
                <a:spcPts val="1200"/>
              </a:spcAft>
              <a:buClrTx/>
              <a:buSzTx/>
              <a:buFontTx/>
              <a:buNone/>
              <a:tabLst/>
              <a:defRPr/>
            </a:pPr>
            <a:r>
              <a:rPr lang="zh-CN" altLang="en-US" sz="1867" b="1" kern="0" dirty="0">
                <a:solidFill>
                  <a:srgbClr val="FFFFFF"/>
                </a:solidFill>
                <a:latin typeface="Segoe UI"/>
              </a:rPr>
              <a:t>公司</a:t>
            </a:r>
            <a:endParaRPr kumimoji="0" lang="en-US" sz="1867" b="1" i="0" u="none" strike="noStrike" kern="0" cap="none" spc="0" normalizeH="0" baseline="0" noProof="0" dirty="0" smtClean="0">
              <a:ln>
                <a:noFill/>
              </a:ln>
              <a:solidFill>
                <a:srgbClr val="FFFFFF"/>
              </a:solidFill>
              <a:effectLst/>
              <a:uLnTx/>
              <a:uFillTx/>
              <a:latin typeface="Segoe UI"/>
              <a:ea typeface="+mn-ea"/>
              <a:cs typeface="+mn-cs"/>
            </a:endParaRPr>
          </a:p>
          <a:p>
            <a:pPr marL="2743497" lvl="0" defTabSz="913960"/>
            <a:r>
              <a:rPr lang="en-US" altLang="zh-CN" sz="1600" kern="0" dirty="0">
                <a:solidFill>
                  <a:srgbClr val="FFFFFF"/>
                </a:solidFill>
                <a:latin typeface="Segoe UI"/>
                <a:ea typeface="Segoe UI" pitchFamily="34" charset="0"/>
                <a:cs typeface="Segoe UI" pitchFamily="34" charset="0"/>
              </a:rPr>
              <a:t>Neo4j </a:t>
            </a:r>
            <a:r>
              <a:rPr lang="zh-CN" altLang="en-US" sz="1600" kern="0" dirty="0">
                <a:solidFill>
                  <a:srgbClr val="FFFFFF"/>
                </a:solidFill>
                <a:latin typeface="Segoe UI"/>
                <a:ea typeface="Segoe UI" pitchFamily="34" charset="0"/>
                <a:cs typeface="Segoe UI" pitchFamily="34" charset="0"/>
              </a:rPr>
              <a:t>在中国的战略合作伙伴</a:t>
            </a:r>
          </a:p>
          <a:p>
            <a:pPr marL="2743497" lvl="0" defTabSz="913960"/>
            <a:r>
              <a:rPr lang="zh-CN" altLang="en-US" sz="1600" kern="0" dirty="0">
                <a:solidFill>
                  <a:srgbClr val="FFFFFF"/>
                </a:solidFill>
                <a:latin typeface="Segoe UI"/>
                <a:ea typeface="Segoe UI" pitchFamily="34" charset="0"/>
                <a:cs typeface="Segoe UI" pitchFamily="34" charset="0"/>
              </a:rPr>
              <a:t>由大数据领域博士团队和移动互联网技术精英团队组成</a:t>
            </a:r>
          </a:p>
        </p:txBody>
      </p:sp>
      <p:sp>
        <p:nvSpPr>
          <p:cNvPr id="15" name="Rectangle 6"/>
          <p:cNvSpPr/>
          <p:nvPr/>
        </p:nvSpPr>
        <p:spPr bwMode="auto">
          <a:xfrm>
            <a:off x="2" y="3577166"/>
            <a:ext cx="5978545" cy="2466975"/>
          </a:xfrm>
          <a:prstGeom prst="rect">
            <a:avLst/>
          </a:prstGeom>
          <a:solidFill>
            <a:srgbClr val="E7B921"/>
          </a:solidFill>
          <a:ln w="9525" cap="flat" cmpd="sng" algn="ctr">
            <a:noFill/>
            <a:prstDash val="solid"/>
          </a:ln>
          <a:effectLst/>
        </p:spPr>
        <p:txBody>
          <a:bodyPr lIns="274356" tIns="274356" rIns="91452" bIns="45727"/>
          <a:lstStyle/>
          <a:p>
            <a:pPr marL="2743497" lvl="0" defTabSz="913960">
              <a:spcAft>
                <a:spcPts val="1200"/>
              </a:spcAft>
            </a:pPr>
            <a:r>
              <a:rPr lang="zh-CN" altLang="en-US" sz="1867" b="1" kern="0" dirty="0">
                <a:solidFill>
                  <a:srgbClr val="FFFFFF"/>
                </a:solidFill>
                <a:latin typeface="Segoe UI"/>
              </a:rPr>
              <a:t>合作伙伴</a:t>
            </a:r>
          </a:p>
          <a:p>
            <a:pPr marL="2743497" lvl="0" defTabSz="913960"/>
            <a:r>
              <a:rPr lang="zh-CN" altLang="en-US" sz="1600" kern="0" dirty="0">
                <a:solidFill>
                  <a:srgbClr val="FFFFFF"/>
                </a:solidFill>
                <a:latin typeface="Segoe UI"/>
                <a:ea typeface="Segoe UI" pitchFamily="34" charset="0"/>
                <a:cs typeface="Segoe UI" pitchFamily="34" charset="0"/>
              </a:rPr>
              <a:t>华为、中国首席数据官联盟、瀚莎、百分点、智慧星光、数据堂等</a:t>
            </a:r>
          </a:p>
          <a:p>
            <a:pPr marL="2743497" marR="0" lvl="0" indent="0" defTabSz="913960" eaLnBrk="1" fontAlgn="auto" latinLnBrk="0" hangingPunct="1">
              <a:lnSpc>
                <a:spcPct val="100000"/>
              </a:lnSpc>
              <a:spcBef>
                <a:spcPts val="0"/>
              </a:spcBef>
              <a:spcAft>
                <a:spcPts val="0"/>
              </a:spcAft>
              <a:buClrTx/>
              <a:buSzTx/>
              <a:buFontTx/>
              <a:buNone/>
              <a:tabLst/>
              <a:defRPr/>
            </a:pPr>
            <a:endParaRPr kumimoji="0" lang="en-US" sz="1867" b="1" i="0" u="none" strike="noStrike" kern="0" cap="none" spc="0" normalizeH="0" baseline="0" noProof="0" dirty="0" smtClean="0">
              <a:ln>
                <a:noFill/>
              </a:ln>
              <a:solidFill>
                <a:srgbClr val="FFFFFF"/>
              </a:solidFill>
              <a:effectLst/>
              <a:uLnTx/>
              <a:uFillTx/>
              <a:latin typeface="Segoe UI"/>
              <a:ea typeface="Segoe UI" pitchFamily="34" charset="0"/>
              <a:cs typeface="Segoe UI" pitchFamily="34" charset="0"/>
            </a:endParaRPr>
          </a:p>
        </p:txBody>
      </p:sp>
      <p:sp>
        <p:nvSpPr>
          <p:cNvPr id="17" name="Rectangle 8"/>
          <p:cNvSpPr/>
          <p:nvPr/>
        </p:nvSpPr>
        <p:spPr bwMode="auto">
          <a:xfrm>
            <a:off x="6166867" y="922868"/>
            <a:ext cx="6022992" cy="2465387"/>
          </a:xfrm>
          <a:prstGeom prst="rect">
            <a:avLst/>
          </a:prstGeom>
          <a:solidFill>
            <a:srgbClr val="ED5326"/>
          </a:solidFill>
          <a:ln w="9525" cap="flat" cmpd="sng" algn="ctr">
            <a:noFill/>
            <a:prstDash val="solid"/>
          </a:ln>
          <a:effectLst/>
        </p:spPr>
        <p:txBody>
          <a:bodyPr lIns="274356" tIns="274356" rIns="91452" bIns="45727"/>
          <a:lstStyle/>
          <a:p>
            <a:pPr marL="2743497" lvl="0" defTabSz="913960">
              <a:spcAft>
                <a:spcPts val="1200"/>
              </a:spcAft>
            </a:pPr>
            <a:r>
              <a:rPr lang="zh-CN" altLang="en-US" sz="1867" b="1" kern="0" dirty="0">
                <a:solidFill>
                  <a:srgbClr val="FFFFFF"/>
                </a:solidFill>
                <a:latin typeface="Segoe UI"/>
              </a:rPr>
              <a:t>产品</a:t>
            </a:r>
          </a:p>
          <a:p>
            <a:pPr marL="2743497" lvl="0" defTabSz="913960"/>
            <a:r>
              <a:rPr lang="en-US" altLang="zh-CN" sz="1600" kern="0" dirty="0">
                <a:solidFill>
                  <a:srgbClr val="FFFFFF"/>
                </a:solidFill>
                <a:latin typeface="Segoe UI"/>
                <a:ea typeface="Segoe UI" pitchFamily="34" charset="0"/>
                <a:cs typeface="Segoe UI" pitchFamily="34" charset="0"/>
              </a:rPr>
              <a:t>ADI</a:t>
            </a:r>
            <a:r>
              <a:rPr lang="zh-CN" altLang="en-US" sz="1600" kern="0" dirty="0">
                <a:solidFill>
                  <a:srgbClr val="FFFFFF"/>
                </a:solidFill>
                <a:latin typeface="Segoe UI"/>
                <a:ea typeface="Segoe UI" pitchFamily="34" charset="0"/>
                <a:cs typeface="Segoe UI" pitchFamily="34" charset="0"/>
              </a:rPr>
              <a:t>，敏捷数据智能平台，傻瓜式</a:t>
            </a:r>
            <a:r>
              <a:rPr lang="en-US" altLang="zh-CN" sz="1600" kern="0" dirty="0">
                <a:solidFill>
                  <a:srgbClr val="FFFFFF"/>
                </a:solidFill>
                <a:latin typeface="Segoe UI"/>
                <a:ea typeface="Segoe UI" pitchFamily="34" charset="0"/>
                <a:cs typeface="Segoe UI" pitchFamily="34" charset="0"/>
              </a:rPr>
              <a:t>BI</a:t>
            </a:r>
            <a:r>
              <a:rPr lang="zh-CN" altLang="en-US" sz="1600" kern="0" dirty="0">
                <a:solidFill>
                  <a:srgbClr val="FFFFFF"/>
                </a:solidFill>
                <a:latin typeface="Segoe UI"/>
                <a:ea typeface="Segoe UI" pitchFamily="34" charset="0"/>
                <a:cs typeface="Segoe UI" pitchFamily="34" charset="0"/>
              </a:rPr>
              <a:t>产品，已广泛用于互联网金融</a:t>
            </a:r>
          </a:p>
          <a:p>
            <a:pPr marL="2743497" lvl="0" defTabSz="913960"/>
            <a:r>
              <a:rPr lang="en-US" altLang="zh-CN" sz="1600" kern="0" dirty="0">
                <a:solidFill>
                  <a:srgbClr val="FFFFFF"/>
                </a:solidFill>
                <a:latin typeface="Segoe UI"/>
                <a:ea typeface="Segoe UI" pitchFamily="34" charset="0"/>
                <a:cs typeface="Segoe UI" pitchFamily="34" charset="0"/>
              </a:rPr>
              <a:t>Neo4j </a:t>
            </a:r>
            <a:r>
              <a:rPr lang="zh-CN" altLang="en-US" sz="1600" kern="0" dirty="0">
                <a:solidFill>
                  <a:srgbClr val="FFFFFF"/>
                </a:solidFill>
                <a:latin typeface="Segoe UI"/>
                <a:ea typeface="Segoe UI" pitchFamily="34" charset="0"/>
                <a:cs typeface="Segoe UI" pitchFamily="34" charset="0"/>
              </a:rPr>
              <a:t>国产化，包括界面本地化、节点图片化、数据驱动化、查询智能化和导入工具化等</a:t>
            </a:r>
          </a:p>
        </p:txBody>
      </p:sp>
      <p:sp>
        <p:nvSpPr>
          <p:cNvPr id="18" name="Rectangle 9"/>
          <p:cNvSpPr/>
          <p:nvPr/>
        </p:nvSpPr>
        <p:spPr bwMode="auto">
          <a:xfrm>
            <a:off x="6166867" y="3575578"/>
            <a:ext cx="6025133" cy="2466975"/>
          </a:xfrm>
          <a:prstGeom prst="rect">
            <a:avLst/>
          </a:prstGeom>
          <a:solidFill>
            <a:srgbClr val="3397D3">
              <a:lumMod val="75000"/>
            </a:srgbClr>
          </a:solidFill>
          <a:ln w="9525" cap="flat" cmpd="sng" algn="ctr">
            <a:noFill/>
            <a:prstDash val="solid"/>
          </a:ln>
          <a:effectLst/>
        </p:spPr>
        <p:txBody>
          <a:bodyPr lIns="274356" tIns="274356" rIns="91452" bIns="45727"/>
          <a:lstStyle/>
          <a:p>
            <a:pPr marL="2743497" lvl="0" defTabSz="913960">
              <a:spcAft>
                <a:spcPts val="1200"/>
              </a:spcAft>
            </a:pPr>
            <a:r>
              <a:rPr lang="zh-CN" altLang="en-US" sz="1867" b="1" kern="0" dirty="0">
                <a:solidFill>
                  <a:srgbClr val="FFFFFF"/>
                </a:solidFill>
                <a:latin typeface="Segoe UI"/>
              </a:rPr>
              <a:t>用户</a:t>
            </a:r>
          </a:p>
          <a:p>
            <a:pPr marL="2743497" lvl="0" defTabSz="913960"/>
            <a:r>
              <a:rPr lang="zh-CN" altLang="en-US" sz="1600" kern="0" dirty="0">
                <a:solidFill>
                  <a:srgbClr val="FFFFFF"/>
                </a:solidFill>
                <a:latin typeface="Segoe UI"/>
                <a:ea typeface="Segoe UI" pitchFamily="34" charset="0"/>
                <a:cs typeface="Segoe UI" pitchFamily="34" charset="0"/>
              </a:rPr>
              <a:t>招商银行、人民银行、中科院、中国电信、中国工商总局、互联网金融公司等</a:t>
            </a:r>
          </a:p>
        </p:txBody>
      </p:sp>
      <p:sp>
        <p:nvSpPr>
          <p:cNvPr id="24" name="Title 1"/>
          <p:cNvSpPr txBox="1">
            <a:spLocks/>
          </p:cNvSpPr>
          <p:nvPr/>
        </p:nvSpPr>
        <p:spPr>
          <a:xfrm>
            <a:off x="-1" y="223719"/>
            <a:ext cx="5054804" cy="612000"/>
          </a:xfrm>
          <a:prstGeom prst="rect">
            <a:avLst/>
          </a:prstGeom>
          <a:solidFill>
            <a:srgbClr val="1D4C7C"/>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微云数聚（北京）科技有限公司简介</a:t>
            </a:r>
          </a:p>
        </p:txBody>
      </p:sp>
      <p:pic>
        <p:nvPicPr>
          <p:cNvPr id="25" name="Picture 7" descr="C:\Users\Jonahs\Dropbox\Projects SCOTT\MEET Windows Azure\source\Background\tile-icon-ident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051" y="3941151"/>
            <a:ext cx="1297173" cy="12968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C:\Users\sakuu\Documents\Ballmer WPC\AI\work.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862214" y="1108603"/>
            <a:ext cx="1061835" cy="16952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17"/>
          <p:cNvGrpSpPr/>
          <p:nvPr/>
        </p:nvGrpSpPr>
        <p:grpSpPr>
          <a:xfrm>
            <a:off x="871738" y="3941151"/>
            <a:ext cx="1567356" cy="1296835"/>
            <a:chOff x="2932100" y="5740389"/>
            <a:chExt cx="750022" cy="620732"/>
          </a:xfrm>
        </p:grpSpPr>
        <p:pic>
          <p:nvPicPr>
            <p:cNvPr id="28" name="Picture 3" descr="\\MAGNUM\Projects\Microsoft\Cloud Power FY12\Design\ICONS_PNG\User.png"/>
            <p:cNvPicPr>
              <a:picLocks noChangeAspect="1" noChangeArrowheads="1"/>
            </p:cNvPicPr>
            <p:nvPr/>
          </p:nvPicPr>
          <p:blipFill>
            <a:blip r:embed="rId5" cstate="print">
              <a:lum bright="100000"/>
            </a:blip>
            <a:srcRect/>
            <a:stretch>
              <a:fillRect/>
            </a:stretch>
          </p:blipFill>
          <p:spPr bwMode="auto">
            <a:xfrm>
              <a:off x="2932100" y="5740389"/>
              <a:ext cx="618565" cy="618565"/>
            </a:xfrm>
            <a:prstGeom prst="rect">
              <a:avLst/>
            </a:prstGeom>
            <a:noFill/>
          </p:spPr>
        </p:pic>
        <p:pic>
          <p:nvPicPr>
            <p:cNvPr id="29" name="Picture 3" descr="\\MAGNUM\Projects\Microsoft\Cloud Power FY12\Design\ICONS_PNG\User.png"/>
            <p:cNvPicPr>
              <a:picLocks noChangeAspect="1" noChangeArrowheads="1"/>
            </p:cNvPicPr>
            <p:nvPr/>
          </p:nvPicPr>
          <p:blipFill>
            <a:blip r:embed="rId5" cstate="print">
              <a:lum bright="100000"/>
            </a:blip>
            <a:srcRect/>
            <a:stretch>
              <a:fillRect/>
            </a:stretch>
          </p:blipFill>
          <p:spPr bwMode="auto">
            <a:xfrm flipH="1">
              <a:off x="3063557" y="5742556"/>
              <a:ext cx="618565" cy="618565"/>
            </a:xfrm>
            <a:prstGeom prst="rect">
              <a:avLst/>
            </a:prstGeom>
            <a:noFill/>
          </p:spPr>
        </p:pic>
      </p:grpSp>
      <p:pic>
        <p:nvPicPr>
          <p:cNvPr id="30" name="Picture 7" descr="C:\Users\jonahs\Documents\Dropbox\Projects SCOTT\MEET Windows Azure\source\Background\Service-Icon-V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8858" y="1235339"/>
            <a:ext cx="1442142" cy="144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72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945487" y="2842336"/>
            <a:ext cx="6333931" cy="850432"/>
          </a:xfrm>
        </p:spPr>
        <p:txBody>
          <a:bodyPr>
            <a:normAutofit/>
          </a:bodyPr>
          <a:lstStyle/>
          <a:p>
            <a:pPr algn="ctr"/>
            <a:r>
              <a:rPr lang="en-US" altLang="zh-CN" sz="4800" dirty="0">
                <a:solidFill>
                  <a:schemeClr val="bg2">
                    <a:lumMod val="50000"/>
                  </a:schemeClr>
                </a:solidFill>
              </a:rPr>
              <a:t>THANK  YOU</a:t>
            </a:r>
            <a:r>
              <a:rPr lang="zh-CN" altLang="en-US" sz="4800" dirty="0">
                <a:solidFill>
                  <a:schemeClr val="bg2">
                    <a:lumMod val="50000"/>
                  </a:schemeClr>
                </a:solidFill>
              </a:rPr>
              <a:t>！</a:t>
            </a:r>
          </a:p>
        </p:txBody>
      </p:sp>
      <p:sp>
        <p:nvSpPr>
          <p:cNvPr id="5" name="矩形 4"/>
          <p:cNvSpPr/>
          <p:nvPr/>
        </p:nvSpPr>
        <p:spPr>
          <a:xfrm>
            <a:off x="3005863" y="4852224"/>
            <a:ext cx="6096000" cy="646331"/>
          </a:xfrm>
          <a:prstGeom prst="rect">
            <a:avLst/>
          </a:prstGeom>
        </p:spPr>
        <p:txBody>
          <a:bodyPr>
            <a:spAutoFit/>
          </a:bodyPr>
          <a:lstStyle/>
          <a:p>
            <a:pPr algn="ctr"/>
            <a:r>
              <a:rPr lang="en-US" altLang="zh-CN" dirty="0" smtClean="0">
                <a:hlinkClick r:id="rId2"/>
              </a:rPr>
              <a:t>we-yun.com</a:t>
            </a:r>
            <a:endParaRPr lang="en-US" altLang="zh-CN" dirty="0"/>
          </a:p>
          <a:p>
            <a:pPr algn="ctr"/>
            <a:r>
              <a:rPr lang="en-US" altLang="zh-CN" dirty="0" smtClean="0">
                <a:hlinkClick r:id="rId3"/>
              </a:rPr>
              <a:t>we-yun.com:7070</a:t>
            </a:r>
            <a:endParaRPr lang="en-US" altLang="zh-CN" dirty="0"/>
          </a:p>
        </p:txBody>
      </p:sp>
    </p:spTree>
    <p:extLst>
      <p:ext uri="{BB962C8B-B14F-4D97-AF65-F5344CB8AC3E}">
        <p14:creationId xmlns:p14="http://schemas.microsoft.com/office/powerpoint/2010/main" val="2923477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19"/>
          <p:cNvSpPr/>
          <p:nvPr/>
        </p:nvSpPr>
        <p:spPr>
          <a:xfrm>
            <a:off x="413159" y="1113539"/>
            <a:ext cx="11491573" cy="5287261"/>
          </a:xfrm>
          <a:prstGeom prst="rect">
            <a:avLst/>
          </a:prstGeom>
          <a:solidFill>
            <a:srgbClr val="FFFFFF">
              <a:lumMod val="95000"/>
            </a:srgbClr>
          </a:solidFill>
          <a:ln w="9525" cap="flat" cmpd="sng" algn="ctr">
            <a:noFill/>
            <a:prstDash val="solid"/>
            <a:headEnd type="none" w="med" len="med"/>
            <a:tailEnd type="none" w="med" len="med"/>
          </a:ln>
          <a:effectLst/>
        </p:spPr>
        <p:txBody>
          <a:bodyPr vert="horz" wrap="square" lIns="91412" tIns="45707" rIns="91412" bIns="45707" numCol="1" spcCol="0" rtlCol="0" anchor="ctr" anchorCtr="0" compatLnSpc="1">
            <a:prstTxWarp prst="textNoShape">
              <a:avLst/>
            </a:prstTxWarp>
          </a:bodyPr>
          <a:lstStyle/>
          <a:p>
            <a:pPr marL="0" marR="0" lvl="0" indent="0" algn="ctr" defTabSz="913848" eaLnBrk="1" fontAlgn="base" latinLnBrk="0" hangingPunct="1">
              <a:lnSpc>
                <a:spcPct val="100000"/>
              </a:lnSpc>
              <a:spcBef>
                <a:spcPct val="0"/>
              </a:spcBef>
              <a:spcAft>
                <a:spcPct val="0"/>
              </a:spcAft>
              <a:buClrTx/>
              <a:buSzTx/>
              <a:buFontTx/>
              <a:buNone/>
              <a:tabLst/>
              <a:defRPr/>
            </a:pPr>
            <a:endParaRPr kumimoji="0" lang="en-US" sz="2267"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55" name="Rounded Rectangle 21"/>
          <p:cNvSpPr/>
          <p:nvPr/>
        </p:nvSpPr>
        <p:spPr bwMode="auto">
          <a:xfrm>
            <a:off x="434143" y="2180390"/>
            <a:ext cx="4600941" cy="2598453"/>
          </a:xfrm>
          <a:prstGeom prst="roundRect">
            <a:avLst>
              <a:gd name="adj" fmla="val 0"/>
            </a:avLst>
          </a:prstGeom>
          <a:solidFill>
            <a:schemeClr val="bg2"/>
          </a:solidFill>
          <a:ln w="9525" cap="flat" cmpd="sng" algn="ctr">
            <a:noFill/>
            <a:prstDash val="solid"/>
          </a:ln>
          <a:effectLst/>
        </p:spPr>
        <p:txBody>
          <a:bodyPr lIns="91448" tIns="45725" rIns="91448" bIns="45725" rtlCol="0" anchor="t" anchorCtr="0"/>
          <a:lstStyle/>
          <a:p>
            <a:pPr marL="0" marR="0" lvl="0" indent="0" algn="ctr" defTabSz="1219018"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dirty="0" smtClean="0">
                <a:ln>
                  <a:noFill/>
                </a:ln>
                <a:solidFill>
                  <a:srgbClr val="FFFFFF">
                    <a:alpha val="99000"/>
                  </a:srgbClr>
                </a:solidFill>
                <a:effectLst/>
                <a:uLnTx/>
                <a:uFillTx/>
                <a:latin typeface="Segoe UI"/>
                <a:ea typeface="Segoe UI" pitchFamily="34" charset="0"/>
                <a:cs typeface="Segoe UI" pitchFamily="34" charset="0"/>
              </a:rPr>
              <a:t> </a:t>
            </a:r>
          </a:p>
        </p:txBody>
      </p:sp>
      <p:grpSp>
        <p:nvGrpSpPr>
          <p:cNvPr id="11" name="Group 10"/>
          <p:cNvGrpSpPr/>
          <p:nvPr/>
        </p:nvGrpSpPr>
        <p:grpSpPr>
          <a:xfrm>
            <a:off x="7775482" y="4597642"/>
            <a:ext cx="1679727" cy="1679725"/>
            <a:chOff x="3920859" y="3875209"/>
            <a:chExt cx="1259795" cy="1259794"/>
          </a:xfrm>
        </p:grpSpPr>
        <p:sp>
          <p:nvSpPr>
            <p:cNvPr id="45" name="Oval 44"/>
            <p:cNvSpPr/>
            <p:nvPr/>
          </p:nvSpPr>
          <p:spPr>
            <a:xfrm>
              <a:off x="3920859" y="3875209"/>
              <a:ext cx="1259795" cy="1259794"/>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6" name="Picture 5" descr="CarIconWhit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92805" y="4108916"/>
              <a:ext cx="915903" cy="767878"/>
            </a:xfrm>
            <a:prstGeom prst="rect">
              <a:avLst/>
            </a:prstGeom>
          </p:spPr>
        </p:pic>
        <p:sp>
          <p:nvSpPr>
            <p:cNvPr id="42" name="TextBox 41"/>
            <p:cNvSpPr txBox="1"/>
            <p:nvPr/>
          </p:nvSpPr>
          <p:spPr>
            <a:xfrm>
              <a:off x="4239205" y="4363408"/>
              <a:ext cx="623103" cy="315423"/>
            </a:xfrm>
            <a:prstGeom prst="rect">
              <a:avLst/>
            </a:prstGeom>
            <a:noFill/>
          </p:spPr>
          <p:txBody>
            <a:bodyPr wrap="square" rtlCol="0">
              <a:spAutoFit/>
            </a:bodyPr>
            <a:lstStyle/>
            <a:p>
              <a:pPr algn="ctr"/>
              <a:r>
                <a:rPr lang="zh-CN" altLang="en-US" sz="2133" dirty="0">
                  <a:solidFill>
                    <a:schemeClr val="accent2">
                      <a:lumMod val="75000"/>
                    </a:schemeClr>
                  </a:solidFill>
                </a:rPr>
                <a:t>汽车</a:t>
              </a:r>
              <a:endParaRPr lang="en-US" sz="2133" dirty="0">
                <a:solidFill>
                  <a:schemeClr val="accent2">
                    <a:lumMod val="75000"/>
                  </a:schemeClr>
                </a:solidFill>
              </a:endParaRPr>
            </a:p>
          </p:txBody>
        </p:sp>
      </p:grpSp>
      <p:grpSp>
        <p:nvGrpSpPr>
          <p:cNvPr id="16" name="Group 15"/>
          <p:cNvGrpSpPr/>
          <p:nvPr/>
        </p:nvGrpSpPr>
        <p:grpSpPr>
          <a:xfrm>
            <a:off x="5955024" y="4148309"/>
            <a:ext cx="2174749" cy="417634"/>
            <a:chOff x="4466268" y="3142017"/>
            <a:chExt cx="1631062" cy="313225"/>
          </a:xfrm>
        </p:grpSpPr>
        <p:sp>
          <p:nvSpPr>
            <p:cNvPr id="51" name="Shape 90"/>
            <p:cNvSpPr/>
            <p:nvPr/>
          </p:nvSpPr>
          <p:spPr>
            <a:xfrm rot="2640194">
              <a:off x="4466268" y="3178539"/>
              <a:ext cx="1631062" cy="145794"/>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52" name="Rounded Rectangle 51"/>
            <p:cNvSpPr/>
            <p:nvPr/>
          </p:nvSpPr>
          <p:spPr>
            <a:xfrm rot="2699635">
              <a:off x="5009662" y="3142017"/>
              <a:ext cx="624649"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sz="2133" dirty="0">
                  <a:solidFill>
                    <a:schemeClr val="tx1">
                      <a:lumMod val="50000"/>
                      <a:lumOff val="50000"/>
                    </a:schemeClr>
                  </a:solidFill>
                  <a:cs typeface="Calibri"/>
                </a:rPr>
                <a:t>驾驶</a:t>
              </a:r>
              <a:endParaRPr lang="en-US" sz="2133" dirty="0"/>
            </a:p>
          </p:txBody>
        </p:sp>
      </p:grpSp>
      <p:sp>
        <p:nvSpPr>
          <p:cNvPr id="103" name="Shape 103"/>
          <p:cNvSpPr/>
          <p:nvPr/>
        </p:nvSpPr>
        <p:spPr>
          <a:xfrm>
            <a:off x="5315693" y="1212235"/>
            <a:ext cx="2008563" cy="800027"/>
          </a:xfrm>
          <a:prstGeom prst="rect">
            <a:avLst/>
          </a:prstGeom>
          <a:noFill/>
          <a:ln>
            <a:noFill/>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a:defRPr sz="1800"/>
            </a:pPr>
            <a:r>
              <a:rPr lang="zh-CN" altLang="en-US" sz="1733" dirty="0">
                <a:solidFill>
                  <a:schemeClr val="tx1">
                    <a:lumMod val="65000"/>
                    <a:lumOff val="35000"/>
                  </a:schemeClr>
                </a:solidFill>
                <a:latin typeface="Calibri"/>
                <a:cs typeface="Calibri"/>
              </a:rPr>
              <a:t>姓名</a:t>
            </a:r>
            <a:r>
              <a:rPr sz="1733" dirty="0">
                <a:solidFill>
                  <a:schemeClr val="tx1">
                    <a:lumMod val="65000"/>
                    <a:lumOff val="35000"/>
                  </a:schemeClr>
                </a:solidFill>
                <a:latin typeface="Calibri"/>
                <a:cs typeface="Calibri"/>
              </a:rPr>
              <a:t>: “</a:t>
            </a:r>
            <a:r>
              <a:rPr lang="zh-CN" altLang="en-US" sz="1733" dirty="0">
                <a:solidFill>
                  <a:schemeClr val="tx1">
                    <a:lumMod val="65000"/>
                    <a:lumOff val="35000"/>
                  </a:schemeClr>
                </a:solidFill>
                <a:latin typeface="Calibri"/>
                <a:cs typeface="Calibri"/>
              </a:rPr>
              <a:t>张三</a:t>
            </a:r>
            <a:r>
              <a:rPr sz="1733" dirty="0">
                <a:solidFill>
                  <a:schemeClr val="tx1">
                    <a:lumMod val="65000"/>
                    <a:lumOff val="35000"/>
                  </a:schemeClr>
                </a:solidFill>
                <a:latin typeface="Calibri"/>
                <a:cs typeface="Calibri"/>
              </a:rPr>
              <a:t>”</a:t>
            </a:r>
          </a:p>
          <a:p>
            <a:pPr lvl="0" algn="ctr">
              <a:defRPr sz="1800"/>
            </a:pPr>
            <a:r>
              <a:rPr lang="zh-CN" altLang="en-US" sz="1733" dirty="0">
                <a:solidFill>
                  <a:schemeClr val="tx1">
                    <a:lumMod val="65000"/>
                    <a:lumOff val="35000"/>
                  </a:schemeClr>
                </a:solidFill>
                <a:latin typeface="Calibri"/>
                <a:cs typeface="Calibri"/>
              </a:rPr>
              <a:t>生日</a:t>
            </a:r>
            <a:r>
              <a:rPr sz="1733" dirty="0">
                <a:solidFill>
                  <a:schemeClr val="tx1">
                    <a:lumMod val="65000"/>
                    <a:lumOff val="35000"/>
                  </a:schemeClr>
                </a:solidFill>
                <a:latin typeface="Calibri"/>
                <a:cs typeface="Calibri"/>
              </a:rPr>
              <a:t>: 1970</a:t>
            </a:r>
            <a:r>
              <a:rPr lang="zh-CN" altLang="en-US" sz="1733" dirty="0">
                <a:solidFill>
                  <a:schemeClr val="tx1">
                    <a:lumMod val="65000"/>
                    <a:lumOff val="35000"/>
                  </a:schemeClr>
                </a:solidFill>
                <a:latin typeface="Calibri"/>
                <a:cs typeface="Calibri"/>
              </a:rPr>
              <a:t>年</a:t>
            </a:r>
            <a:r>
              <a:rPr lang="en-US" altLang="zh-CN" sz="1733" dirty="0">
                <a:solidFill>
                  <a:schemeClr val="tx1">
                    <a:lumMod val="65000"/>
                    <a:lumOff val="35000"/>
                  </a:schemeClr>
                </a:solidFill>
                <a:latin typeface="Calibri"/>
                <a:cs typeface="Calibri"/>
              </a:rPr>
              <a:t>5</a:t>
            </a:r>
            <a:r>
              <a:rPr lang="zh-CN" altLang="en-US" sz="1733" dirty="0">
                <a:solidFill>
                  <a:schemeClr val="tx1">
                    <a:lumMod val="65000"/>
                    <a:lumOff val="35000"/>
                  </a:schemeClr>
                </a:solidFill>
                <a:latin typeface="Calibri"/>
                <a:cs typeface="Calibri"/>
              </a:rPr>
              <a:t>月</a:t>
            </a:r>
            <a:r>
              <a:rPr lang="en-US" altLang="zh-CN" sz="1733" dirty="0">
                <a:solidFill>
                  <a:schemeClr val="tx1">
                    <a:lumMod val="65000"/>
                    <a:lumOff val="35000"/>
                  </a:schemeClr>
                </a:solidFill>
                <a:latin typeface="Calibri"/>
                <a:cs typeface="Calibri"/>
              </a:rPr>
              <a:t>29</a:t>
            </a:r>
            <a:r>
              <a:rPr lang="zh-CN" altLang="en-US" sz="1733" dirty="0">
                <a:solidFill>
                  <a:schemeClr val="tx1">
                    <a:lumMod val="65000"/>
                    <a:lumOff val="35000"/>
                  </a:schemeClr>
                </a:solidFill>
                <a:latin typeface="Calibri"/>
                <a:cs typeface="Calibri"/>
              </a:rPr>
              <a:t>日</a:t>
            </a:r>
            <a:endParaRPr sz="1733" dirty="0">
              <a:solidFill>
                <a:schemeClr val="tx1">
                  <a:lumMod val="65000"/>
                  <a:lumOff val="35000"/>
                </a:schemeClr>
              </a:solidFill>
              <a:latin typeface="Calibri"/>
              <a:cs typeface="Calibri"/>
            </a:endParaRPr>
          </a:p>
          <a:p>
            <a:pPr lvl="0" algn="ctr">
              <a:defRPr sz="1800"/>
            </a:pPr>
            <a:r>
              <a:rPr lang="zh-CN" altLang="en-US" sz="1733" dirty="0">
                <a:solidFill>
                  <a:schemeClr val="tx1">
                    <a:lumMod val="65000"/>
                    <a:lumOff val="35000"/>
                  </a:schemeClr>
                </a:solidFill>
                <a:latin typeface="Calibri"/>
                <a:cs typeface="Calibri"/>
              </a:rPr>
              <a:t>微信</a:t>
            </a:r>
            <a:r>
              <a:rPr sz="1733" dirty="0">
                <a:solidFill>
                  <a:schemeClr val="tx1">
                    <a:lumMod val="65000"/>
                    <a:lumOff val="35000"/>
                  </a:schemeClr>
                </a:solidFill>
                <a:latin typeface="Calibri"/>
                <a:cs typeface="Calibri"/>
              </a:rPr>
              <a:t>: </a:t>
            </a:r>
            <a:r>
              <a:rPr sz="1733" dirty="0" smtClean="0">
                <a:solidFill>
                  <a:schemeClr val="tx1">
                    <a:lumMod val="65000"/>
                    <a:lumOff val="35000"/>
                  </a:schemeClr>
                </a:solidFill>
                <a:latin typeface="Calibri"/>
                <a:cs typeface="Calibri"/>
              </a:rPr>
              <a:t>“</a:t>
            </a:r>
            <a:r>
              <a:rPr lang="en-US" altLang="zh-CN" sz="1733" dirty="0" smtClean="0">
                <a:solidFill>
                  <a:schemeClr val="tx1">
                    <a:lumMod val="65000"/>
                    <a:lumOff val="35000"/>
                  </a:schemeClr>
                </a:solidFill>
                <a:latin typeface="Calibri"/>
                <a:cs typeface="Calibri"/>
              </a:rPr>
              <a:t>san</a:t>
            </a:r>
            <a:r>
              <a:rPr sz="1733" dirty="0" smtClean="0">
                <a:solidFill>
                  <a:schemeClr val="tx1">
                    <a:lumMod val="65000"/>
                    <a:lumOff val="35000"/>
                  </a:schemeClr>
                </a:solidFill>
                <a:latin typeface="Calibri"/>
                <a:cs typeface="Calibri"/>
              </a:rPr>
              <a:t>”</a:t>
            </a:r>
            <a:endParaRPr sz="1733" dirty="0">
              <a:solidFill>
                <a:schemeClr val="tx1">
                  <a:lumMod val="65000"/>
                  <a:lumOff val="35000"/>
                </a:schemeClr>
              </a:solidFill>
              <a:latin typeface="Calibri"/>
              <a:cs typeface="Calibri"/>
            </a:endParaRPr>
          </a:p>
        </p:txBody>
      </p:sp>
      <p:sp>
        <p:nvSpPr>
          <p:cNvPr id="106" name="Shape 106"/>
          <p:cNvSpPr/>
          <p:nvPr/>
        </p:nvSpPr>
        <p:spPr>
          <a:xfrm>
            <a:off x="9846477" y="1479339"/>
            <a:ext cx="2058256" cy="533351"/>
          </a:xfrm>
          <a:prstGeom prst="rect">
            <a:avLst/>
          </a:prstGeom>
          <a:noFill/>
          <a:ln>
            <a:noFill/>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a:defRPr sz="1800"/>
            </a:pPr>
            <a:r>
              <a:rPr lang="zh-CN" altLang="en-US" sz="1733" dirty="0">
                <a:solidFill>
                  <a:schemeClr val="tx1">
                    <a:lumMod val="65000"/>
                    <a:lumOff val="35000"/>
                  </a:schemeClr>
                </a:solidFill>
                <a:latin typeface="Calibri"/>
                <a:cs typeface="Calibri"/>
              </a:rPr>
              <a:t>姓名</a:t>
            </a:r>
            <a:r>
              <a:rPr sz="1733" dirty="0">
                <a:solidFill>
                  <a:schemeClr val="tx1">
                    <a:lumMod val="65000"/>
                    <a:lumOff val="35000"/>
                  </a:schemeClr>
                </a:solidFill>
                <a:latin typeface="Calibri"/>
                <a:cs typeface="Calibri"/>
              </a:rPr>
              <a:t>: “</a:t>
            </a:r>
            <a:r>
              <a:rPr lang="zh-CN" altLang="en-US" sz="1733" dirty="0">
                <a:solidFill>
                  <a:schemeClr val="tx1">
                    <a:lumMod val="65000"/>
                    <a:lumOff val="35000"/>
                  </a:schemeClr>
                </a:solidFill>
                <a:latin typeface="Calibri"/>
                <a:cs typeface="Calibri"/>
              </a:rPr>
              <a:t>李四</a:t>
            </a:r>
            <a:r>
              <a:rPr sz="1733" dirty="0">
                <a:solidFill>
                  <a:schemeClr val="tx1">
                    <a:lumMod val="65000"/>
                    <a:lumOff val="35000"/>
                  </a:schemeClr>
                </a:solidFill>
                <a:latin typeface="Calibri"/>
                <a:cs typeface="Calibri"/>
              </a:rPr>
              <a:t>”</a:t>
            </a:r>
          </a:p>
          <a:p>
            <a:pPr lvl="0" algn="ctr">
              <a:defRPr sz="1800"/>
            </a:pPr>
            <a:r>
              <a:rPr lang="zh-CN" altLang="en-US" sz="1733" dirty="0">
                <a:solidFill>
                  <a:schemeClr val="tx1">
                    <a:lumMod val="65000"/>
                    <a:lumOff val="35000"/>
                  </a:schemeClr>
                </a:solidFill>
                <a:latin typeface="Calibri"/>
                <a:cs typeface="Calibri"/>
              </a:rPr>
              <a:t>生日</a:t>
            </a:r>
            <a:r>
              <a:rPr sz="1733" dirty="0">
                <a:solidFill>
                  <a:schemeClr val="tx1">
                    <a:lumMod val="65000"/>
                    <a:lumOff val="35000"/>
                  </a:schemeClr>
                </a:solidFill>
                <a:latin typeface="Calibri"/>
                <a:cs typeface="Calibri"/>
              </a:rPr>
              <a:t>:</a:t>
            </a:r>
            <a:r>
              <a:rPr lang="en-US" sz="1733" dirty="0">
                <a:solidFill>
                  <a:schemeClr val="tx1">
                    <a:lumMod val="65000"/>
                    <a:lumOff val="35000"/>
                  </a:schemeClr>
                </a:solidFill>
                <a:latin typeface="Calibri"/>
                <a:cs typeface="Calibri"/>
              </a:rPr>
              <a:t>  </a:t>
            </a:r>
            <a:r>
              <a:rPr sz="1733" dirty="0">
                <a:solidFill>
                  <a:schemeClr val="tx1">
                    <a:lumMod val="65000"/>
                    <a:lumOff val="35000"/>
                  </a:schemeClr>
                </a:solidFill>
                <a:latin typeface="Calibri"/>
                <a:cs typeface="Calibri"/>
              </a:rPr>
              <a:t>1975</a:t>
            </a:r>
            <a:r>
              <a:rPr lang="zh-CN" altLang="en-US" sz="1733" dirty="0">
                <a:solidFill>
                  <a:schemeClr val="tx1">
                    <a:lumMod val="65000"/>
                    <a:lumOff val="35000"/>
                  </a:schemeClr>
                </a:solidFill>
                <a:latin typeface="Calibri"/>
                <a:cs typeface="Calibri"/>
              </a:rPr>
              <a:t>年</a:t>
            </a:r>
            <a:r>
              <a:rPr lang="en-US" altLang="zh-CN" sz="1733" dirty="0">
                <a:solidFill>
                  <a:schemeClr val="tx1">
                    <a:lumMod val="65000"/>
                    <a:lumOff val="35000"/>
                  </a:schemeClr>
                </a:solidFill>
                <a:latin typeface="Calibri"/>
                <a:cs typeface="Calibri"/>
              </a:rPr>
              <a:t>11</a:t>
            </a:r>
            <a:r>
              <a:rPr lang="zh-CN" altLang="en-US" sz="1733" dirty="0">
                <a:solidFill>
                  <a:schemeClr val="tx1">
                    <a:lumMod val="65000"/>
                    <a:lumOff val="35000"/>
                  </a:schemeClr>
                </a:solidFill>
                <a:latin typeface="Calibri"/>
                <a:cs typeface="Calibri"/>
              </a:rPr>
              <a:t>月</a:t>
            </a:r>
            <a:r>
              <a:rPr lang="en-US" altLang="zh-CN" sz="1733" dirty="0">
                <a:solidFill>
                  <a:schemeClr val="tx1">
                    <a:lumMod val="65000"/>
                    <a:lumOff val="35000"/>
                  </a:schemeClr>
                </a:solidFill>
                <a:latin typeface="Calibri"/>
                <a:cs typeface="Calibri"/>
              </a:rPr>
              <a:t>5</a:t>
            </a:r>
            <a:r>
              <a:rPr lang="zh-CN" altLang="en-US" sz="1733" dirty="0">
                <a:solidFill>
                  <a:schemeClr val="tx1">
                    <a:lumMod val="65000"/>
                    <a:lumOff val="35000"/>
                  </a:schemeClr>
                </a:solidFill>
                <a:latin typeface="Calibri"/>
                <a:cs typeface="Calibri"/>
              </a:rPr>
              <a:t>日</a:t>
            </a:r>
            <a:endParaRPr sz="1733" dirty="0">
              <a:solidFill>
                <a:schemeClr val="tx1">
                  <a:lumMod val="65000"/>
                  <a:lumOff val="35000"/>
                </a:schemeClr>
              </a:solidFill>
              <a:latin typeface="Calibri"/>
              <a:cs typeface="Calibri"/>
            </a:endParaRPr>
          </a:p>
        </p:txBody>
      </p:sp>
      <p:sp>
        <p:nvSpPr>
          <p:cNvPr id="109" name="Shape 109"/>
          <p:cNvSpPr/>
          <p:nvPr/>
        </p:nvSpPr>
        <p:spPr>
          <a:xfrm>
            <a:off x="7614765" y="3807028"/>
            <a:ext cx="1976446" cy="533351"/>
          </a:xfrm>
          <a:prstGeom prst="rect">
            <a:avLst/>
          </a:prstGeom>
          <a:noFill/>
          <a:ln>
            <a:noFill/>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2400"/>
            </a:lvl1pPr>
          </a:lstStyle>
          <a:p>
            <a:pPr lvl="0" algn="ctr">
              <a:defRPr sz="1800"/>
            </a:pPr>
            <a:r>
              <a:rPr lang="zh-CN" altLang="en-US" sz="1733" dirty="0" smtClean="0">
                <a:solidFill>
                  <a:schemeClr val="tx1">
                    <a:lumMod val="65000"/>
                    <a:lumOff val="35000"/>
                  </a:schemeClr>
                </a:solidFill>
                <a:latin typeface="Calibri"/>
                <a:cs typeface="Calibri"/>
              </a:rPr>
              <a:t>开始日期</a:t>
            </a:r>
            <a:r>
              <a:rPr sz="1733" dirty="0" smtClean="0">
                <a:solidFill>
                  <a:schemeClr val="tx1">
                    <a:lumMod val="65000"/>
                    <a:lumOff val="35000"/>
                  </a:schemeClr>
                </a:solidFill>
                <a:latin typeface="Calibri"/>
                <a:cs typeface="Calibri"/>
              </a:rPr>
              <a:t>: </a:t>
            </a:r>
            <a:r>
              <a:rPr lang="en-US" sz="1733" dirty="0">
                <a:solidFill>
                  <a:schemeClr val="tx1">
                    <a:lumMod val="65000"/>
                    <a:lumOff val="35000"/>
                  </a:schemeClr>
                </a:solidFill>
                <a:latin typeface="Calibri"/>
                <a:cs typeface="Calibri"/>
              </a:rPr>
              <a:t/>
            </a:r>
            <a:br>
              <a:rPr lang="en-US" sz="1733" dirty="0">
                <a:solidFill>
                  <a:schemeClr val="tx1">
                    <a:lumMod val="65000"/>
                    <a:lumOff val="35000"/>
                  </a:schemeClr>
                </a:solidFill>
                <a:latin typeface="Calibri"/>
                <a:cs typeface="Calibri"/>
              </a:rPr>
            </a:br>
            <a:r>
              <a:rPr sz="1733" dirty="0">
                <a:solidFill>
                  <a:schemeClr val="tx1">
                    <a:lumMod val="65000"/>
                    <a:lumOff val="35000"/>
                  </a:schemeClr>
                </a:solidFill>
                <a:latin typeface="Calibri"/>
                <a:cs typeface="Calibri"/>
              </a:rPr>
              <a:t>2011</a:t>
            </a:r>
            <a:r>
              <a:rPr lang="zh-CN" altLang="en-US" sz="1733" dirty="0">
                <a:solidFill>
                  <a:schemeClr val="tx1">
                    <a:lumMod val="65000"/>
                    <a:lumOff val="35000"/>
                  </a:schemeClr>
                </a:solidFill>
                <a:latin typeface="Calibri"/>
                <a:cs typeface="Calibri"/>
              </a:rPr>
              <a:t>年</a:t>
            </a:r>
            <a:r>
              <a:rPr lang="en-US" altLang="zh-CN" sz="1733" dirty="0">
                <a:solidFill>
                  <a:schemeClr val="tx1">
                    <a:lumMod val="65000"/>
                    <a:lumOff val="35000"/>
                  </a:schemeClr>
                </a:solidFill>
                <a:latin typeface="Calibri"/>
                <a:cs typeface="Calibri"/>
              </a:rPr>
              <a:t>1</a:t>
            </a:r>
            <a:r>
              <a:rPr lang="zh-CN" altLang="en-US" sz="1733" dirty="0">
                <a:solidFill>
                  <a:schemeClr val="tx1">
                    <a:lumMod val="65000"/>
                    <a:lumOff val="35000"/>
                  </a:schemeClr>
                </a:solidFill>
                <a:latin typeface="Calibri"/>
                <a:cs typeface="Calibri"/>
              </a:rPr>
              <a:t>月</a:t>
            </a:r>
            <a:r>
              <a:rPr lang="en-US" altLang="zh-CN" sz="1733" dirty="0">
                <a:solidFill>
                  <a:schemeClr val="tx1">
                    <a:lumMod val="65000"/>
                    <a:lumOff val="35000"/>
                  </a:schemeClr>
                </a:solidFill>
                <a:latin typeface="Calibri"/>
                <a:cs typeface="Calibri"/>
              </a:rPr>
              <a:t>10</a:t>
            </a:r>
            <a:r>
              <a:rPr lang="zh-CN" altLang="en-US" sz="1733" dirty="0">
                <a:solidFill>
                  <a:schemeClr val="tx1">
                    <a:lumMod val="65000"/>
                    <a:lumOff val="35000"/>
                  </a:schemeClr>
                </a:solidFill>
                <a:latin typeface="Calibri"/>
                <a:cs typeface="Calibri"/>
              </a:rPr>
              <a:t>日</a:t>
            </a:r>
            <a:endParaRPr sz="1733" dirty="0">
              <a:solidFill>
                <a:schemeClr val="tx1">
                  <a:lumMod val="65000"/>
                  <a:lumOff val="35000"/>
                </a:schemeClr>
              </a:solidFill>
              <a:latin typeface="Calibri"/>
              <a:cs typeface="Calibri"/>
            </a:endParaRPr>
          </a:p>
        </p:txBody>
      </p:sp>
      <p:sp>
        <p:nvSpPr>
          <p:cNvPr id="112" name="Shape 112"/>
          <p:cNvSpPr/>
          <p:nvPr/>
        </p:nvSpPr>
        <p:spPr>
          <a:xfrm>
            <a:off x="9666803" y="5130523"/>
            <a:ext cx="1248227" cy="533351"/>
          </a:xfrm>
          <a:prstGeom prst="rect">
            <a:avLst/>
          </a:prstGeom>
          <a:noFill/>
          <a:ln>
            <a:noFill/>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a:defRPr sz="1800"/>
            </a:pPr>
            <a:r>
              <a:rPr lang="zh-CN" altLang="en-US" sz="1733" dirty="0">
                <a:solidFill>
                  <a:schemeClr val="tx1">
                    <a:lumMod val="65000"/>
                    <a:lumOff val="35000"/>
                  </a:schemeClr>
                </a:solidFill>
                <a:latin typeface="Calibri"/>
                <a:cs typeface="Calibri"/>
              </a:rPr>
              <a:t>品牌</a:t>
            </a:r>
            <a:r>
              <a:rPr sz="1733" dirty="0">
                <a:solidFill>
                  <a:schemeClr val="tx1">
                    <a:lumMod val="65000"/>
                    <a:lumOff val="35000"/>
                  </a:schemeClr>
                </a:solidFill>
                <a:latin typeface="Calibri"/>
                <a:cs typeface="Calibri"/>
              </a:rPr>
              <a:t>: “Volvo”</a:t>
            </a:r>
          </a:p>
          <a:p>
            <a:pPr lvl="0" algn="ctr">
              <a:defRPr sz="1800"/>
            </a:pPr>
            <a:r>
              <a:rPr lang="zh-CN" altLang="en-US" sz="1733" dirty="0">
                <a:solidFill>
                  <a:schemeClr val="tx1">
                    <a:lumMod val="65000"/>
                    <a:lumOff val="35000"/>
                  </a:schemeClr>
                </a:solidFill>
                <a:latin typeface="Calibri"/>
                <a:cs typeface="Calibri"/>
              </a:rPr>
              <a:t>型号</a:t>
            </a:r>
            <a:r>
              <a:rPr sz="1733" dirty="0">
                <a:solidFill>
                  <a:schemeClr val="tx1">
                    <a:lumMod val="65000"/>
                    <a:lumOff val="35000"/>
                  </a:schemeClr>
                </a:solidFill>
                <a:latin typeface="Calibri"/>
                <a:cs typeface="Calibri"/>
              </a:rPr>
              <a:t>: “V70”</a:t>
            </a:r>
          </a:p>
        </p:txBody>
      </p:sp>
      <p:sp>
        <p:nvSpPr>
          <p:cNvPr id="116" name="Shape 116"/>
          <p:cNvSpPr>
            <a:spLocks noGrp="1"/>
          </p:cNvSpPr>
          <p:nvPr>
            <p:ph idx="4294967295"/>
          </p:nvPr>
        </p:nvSpPr>
        <p:spPr>
          <a:xfrm>
            <a:off x="840477" y="2298945"/>
            <a:ext cx="3481979" cy="2355938"/>
          </a:xfrm>
          <a:prstGeom prst="rect">
            <a:avLst/>
          </a:prstGeom>
        </p:spPr>
        <p:txBody>
          <a:bodyPr anchor="t">
            <a:noAutofit/>
          </a:bodyPr>
          <a:lstStyle/>
          <a:p>
            <a:pPr marL="0" indent="0" defTabSz="288465">
              <a:spcBef>
                <a:spcPts val="1600"/>
              </a:spcBef>
              <a:buSzPct val="175000"/>
              <a:buNone/>
              <a:defRPr sz="1800"/>
            </a:pPr>
            <a:r>
              <a:rPr lang="zh-CN" altLang="en-US" sz="1800" b="1" dirty="0" smtClean="0">
                <a:solidFill>
                  <a:schemeClr val="bg1"/>
                </a:solidFill>
                <a:uFill>
                  <a:solidFill/>
                </a:uFill>
                <a:latin typeface="+mn-ea"/>
              </a:rPr>
              <a:t>节点</a:t>
            </a:r>
            <a:endParaRPr lang="en-US" altLang="zh-CN" sz="1800" b="1" dirty="0">
              <a:solidFill>
                <a:schemeClr val="bg1"/>
              </a:solidFill>
              <a:uFill>
                <a:solidFill/>
              </a:uFill>
              <a:latin typeface="+mn-ea"/>
            </a:endParaRPr>
          </a:p>
          <a:p>
            <a:pPr defTabSz="288465">
              <a:spcBef>
                <a:spcPts val="267"/>
              </a:spcBef>
              <a:buSzPct val="105000"/>
              <a:defRPr sz="1800"/>
            </a:pPr>
            <a:r>
              <a:rPr lang="zh-CN" altLang="en-US" sz="1800" dirty="0" smtClean="0">
                <a:solidFill>
                  <a:schemeClr val="bg1"/>
                </a:solidFill>
                <a:uFill>
                  <a:solidFill/>
                </a:uFill>
                <a:latin typeface="+mn-ea"/>
              </a:rPr>
              <a:t>图</a:t>
            </a:r>
            <a:r>
              <a:rPr lang="zh-CN" altLang="en-US" sz="1800" dirty="0">
                <a:solidFill>
                  <a:schemeClr val="bg1"/>
                </a:solidFill>
                <a:uFill>
                  <a:solidFill/>
                </a:uFill>
                <a:latin typeface="+mn-ea"/>
              </a:rPr>
              <a:t>中的对象</a:t>
            </a:r>
            <a:endParaRPr lang="en-US" sz="1800" dirty="0">
              <a:solidFill>
                <a:schemeClr val="bg1"/>
              </a:solidFill>
              <a:uFill>
                <a:solidFill/>
              </a:uFill>
              <a:latin typeface="+mn-ea"/>
            </a:endParaRPr>
          </a:p>
          <a:p>
            <a:pPr defTabSz="288465">
              <a:spcBef>
                <a:spcPts val="267"/>
              </a:spcBef>
              <a:buSzPct val="105000"/>
              <a:defRPr sz="1800"/>
            </a:pPr>
            <a:r>
              <a:rPr lang="zh-CN" altLang="en-US" sz="1800" dirty="0" smtClean="0">
                <a:solidFill>
                  <a:schemeClr val="bg1"/>
                </a:solidFill>
                <a:uFill>
                  <a:solidFill/>
                </a:uFill>
                <a:latin typeface="+mn-ea"/>
              </a:rPr>
              <a:t>可带若干</a:t>
            </a:r>
            <a:r>
              <a:rPr lang="zh-CN" altLang="en-US" sz="1800" dirty="0">
                <a:solidFill>
                  <a:schemeClr val="bg1"/>
                </a:solidFill>
                <a:uFill>
                  <a:solidFill/>
                </a:uFill>
                <a:latin typeface="+mn-ea"/>
              </a:rPr>
              <a:t>名</a:t>
            </a:r>
            <a:r>
              <a:rPr lang="en-US" altLang="zh-CN" sz="1800" dirty="0">
                <a:solidFill>
                  <a:schemeClr val="bg1"/>
                </a:solidFill>
                <a:uFill>
                  <a:solidFill/>
                </a:uFill>
                <a:latin typeface="+mn-ea"/>
              </a:rPr>
              <a:t>-</a:t>
            </a:r>
            <a:r>
              <a:rPr lang="zh-CN" altLang="en-US" sz="1800" dirty="0" smtClean="0">
                <a:solidFill>
                  <a:schemeClr val="bg1"/>
                </a:solidFill>
                <a:uFill>
                  <a:solidFill/>
                </a:uFill>
                <a:latin typeface="+mn-ea"/>
              </a:rPr>
              <a:t>值属性</a:t>
            </a:r>
            <a:endParaRPr lang="en-US" sz="1800" i="1" dirty="0">
              <a:solidFill>
                <a:schemeClr val="bg1"/>
              </a:solidFill>
              <a:uFill>
                <a:solidFill/>
              </a:uFill>
              <a:latin typeface="+mn-ea"/>
            </a:endParaRPr>
          </a:p>
          <a:p>
            <a:pPr defTabSz="288465">
              <a:spcBef>
                <a:spcPts val="267"/>
              </a:spcBef>
              <a:buSzPct val="105000"/>
              <a:defRPr sz="1800"/>
            </a:pPr>
            <a:r>
              <a:rPr lang="zh-CN" altLang="en-US" sz="1800" dirty="0" smtClean="0">
                <a:solidFill>
                  <a:schemeClr val="bg1"/>
                </a:solidFill>
                <a:uFill>
                  <a:solidFill/>
                </a:uFill>
                <a:latin typeface="+mn-ea"/>
              </a:rPr>
              <a:t>可带</a:t>
            </a:r>
            <a:r>
              <a:rPr lang="zh-CN" altLang="en-US" sz="1800" dirty="0">
                <a:solidFill>
                  <a:schemeClr val="bg1"/>
                </a:solidFill>
                <a:uFill>
                  <a:solidFill/>
                </a:uFill>
                <a:latin typeface="+mn-ea"/>
              </a:rPr>
              <a:t>标签</a:t>
            </a:r>
            <a:endParaRPr sz="1800" dirty="0">
              <a:solidFill>
                <a:schemeClr val="bg1"/>
              </a:solidFill>
              <a:uFill>
                <a:solidFill/>
              </a:uFill>
              <a:latin typeface="+mn-ea"/>
            </a:endParaRPr>
          </a:p>
          <a:p>
            <a:pPr marL="0" indent="0" defTabSz="288465">
              <a:spcBef>
                <a:spcPts val="1600"/>
              </a:spcBef>
              <a:buSzPct val="175000"/>
              <a:buNone/>
              <a:defRPr sz="1800"/>
            </a:pPr>
            <a:r>
              <a:rPr lang="zh-CN" altLang="en-US" sz="1800" b="1" dirty="0">
                <a:solidFill>
                  <a:schemeClr val="bg1"/>
                </a:solidFill>
                <a:uFill>
                  <a:solidFill/>
                </a:uFill>
                <a:latin typeface="+mn-ea"/>
              </a:rPr>
              <a:t>关系</a:t>
            </a:r>
            <a:endParaRPr lang="en-US" sz="1800" b="1" dirty="0">
              <a:solidFill>
                <a:schemeClr val="bg1"/>
              </a:solidFill>
              <a:uFill>
                <a:solidFill/>
              </a:uFill>
              <a:latin typeface="+mn-ea"/>
            </a:endParaRPr>
          </a:p>
          <a:p>
            <a:pPr defTabSz="288465">
              <a:spcBef>
                <a:spcPts val="267"/>
              </a:spcBef>
              <a:buSzPct val="100000"/>
              <a:defRPr sz="1800"/>
            </a:pPr>
            <a:r>
              <a:rPr lang="zh-CN" altLang="en-US" sz="1800" dirty="0" smtClean="0">
                <a:solidFill>
                  <a:schemeClr val="bg1"/>
                </a:solidFill>
                <a:uFill>
                  <a:solidFill/>
                </a:uFill>
                <a:latin typeface="+mn-ea"/>
              </a:rPr>
              <a:t>连接节点（有类型、带方向）</a:t>
            </a:r>
            <a:endParaRPr lang="en-US" sz="1800" dirty="0">
              <a:solidFill>
                <a:schemeClr val="bg1"/>
              </a:solidFill>
              <a:uFill>
                <a:solidFill/>
              </a:uFill>
              <a:latin typeface="+mn-ea"/>
            </a:endParaRPr>
          </a:p>
          <a:p>
            <a:pPr defTabSz="288465">
              <a:spcBef>
                <a:spcPts val="267"/>
              </a:spcBef>
              <a:buSzPct val="100000"/>
              <a:defRPr sz="1800"/>
            </a:pPr>
            <a:r>
              <a:rPr lang="zh-CN" altLang="en-US" sz="1800" dirty="0" smtClean="0">
                <a:solidFill>
                  <a:schemeClr val="bg1"/>
                </a:solidFill>
                <a:uFill>
                  <a:solidFill/>
                </a:uFill>
                <a:latin typeface="+mn-ea"/>
              </a:rPr>
              <a:t>可带若干</a:t>
            </a:r>
            <a:r>
              <a:rPr lang="zh-CN" altLang="en-US" sz="1800" dirty="0">
                <a:solidFill>
                  <a:schemeClr val="bg1"/>
                </a:solidFill>
                <a:uFill>
                  <a:solidFill/>
                </a:uFill>
                <a:latin typeface="+mn-ea"/>
              </a:rPr>
              <a:t>名</a:t>
            </a:r>
            <a:r>
              <a:rPr lang="en-US" altLang="zh-CN" sz="1800" dirty="0">
                <a:solidFill>
                  <a:schemeClr val="bg1"/>
                </a:solidFill>
                <a:uFill>
                  <a:solidFill/>
                </a:uFill>
                <a:latin typeface="+mn-ea"/>
              </a:rPr>
              <a:t>-</a:t>
            </a:r>
            <a:r>
              <a:rPr lang="zh-CN" altLang="en-US" sz="1800" dirty="0" smtClean="0">
                <a:solidFill>
                  <a:schemeClr val="bg1"/>
                </a:solidFill>
                <a:uFill>
                  <a:solidFill/>
                </a:uFill>
                <a:latin typeface="+mn-ea"/>
              </a:rPr>
              <a:t>值</a:t>
            </a:r>
            <a:r>
              <a:rPr lang="zh-CN" altLang="en-US" sz="1800" dirty="0">
                <a:solidFill>
                  <a:schemeClr val="bg1"/>
                </a:solidFill>
                <a:uFill>
                  <a:solidFill/>
                </a:uFill>
                <a:latin typeface="+mn-ea"/>
              </a:rPr>
              <a:t>属性</a:t>
            </a:r>
            <a:endParaRPr lang="en-US" sz="1800" i="1" dirty="0">
              <a:solidFill>
                <a:schemeClr val="bg1"/>
              </a:solidFill>
              <a:uFill>
                <a:solidFill/>
              </a:uFill>
              <a:latin typeface="+mn-ea"/>
            </a:endParaRPr>
          </a:p>
        </p:txBody>
      </p:sp>
      <p:grpSp>
        <p:nvGrpSpPr>
          <p:cNvPr id="14" name="Group 13"/>
          <p:cNvGrpSpPr/>
          <p:nvPr/>
        </p:nvGrpSpPr>
        <p:grpSpPr>
          <a:xfrm>
            <a:off x="6790763" y="2175223"/>
            <a:ext cx="3389764" cy="417634"/>
            <a:chOff x="5046210" y="1662203"/>
            <a:chExt cx="2411928" cy="313225"/>
          </a:xfrm>
        </p:grpSpPr>
        <p:sp>
          <p:nvSpPr>
            <p:cNvPr id="91" name="Shape 91"/>
            <p:cNvSpPr/>
            <p:nvPr/>
          </p:nvSpPr>
          <p:spPr>
            <a:xfrm>
              <a:off x="5046210" y="1754994"/>
              <a:ext cx="2411928" cy="142220"/>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46" name="Rounded Rectangle 45"/>
            <p:cNvSpPr/>
            <p:nvPr/>
          </p:nvSpPr>
          <p:spPr>
            <a:xfrm>
              <a:off x="5950718" y="1662203"/>
              <a:ext cx="769898"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lIns="121920" tIns="24384" rIns="121920" bIns="24384" anchor="ctr" anchorCtr="1">
              <a:spAutoFit/>
            </a:bodyPr>
            <a:lstStyle/>
            <a:p>
              <a:r>
                <a:rPr lang="zh-CN" altLang="en-US" sz="2133" dirty="0">
                  <a:solidFill>
                    <a:schemeClr val="tx1">
                      <a:lumMod val="50000"/>
                      <a:lumOff val="50000"/>
                    </a:schemeClr>
                  </a:solidFill>
                </a:rPr>
                <a:t>爱</a:t>
              </a:r>
              <a:endParaRPr lang="en-US" sz="2133" dirty="0"/>
            </a:p>
          </p:txBody>
        </p:sp>
      </p:grpSp>
      <p:grpSp>
        <p:nvGrpSpPr>
          <p:cNvPr id="13" name="Group 12"/>
          <p:cNvGrpSpPr/>
          <p:nvPr/>
        </p:nvGrpSpPr>
        <p:grpSpPr>
          <a:xfrm>
            <a:off x="7231170" y="2715039"/>
            <a:ext cx="3489188" cy="417634"/>
            <a:chOff x="5107935" y="2090156"/>
            <a:chExt cx="2819800" cy="313225"/>
          </a:xfrm>
        </p:grpSpPr>
        <p:sp>
          <p:nvSpPr>
            <p:cNvPr id="89" name="Shape 89"/>
            <p:cNvSpPr/>
            <p:nvPr/>
          </p:nvSpPr>
          <p:spPr>
            <a:xfrm rot="10800000">
              <a:off x="5107935" y="2185140"/>
              <a:ext cx="2819800" cy="137109"/>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47" name="Rounded Rectangle 46"/>
            <p:cNvSpPr/>
            <p:nvPr/>
          </p:nvSpPr>
          <p:spPr>
            <a:xfrm>
              <a:off x="5779352" y="2090156"/>
              <a:ext cx="874446"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lIns="121920" tIns="24384" rIns="121920" bIns="24384" anchor="ctr" anchorCtr="1">
              <a:spAutoFit/>
            </a:bodyPr>
            <a:lstStyle/>
            <a:p>
              <a:r>
                <a:rPr lang="zh-CN" altLang="en-US" sz="2133" dirty="0">
                  <a:solidFill>
                    <a:schemeClr val="tx1">
                      <a:lumMod val="50000"/>
                      <a:lumOff val="50000"/>
                    </a:schemeClr>
                  </a:solidFill>
                  <a:cs typeface="Calibri"/>
                </a:rPr>
                <a:t>爱</a:t>
              </a:r>
              <a:endParaRPr lang="en-US" sz="2133" dirty="0"/>
            </a:p>
          </p:txBody>
        </p:sp>
      </p:grpSp>
      <p:grpSp>
        <p:nvGrpSpPr>
          <p:cNvPr id="15" name="Group 14"/>
          <p:cNvGrpSpPr/>
          <p:nvPr/>
        </p:nvGrpSpPr>
        <p:grpSpPr>
          <a:xfrm>
            <a:off x="6790763" y="3295627"/>
            <a:ext cx="3443599" cy="417633"/>
            <a:chOff x="5339840" y="2502504"/>
            <a:chExt cx="2089081" cy="313224"/>
          </a:xfrm>
        </p:grpSpPr>
        <p:sp>
          <p:nvSpPr>
            <p:cNvPr id="90" name="Shape 90"/>
            <p:cNvSpPr/>
            <p:nvPr/>
          </p:nvSpPr>
          <p:spPr>
            <a:xfrm>
              <a:off x="5339840" y="2595225"/>
              <a:ext cx="2089081" cy="127216"/>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48" name="Rounded Rectangle 47"/>
            <p:cNvSpPr/>
            <p:nvPr/>
          </p:nvSpPr>
          <p:spPr>
            <a:xfrm>
              <a:off x="5907562" y="2502504"/>
              <a:ext cx="1048681" cy="313224"/>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square" lIns="121920" tIns="24384" rIns="121920" bIns="24384" anchor="ctr" anchorCtr="1">
              <a:spAutoFit/>
            </a:bodyPr>
            <a:lstStyle/>
            <a:p>
              <a:r>
                <a:rPr lang="zh-CN" altLang="en-US" sz="2133" dirty="0" smtClean="0">
                  <a:solidFill>
                    <a:schemeClr val="tx1">
                      <a:lumMod val="50000"/>
                      <a:lumOff val="50000"/>
                    </a:schemeClr>
                  </a:solidFill>
                  <a:cs typeface="Calibri"/>
                </a:rPr>
                <a:t>住在一起</a:t>
              </a:r>
              <a:endParaRPr lang="en-US" sz="2133" dirty="0"/>
            </a:p>
          </p:txBody>
        </p:sp>
      </p:grpSp>
      <p:grpSp>
        <p:nvGrpSpPr>
          <p:cNvPr id="17" name="Group 16"/>
          <p:cNvGrpSpPr/>
          <p:nvPr/>
        </p:nvGrpSpPr>
        <p:grpSpPr>
          <a:xfrm>
            <a:off x="9877631" y="3137103"/>
            <a:ext cx="417634" cy="2174749"/>
            <a:chOff x="7408216" y="2383615"/>
            <a:chExt cx="313225" cy="1631062"/>
          </a:xfrm>
        </p:grpSpPr>
        <p:sp>
          <p:nvSpPr>
            <p:cNvPr id="53" name="Shape 90"/>
            <p:cNvSpPr/>
            <p:nvPr/>
          </p:nvSpPr>
          <p:spPr>
            <a:xfrm rot="7858109">
              <a:off x="6780948" y="3126249"/>
              <a:ext cx="1631062" cy="145794"/>
            </a:xfrm>
            <a:prstGeom prst="rightArrow">
              <a:avLst>
                <a:gd name="adj1" fmla="val 33333"/>
                <a:gd name="adj2" fmla="val 122222"/>
              </a:avLst>
            </a:prstGeom>
            <a:solidFill>
              <a:schemeClr val="bg1">
                <a:lumMod val="65000"/>
              </a:schemeClr>
            </a:solidFill>
            <a:ln w="50800">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50" name="Rounded Rectangle 49"/>
            <p:cNvSpPr/>
            <p:nvPr/>
          </p:nvSpPr>
          <p:spPr>
            <a:xfrm rot="18659698">
              <a:off x="7252504" y="3099807"/>
              <a:ext cx="624649"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sz="2133" dirty="0">
                  <a:solidFill>
                    <a:schemeClr val="tx1">
                      <a:lumMod val="50000"/>
                      <a:lumOff val="50000"/>
                    </a:schemeClr>
                  </a:solidFill>
                  <a:cs typeface="Calibri"/>
                </a:rPr>
                <a:t>拥有</a:t>
              </a:r>
              <a:endParaRPr lang="en-US" sz="2133" dirty="0"/>
            </a:p>
          </p:txBody>
        </p:sp>
      </p:grpSp>
      <p:grpSp>
        <p:nvGrpSpPr>
          <p:cNvPr id="32" name="Group 31"/>
          <p:cNvGrpSpPr/>
          <p:nvPr/>
        </p:nvGrpSpPr>
        <p:grpSpPr>
          <a:xfrm>
            <a:off x="5489869" y="2066120"/>
            <a:ext cx="1679727" cy="1679725"/>
            <a:chOff x="1874056" y="1259853"/>
            <a:chExt cx="1772767" cy="1772767"/>
          </a:xfrm>
        </p:grpSpPr>
        <p:sp>
          <p:nvSpPr>
            <p:cNvPr id="33" name="Oval 32"/>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34" name="Group 33"/>
            <p:cNvGrpSpPr/>
            <p:nvPr/>
          </p:nvGrpSpPr>
          <p:grpSpPr>
            <a:xfrm>
              <a:off x="2153419" y="1435215"/>
              <a:ext cx="1236595" cy="1308970"/>
              <a:chOff x="3899736" y="1043841"/>
              <a:chExt cx="1236595" cy="1308970"/>
            </a:xfrm>
          </p:grpSpPr>
          <p:pic>
            <p:nvPicPr>
              <p:cNvPr id="35" name="Picture 34" descr="ManAvatarAqua.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36" name="TextBox 35"/>
              <p:cNvSpPr txBox="1"/>
              <p:nvPr/>
            </p:nvSpPr>
            <p:spPr>
              <a:xfrm>
                <a:off x="3899736" y="1876686"/>
                <a:ext cx="1236595" cy="422273"/>
              </a:xfrm>
              <a:prstGeom prst="rect">
                <a:avLst/>
              </a:prstGeom>
              <a:noFill/>
            </p:spPr>
            <p:txBody>
              <a:bodyPr wrap="square" rtlCol="0">
                <a:spAutoFit/>
              </a:bodyPr>
              <a:lstStyle/>
              <a:p>
                <a:pPr algn="ctr"/>
                <a:r>
                  <a:rPr lang="zh-CN" altLang="en-US" sz="2000" dirty="0">
                    <a:solidFill>
                      <a:srgbClr val="008DC1"/>
                    </a:solidFill>
                  </a:rPr>
                  <a:t>个人</a:t>
                </a:r>
                <a:endParaRPr lang="en-US" sz="2000" dirty="0">
                  <a:solidFill>
                    <a:srgbClr val="008DC1"/>
                  </a:solidFill>
                </a:endParaRPr>
              </a:p>
            </p:txBody>
          </p:sp>
        </p:grpSp>
      </p:grpSp>
      <p:grpSp>
        <p:nvGrpSpPr>
          <p:cNvPr id="37" name="Group 36"/>
          <p:cNvGrpSpPr/>
          <p:nvPr/>
        </p:nvGrpSpPr>
        <p:grpSpPr>
          <a:xfrm>
            <a:off x="10028003" y="2051954"/>
            <a:ext cx="1679727" cy="1679727"/>
            <a:chOff x="5239172" y="1256925"/>
            <a:chExt cx="1772767" cy="1772767"/>
          </a:xfrm>
        </p:grpSpPr>
        <p:sp>
          <p:nvSpPr>
            <p:cNvPr id="38" name="Oval 37"/>
            <p:cNvSpPr/>
            <p:nvPr/>
          </p:nvSpPr>
          <p:spPr>
            <a:xfrm>
              <a:off x="5239172" y="1256925"/>
              <a:ext cx="1772767" cy="1772767"/>
            </a:xfrm>
            <a:prstGeom prst="ellipse">
              <a:avLst/>
            </a:prstGeom>
            <a:solidFill>
              <a:srgbClr val="008D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39" name="Group 38"/>
            <p:cNvGrpSpPr/>
            <p:nvPr/>
          </p:nvGrpSpPr>
          <p:grpSpPr>
            <a:xfrm>
              <a:off x="5521947" y="1439020"/>
              <a:ext cx="1214033" cy="1312861"/>
              <a:chOff x="7096117" y="1080434"/>
              <a:chExt cx="1214033" cy="1323668"/>
            </a:xfrm>
          </p:grpSpPr>
          <p:pic>
            <p:nvPicPr>
              <p:cNvPr id="40" name="Picture 39" descr="WomanAvatarOrange.png"/>
              <p:cNvPicPr>
                <a:picLocks noChangeAspect="1"/>
              </p:cNvPicPr>
              <p:nvPr/>
            </p:nvPicPr>
            <p:blipFill>
              <a:blip r:embed="rId4" cstate="print">
                <a:biLevel thresh="50000"/>
                <a:extLst>
                  <a:ext uri="{28A0092B-C50C-407E-A947-70E740481C1C}">
                    <a14:useLocalDpi xmlns:a14="http://schemas.microsoft.com/office/drawing/2010/main"/>
                  </a:ext>
                </a:extLst>
              </a:blip>
              <a:stretch>
                <a:fillRect/>
              </a:stretch>
            </p:blipFill>
            <p:spPr>
              <a:xfrm>
                <a:off x="7164172" y="1080434"/>
                <a:ext cx="1078083" cy="1323668"/>
              </a:xfrm>
              <a:prstGeom prst="rect">
                <a:avLst/>
              </a:prstGeom>
            </p:spPr>
          </p:pic>
          <p:sp>
            <p:nvSpPr>
              <p:cNvPr id="43" name="TextBox 42"/>
              <p:cNvSpPr txBox="1"/>
              <p:nvPr/>
            </p:nvSpPr>
            <p:spPr>
              <a:xfrm>
                <a:off x="7096117" y="1917489"/>
                <a:ext cx="1214033" cy="425748"/>
              </a:xfrm>
              <a:prstGeom prst="rect">
                <a:avLst/>
              </a:prstGeom>
              <a:noFill/>
            </p:spPr>
            <p:txBody>
              <a:bodyPr wrap="square" rtlCol="0">
                <a:spAutoFit/>
              </a:bodyPr>
              <a:lstStyle/>
              <a:p>
                <a:pPr algn="ctr"/>
                <a:r>
                  <a:rPr lang="zh-CN" altLang="en-US" sz="2000" dirty="0">
                    <a:solidFill>
                      <a:schemeClr val="accent1"/>
                    </a:solidFill>
                  </a:rPr>
                  <a:t>个人</a:t>
                </a:r>
                <a:endParaRPr lang="en-US" sz="2000" dirty="0">
                  <a:solidFill>
                    <a:schemeClr val="accent1"/>
                  </a:solidFill>
                </a:endParaRPr>
              </a:p>
            </p:txBody>
          </p:sp>
        </p:grpSp>
      </p:grpSp>
      <p:sp>
        <p:nvSpPr>
          <p:cNvPr id="41" name="Title 1"/>
          <p:cNvSpPr txBox="1">
            <a:spLocks/>
          </p:cNvSpPr>
          <p:nvPr/>
        </p:nvSpPr>
        <p:spPr>
          <a:xfrm>
            <a:off x="-1" y="223719"/>
            <a:ext cx="4743451"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图的基础：节点、关系与属性</a:t>
            </a:r>
          </a:p>
        </p:txBody>
      </p:sp>
    </p:spTree>
    <p:extLst>
      <p:ext uri="{BB962C8B-B14F-4D97-AF65-F5344CB8AC3E}">
        <p14:creationId xmlns:p14="http://schemas.microsoft.com/office/powerpoint/2010/main" val="225180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2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1000"/>
                                        <p:tgtEl>
                                          <p:spTgt spid="16"/>
                                        </p:tgtEl>
                                      </p:cBhvr>
                                    </p:animEffect>
                                  </p:childTnLst>
                                </p:cTn>
                              </p:par>
                              <p:par>
                                <p:cTn id="32" presetID="22"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1000"/>
                                        <p:tgtEl>
                                          <p:spTgt spid="17"/>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6" grpId="0"/>
      <p:bldP spid="109" grpId="0"/>
      <p:bldP spid="1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4751291"/>
            <a:ext cx="12191999" cy="471989"/>
          </a:xfrm>
          <a:prstGeom prst="rect">
            <a:avLst/>
          </a:prstGeom>
          <a:ln>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tabLst>
                <a:tab pos="1981150" algn="l"/>
              </a:tabLst>
              <a:defRPr sz="1800"/>
            </a:pPr>
            <a:r>
              <a:rPr lang="en-US" sz="3067" dirty="0">
                <a:solidFill>
                  <a:srgbClr val="434343"/>
                </a:solidFill>
                <a:latin typeface="Calibri"/>
                <a:ea typeface="Monaco"/>
                <a:cs typeface="Calibri"/>
                <a:sym typeface="Monaco"/>
              </a:rPr>
              <a:t>C</a:t>
            </a:r>
            <a:r>
              <a:rPr lang="en-US" sz="3067" dirty="0" smtClean="0">
                <a:solidFill>
                  <a:srgbClr val="434343"/>
                </a:solidFill>
                <a:latin typeface="Calibri"/>
                <a:ea typeface="Monaco"/>
                <a:cs typeface="Calibri"/>
                <a:sym typeface="Monaco"/>
              </a:rPr>
              <a:t>REATE</a:t>
            </a:r>
            <a:r>
              <a:rPr sz="3067" dirty="0" smtClean="0">
                <a:solidFill>
                  <a:srgbClr val="434343"/>
                </a:solidFill>
                <a:latin typeface="Calibri"/>
                <a:ea typeface="Monaco"/>
                <a:cs typeface="Calibri"/>
                <a:sym typeface="Monaco"/>
              </a:rPr>
              <a:t> </a:t>
            </a:r>
            <a:r>
              <a:rPr lang="en-US" sz="3067" dirty="0">
                <a:solidFill>
                  <a:srgbClr val="434343"/>
                </a:solidFill>
                <a:latin typeface="Calibri"/>
                <a:ea typeface="Monaco"/>
                <a:cs typeface="Calibri"/>
                <a:sym typeface="Monaco"/>
              </a:rPr>
              <a:t>(</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个人</a:t>
            </a:r>
            <a:r>
              <a:rPr lang="en-US" sz="3067" dirty="0">
                <a:solidFill>
                  <a:srgbClr val="008DC1"/>
                </a:solidFill>
                <a:latin typeface="Calibri"/>
                <a:ea typeface="Monaco"/>
                <a:cs typeface="Calibri"/>
                <a:sym typeface="Monaco"/>
              </a:rPr>
              <a:t> { </a:t>
            </a:r>
            <a:r>
              <a:rPr lang="zh-CN" altLang="en-US" sz="3067" dirty="0">
                <a:solidFill>
                  <a:srgbClr val="008DC1"/>
                </a:solidFill>
                <a:latin typeface="Calibri"/>
                <a:ea typeface="Monaco"/>
                <a:cs typeface="Calibri"/>
                <a:sym typeface="Monaco"/>
              </a:rPr>
              <a:t>姓名</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张三</a:t>
            </a:r>
            <a:r>
              <a:rPr lang="en-US" sz="3067" dirty="0">
                <a:solidFill>
                  <a:srgbClr val="008DC1"/>
                </a:solidFill>
                <a:latin typeface="Calibri"/>
                <a:ea typeface="Monaco"/>
                <a:cs typeface="Calibri"/>
                <a:sym typeface="Monaco"/>
              </a:rPr>
              <a:t>”} </a:t>
            </a:r>
            <a:r>
              <a:rPr lang="en-US" sz="3067" dirty="0">
                <a:solidFill>
                  <a:srgbClr val="434343"/>
                </a:solidFill>
                <a:latin typeface="Calibri"/>
                <a:ea typeface="Monaco"/>
                <a:cs typeface="Calibri"/>
                <a:sym typeface="Monaco"/>
              </a:rPr>
              <a:t>)</a:t>
            </a:r>
            <a:r>
              <a:rPr sz="3067" dirty="0">
                <a:solidFill>
                  <a:srgbClr val="434343"/>
                </a:solidFill>
                <a:latin typeface="Calibri"/>
                <a:ea typeface="Monaco"/>
                <a:cs typeface="Calibri"/>
                <a:sym typeface="Monaco"/>
              </a:rPr>
              <a:t> -[:</a:t>
            </a:r>
            <a:r>
              <a:rPr lang="zh-CN" altLang="en-US" sz="3067" dirty="0">
                <a:solidFill>
                  <a:srgbClr val="434343"/>
                </a:solidFill>
                <a:latin typeface="Calibri"/>
                <a:ea typeface="Monaco"/>
                <a:cs typeface="Calibri"/>
                <a:sym typeface="Monaco"/>
              </a:rPr>
              <a:t>爱</a:t>
            </a:r>
            <a:r>
              <a:rPr sz="3067" dirty="0">
                <a:solidFill>
                  <a:srgbClr val="434343"/>
                </a:solidFill>
                <a:latin typeface="Calibri"/>
                <a:ea typeface="Monaco"/>
                <a:cs typeface="Calibri"/>
                <a:sym typeface="Monaco"/>
              </a:rPr>
              <a:t>]-&gt; </a:t>
            </a:r>
            <a:r>
              <a:rPr lang="en-US" sz="3067" dirty="0">
                <a:solidFill>
                  <a:srgbClr val="434343"/>
                </a:solidFill>
                <a:latin typeface="Calibri"/>
                <a:ea typeface="Monaco"/>
                <a:cs typeface="Calibri"/>
                <a:sym typeface="Monaco"/>
              </a:rPr>
              <a:t>(</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个人</a:t>
            </a:r>
            <a:r>
              <a:rPr lang="en-US" sz="3067" dirty="0">
                <a:solidFill>
                  <a:srgbClr val="008DC1"/>
                </a:solidFill>
                <a:latin typeface="Calibri"/>
                <a:ea typeface="Monaco"/>
                <a:cs typeface="Calibri"/>
                <a:sym typeface="Monaco"/>
              </a:rPr>
              <a:t> { </a:t>
            </a:r>
            <a:r>
              <a:rPr lang="zh-CN" altLang="en-US" sz="3067" dirty="0">
                <a:solidFill>
                  <a:srgbClr val="008DC1"/>
                </a:solidFill>
                <a:latin typeface="Calibri"/>
                <a:ea typeface="Monaco"/>
                <a:cs typeface="Calibri"/>
                <a:sym typeface="Monaco"/>
              </a:rPr>
              <a:t>姓名</a:t>
            </a:r>
            <a:r>
              <a:rPr lang="en-US" sz="3067" dirty="0">
                <a:solidFill>
                  <a:srgbClr val="008DC1"/>
                </a:solidFill>
                <a:latin typeface="Calibri"/>
                <a:ea typeface="Monaco"/>
                <a:cs typeface="Calibri"/>
                <a:sym typeface="Monaco"/>
              </a:rPr>
              <a:t>:“</a:t>
            </a:r>
            <a:r>
              <a:rPr lang="zh-CN" altLang="en-US" sz="3067" dirty="0">
                <a:solidFill>
                  <a:srgbClr val="008DC1"/>
                </a:solidFill>
                <a:latin typeface="Calibri"/>
                <a:ea typeface="Monaco"/>
                <a:cs typeface="Calibri"/>
                <a:sym typeface="Monaco"/>
              </a:rPr>
              <a:t>李四</a:t>
            </a:r>
            <a:r>
              <a:rPr lang="en-US" sz="3067" dirty="0">
                <a:solidFill>
                  <a:srgbClr val="008DC1"/>
                </a:solidFill>
                <a:latin typeface="Calibri"/>
                <a:ea typeface="Monaco"/>
                <a:cs typeface="Calibri"/>
                <a:sym typeface="Monaco"/>
              </a:rPr>
              <a:t>”} </a:t>
            </a:r>
            <a:r>
              <a:rPr lang="en-US" sz="3067" dirty="0">
                <a:solidFill>
                  <a:srgbClr val="434343"/>
                </a:solidFill>
                <a:latin typeface="Calibri"/>
                <a:ea typeface="Monaco"/>
                <a:cs typeface="Calibri"/>
                <a:sym typeface="Monaco"/>
              </a:rPr>
              <a:t>)</a:t>
            </a:r>
            <a:r>
              <a:rPr lang="en-US" sz="3067" dirty="0">
                <a:solidFill>
                  <a:schemeClr val="tx1">
                    <a:lumMod val="50000"/>
                    <a:lumOff val="50000"/>
                  </a:schemeClr>
                </a:solidFill>
                <a:latin typeface="Calibri"/>
                <a:ea typeface="Monaco"/>
                <a:cs typeface="Calibri"/>
                <a:sym typeface="Monaco"/>
              </a:rPr>
              <a:t> </a:t>
            </a:r>
            <a:endParaRPr lang="en-US" sz="3067" dirty="0">
              <a:solidFill>
                <a:srgbClr val="008DC1"/>
              </a:solidFill>
              <a:latin typeface="Calibri"/>
              <a:ea typeface="Monaco"/>
              <a:cs typeface="Calibri"/>
              <a:sym typeface="Monaco"/>
            </a:endParaRPr>
          </a:p>
        </p:txBody>
      </p:sp>
      <p:grpSp>
        <p:nvGrpSpPr>
          <p:cNvPr id="11" name="Group 10"/>
          <p:cNvGrpSpPr/>
          <p:nvPr/>
        </p:nvGrpSpPr>
        <p:grpSpPr>
          <a:xfrm>
            <a:off x="5054803" y="2429040"/>
            <a:ext cx="2123132" cy="417634"/>
            <a:chOff x="5077678" y="1685295"/>
            <a:chExt cx="2582699" cy="313225"/>
          </a:xfrm>
        </p:grpSpPr>
        <p:sp>
          <p:nvSpPr>
            <p:cNvPr id="12" name="Shape 91"/>
            <p:cNvSpPr/>
            <p:nvPr/>
          </p:nvSpPr>
          <p:spPr>
            <a:xfrm>
              <a:off x="5077678" y="1778085"/>
              <a:ext cx="2582699" cy="142220"/>
            </a:xfrm>
            <a:prstGeom prst="rightArrow">
              <a:avLst>
                <a:gd name="adj1" fmla="val 33333"/>
                <a:gd name="adj2" fmla="val 122222"/>
              </a:avLst>
            </a:prstGeom>
            <a:solidFill>
              <a:schemeClr val="bg1">
                <a:lumMod val="65000"/>
              </a:schemeClr>
            </a:solidFill>
            <a:ln w="76200" cmpd="sng">
              <a:solidFill>
                <a:schemeClr val="bg1">
                  <a:lumMod val="65000"/>
                </a:schemeClr>
              </a:solidFill>
              <a:round/>
            </a:ln>
            <a:effectLst/>
          </p:spPr>
          <p:txBody>
            <a:bodyPr lIns="0" tIns="0" rIns="0" bIns="0" anchor="ctr"/>
            <a:lstStyle/>
            <a:p>
              <a:pPr lvl="0">
                <a:defRPr sz="4000">
                  <a:solidFill>
                    <a:srgbClr val="FFFFFF"/>
                  </a:solidFill>
                  <a:effectLst>
                    <a:outerShdw blurRad="38100" dist="12700" dir="5400000" rotWithShape="0">
                      <a:srgbClr val="000000">
                        <a:alpha val="50000"/>
                      </a:srgbClr>
                    </a:outerShdw>
                  </a:effectLst>
                </a:defRPr>
              </a:pPr>
              <a:endParaRPr sz="5333">
                <a:latin typeface="Calibri"/>
                <a:cs typeface="Calibri"/>
              </a:endParaRPr>
            </a:p>
          </p:txBody>
        </p:sp>
        <p:sp>
          <p:nvSpPr>
            <p:cNvPr id="13" name="Rounded Rectangle 12"/>
            <p:cNvSpPr/>
            <p:nvPr/>
          </p:nvSpPr>
          <p:spPr>
            <a:xfrm>
              <a:off x="5760498" y="1685295"/>
              <a:ext cx="675816" cy="313225"/>
            </a:xfrm>
            <a:prstGeom prst="roundRect">
              <a:avLst/>
            </a:prstGeom>
            <a:solidFill>
              <a:schemeClr val="bg1">
                <a:lumMod val="95000"/>
              </a:schemeClr>
            </a:solidFill>
            <a:ln w="317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wrap="none" lIns="121920" tIns="24384" rIns="121920" bIns="24384" anchor="ctr" anchorCtr="1">
              <a:spAutoFit/>
            </a:bodyPr>
            <a:lstStyle/>
            <a:p>
              <a:r>
                <a:rPr lang="zh-CN" altLang="en-US" sz="2133" dirty="0">
                  <a:solidFill>
                    <a:schemeClr val="tx1">
                      <a:lumMod val="50000"/>
                      <a:lumOff val="50000"/>
                    </a:schemeClr>
                  </a:solidFill>
                </a:rPr>
                <a:t>爱</a:t>
              </a:r>
              <a:endParaRPr lang="en-US" sz="2133" dirty="0"/>
            </a:p>
          </p:txBody>
        </p:sp>
      </p:grpSp>
      <p:grpSp>
        <p:nvGrpSpPr>
          <p:cNvPr id="3" name="Group 2"/>
          <p:cNvGrpSpPr/>
          <p:nvPr/>
        </p:nvGrpSpPr>
        <p:grpSpPr>
          <a:xfrm>
            <a:off x="2721902" y="1468176"/>
            <a:ext cx="2363689" cy="2363689"/>
            <a:chOff x="1874056" y="1259853"/>
            <a:chExt cx="1772767" cy="1772767"/>
          </a:xfrm>
        </p:grpSpPr>
        <p:sp>
          <p:nvSpPr>
            <p:cNvPr id="21" name="Oval 20"/>
            <p:cNvSpPr/>
            <p:nvPr/>
          </p:nvSpPr>
          <p:spPr>
            <a:xfrm>
              <a:off x="1874056" y="1259853"/>
              <a:ext cx="1772767" cy="1772767"/>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7" name="Group 16"/>
            <p:cNvGrpSpPr/>
            <p:nvPr/>
          </p:nvGrpSpPr>
          <p:grpSpPr>
            <a:xfrm>
              <a:off x="2186010" y="1435215"/>
              <a:ext cx="1181366" cy="1308970"/>
              <a:chOff x="3932327" y="1043841"/>
              <a:chExt cx="1181366" cy="1308970"/>
            </a:xfrm>
          </p:grpSpPr>
          <p:pic>
            <p:nvPicPr>
              <p:cNvPr id="18" name="Picture 17" descr="ManAvatarAqua.png"/>
              <p:cNvPicPr>
                <a:picLocks noChangeAspect="1"/>
              </p:cNvPicPr>
              <p:nvPr/>
            </p:nvPicPr>
            <p:blipFill>
              <a:blip r:embed="rId2" cstate="print">
                <a:biLevel thresh="50000"/>
                <a:extLst>
                  <a:ext uri="{28A0092B-C50C-407E-A947-70E740481C1C}">
                    <a14:useLocalDpi xmlns:a14="http://schemas.microsoft.com/office/drawing/2010/main"/>
                  </a:ext>
                </a:extLst>
              </a:blip>
              <a:stretch>
                <a:fillRect/>
              </a:stretch>
            </p:blipFill>
            <p:spPr>
              <a:xfrm>
                <a:off x="3932327" y="1043841"/>
                <a:ext cx="1181366" cy="1308970"/>
              </a:xfrm>
              <a:prstGeom prst="rect">
                <a:avLst/>
              </a:prstGeom>
            </p:spPr>
          </p:pic>
          <p:sp>
            <p:nvSpPr>
              <p:cNvPr id="19" name="TextBox 18"/>
              <p:cNvSpPr txBox="1"/>
              <p:nvPr/>
            </p:nvSpPr>
            <p:spPr>
              <a:xfrm>
                <a:off x="3990354" y="1833366"/>
                <a:ext cx="1059329" cy="407756"/>
              </a:xfrm>
              <a:prstGeom prst="rect">
                <a:avLst/>
              </a:prstGeom>
              <a:noFill/>
            </p:spPr>
            <p:txBody>
              <a:bodyPr wrap="square" rtlCol="0">
                <a:spAutoFit/>
              </a:bodyPr>
              <a:lstStyle/>
              <a:p>
                <a:pPr algn="ctr"/>
                <a:r>
                  <a:rPr lang="zh-CN" altLang="en-US" sz="2933" b="1" dirty="0">
                    <a:solidFill>
                      <a:srgbClr val="008DC1"/>
                    </a:solidFill>
                  </a:rPr>
                  <a:t>张三</a:t>
                </a:r>
                <a:endParaRPr lang="en-US" sz="2933" b="1" dirty="0">
                  <a:solidFill>
                    <a:srgbClr val="008DC1"/>
                  </a:solidFill>
                </a:endParaRPr>
              </a:p>
            </p:txBody>
          </p:sp>
        </p:grpSp>
      </p:grpSp>
      <p:grpSp>
        <p:nvGrpSpPr>
          <p:cNvPr id="2" name="Group 1"/>
          <p:cNvGrpSpPr/>
          <p:nvPr/>
        </p:nvGrpSpPr>
        <p:grpSpPr>
          <a:xfrm>
            <a:off x="7260037" y="1454009"/>
            <a:ext cx="2363689" cy="2363689"/>
            <a:chOff x="5239172" y="1256925"/>
            <a:chExt cx="1772767" cy="1772767"/>
          </a:xfrm>
        </p:grpSpPr>
        <p:sp>
          <p:nvSpPr>
            <p:cNvPr id="20" name="Oval 19"/>
            <p:cNvSpPr/>
            <p:nvPr/>
          </p:nvSpPr>
          <p:spPr>
            <a:xfrm>
              <a:off x="5239172" y="1256925"/>
              <a:ext cx="1772767" cy="1772767"/>
            </a:xfrm>
            <a:prstGeom prst="ellipse">
              <a:avLst/>
            </a:prstGeom>
            <a:solidFill>
              <a:srgbClr val="008D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4" name="Group 13"/>
            <p:cNvGrpSpPr/>
            <p:nvPr/>
          </p:nvGrpSpPr>
          <p:grpSpPr>
            <a:xfrm>
              <a:off x="5590002" y="1439020"/>
              <a:ext cx="1078083" cy="1312861"/>
              <a:chOff x="7164172" y="1080434"/>
              <a:chExt cx="1078083" cy="1323668"/>
            </a:xfrm>
          </p:grpSpPr>
          <p:pic>
            <p:nvPicPr>
              <p:cNvPr id="15" name="Picture 14" descr="WomanAvatarOrange.png"/>
              <p:cNvPicPr>
                <a:picLocks noChangeAspect="1"/>
              </p:cNvPicPr>
              <p:nvPr/>
            </p:nvPicPr>
            <p:blipFill>
              <a:blip r:embed="rId3" cstate="print">
                <a:biLevel thresh="50000"/>
                <a:extLst>
                  <a:ext uri="{28A0092B-C50C-407E-A947-70E740481C1C}">
                    <a14:useLocalDpi xmlns:a14="http://schemas.microsoft.com/office/drawing/2010/main"/>
                  </a:ext>
                </a:extLst>
              </a:blip>
              <a:stretch>
                <a:fillRect/>
              </a:stretch>
            </p:blipFill>
            <p:spPr>
              <a:xfrm>
                <a:off x="7164172" y="1080434"/>
                <a:ext cx="1078083" cy="1323668"/>
              </a:xfrm>
              <a:prstGeom prst="rect">
                <a:avLst/>
              </a:prstGeom>
            </p:spPr>
          </p:pic>
          <p:sp>
            <p:nvSpPr>
              <p:cNvPr id="16" name="TextBox 15"/>
              <p:cNvSpPr txBox="1"/>
              <p:nvPr/>
            </p:nvSpPr>
            <p:spPr>
              <a:xfrm>
                <a:off x="7164172" y="1873808"/>
                <a:ext cx="1059329" cy="411113"/>
              </a:xfrm>
              <a:prstGeom prst="rect">
                <a:avLst/>
              </a:prstGeom>
              <a:noFill/>
            </p:spPr>
            <p:txBody>
              <a:bodyPr wrap="square" rtlCol="0">
                <a:spAutoFit/>
              </a:bodyPr>
              <a:lstStyle/>
              <a:p>
                <a:pPr algn="ctr"/>
                <a:r>
                  <a:rPr lang="zh-CN" altLang="en-US" sz="2933" b="1" dirty="0">
                    <a:solidFill>
                      <a:schemeClr val="accent1"/>
                    </a:solidFill>
                  </a:rPr>
                  <a:t>李四</a:t>
                </a:r>
                <a:endParaRPr lang="en-US" sz="2933" b="1" dirty="0">
                  <a:solidFill>
                    <a:schemeClr val="accent1"/>
                  </a:solidFill>
                </a:endParaRPr>
              </a:p>
            </p:txBody>
          </p:sp>
        </p:grpSp>
      </p:grpSp>
      <p:grpSp>
        <p:nvGrpSpPr>
          <p:cNvPr id="42" name="Group 41"/>
          <p:cNvGrpSpPr/>
          <p:nvPr/>
        </p:nvGrpSpPr>
        <p:grpSpPr>
          <a:xfrm>
            <a:off x="7437931" y="5502144"/>
            <a:ext cx="3488659" cy="565004"/>
            <a:chOff x="5868990" y="4070166"/>
            <a:chExt cx="2616494" cy="423753"/>
          </a:xfrm>
        </p:grpSpPr>
        <p:sp>
          <p:nvSpPr>
            <p:cNvPr id="47" name="Shape 182"/>
            <p:cNvSpPr/>
            <p:nvPr/>
          </p:nvSpPr>
          <p:spPr>
            <a:xfrm>
              <a:off x="5972467" y="4201937"/>
              <a:ext cx="734305"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标签</a:t>
              </a:r>
              <a:endParaRPr lang="en-US" sz="2400" dirty="0">
                <a:solidFill>
                  <a:schemeClr val="accent2"/>
                </a:solidFill>
                <a:latin typeface="Calibri"/>
                <a:ea typeface="Monaco"/>
                <a:cs typeface="Calibri"/>
                <a:sym typeface="Monaco"/>
              </a:endParaRPr>
            </a:p>
          </p:txBody>
        </p:sp>
        <p:sp>
          <p:nvSpPr>
            <p:cNvPr id="48" name="Shape 182"/>
            <p:cNvSpPr/>
            <p:nvPr/>
          </p:nvSpPr>
          <p:spPr>
            <a:xfrm>
              <a:off x="7120699" y="4216920"/>
              <a:ext cx="1281618"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属性</a:t>
              </a:r>
              <a:endParaRPr lang="en-US" sz="2400" dirty="0">
                <a:solidFill>
                  <a:schemeClr val="accent2"/>
                </a:solidFill>
                <a:latin typeface="Calibri"/>
                <a:ea typeface="Monaco"/>
                <a:cs typeface="Calibri"/>
                <a:sym typeface="Monaco"/>
              </a:endParaRPr>
            </a:p>
          </p:txBody>
        </p:sp>
        <p:grpSp>
          <p:nvGrpSpPr>
            <p:cNvPr id="49" name="Group 48"/>
            <p:cNvGrpSpPr/>
            <p:nvPr/>
          </p:nvGrpSpPr>
          <p:grpSpPr>
            <a:xfrm>
              <a:off x="6890638" y="4070167"/>
              <a:ext cx="1594846" cy="127580"/>
              <a:chOff x="2371681" y="4538494"/>
              <a:chExt cx="1594846" cy="127580"/>
            </a:xfrm>
          </p:grpSpPr>
          <p:cxnSp>
            <p:nvCxnSpPr>
              <p:cNvPr id="50" name="Straight Connector 49"/>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868990" y="4070166"/>
              <a:ext cx="846086" cy="127581"/>
              <a:chOff x="2275516" y="4538494"/>
              <a:chExt cx="1729852" cy="127580"/>
            </a:xfrm>
          </p:grpSpPr>
          <p:cxnSp>
            <p:nvCxnSpPr>
              <p:cNvPr id="53" name="Straight Connector 52"/>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grpSp>
        <p:nvGrpSpPr>
          <p:cNvPr id="63" name="Group 62"/>
          <p:cNvGrpSpPr/>
          <p:nvPr/>
        </p:nvGrpSpPr>
        <p:grpSpPr>
          <a:xfrm>
            <a:off x="2348677" y="3973464"/>
            <a:ext cx="3838219" cy="592000"/>
            <a:chOff x="1260593" y="2923657"/>
            <a:chExt cx="2944518" cy="444000"/>
          </a:xfrm>
        </p:grpSpPr>
        <p:sp>
          <p:nvSpPr>
            <p:cNvPr id="26" name="Shape 182"/>
            <p:cNvSpPr/>
            <p:nvPr/>
          </p:nvSpPr>
          <p:spPr>
            <a:xfrm>
              <a:off x="2348396" y="2923657"/>
              <a:ext cx="784512" cy="276999"/>
            </a:xfrm>
            <a:prstGeom prst="rect">
              <a:avLst/>
            </a:prstGeom>
            <a:ln>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6"/>
                  </a:solidFill>
                  <a:latin typeface="Calibri"/>
                  <a:ea typeface="Monaco"/>
                  <a:cs typeface="Calibri"/>
                  <a:sym typeface="Monaco"/>
                </a:rPr>
                <a:t>节点</a:t>
              </a:r>
              <a:endParaRPr lang="en-US" sz="2400" dirty="0">
                <a:solidFill>
                  <a:schemeClr val="accent6"/>
                </a:solidFill>
                <a:latin typeface="Calibri"/>
                <a:ea typeface="Monaco"/>
                <a:cs typeface="Calibri"/>
                <a:sym typeface="Monaco"/>
              </a:endParaRPr>
            </a:p>
          </p:txBody>
        </p:sp>
        <p:grpSp>
          <p:nvGrpSpPr>
            <p:cNvPr id="55" name="Group 54"/>
            <p:cNvGrpSpPr/>
            <p:nvPr/>
          </p:nvGrpSpPr>
          <p:grpSpPr>
            <a:xfrm flipV="1">
              <a:off x="1260593" y="3240076"/>
              <a:ext cx="2944518" cy="127581"/>
              <a:chOff x="2371681" y="4538494"/>
              <a:chExt cx="1729852" cy="127580"/>
            </a:xfrm>
          </p:grpSpPr>
          <p:cxnSp>
            <p:nvCxnSpPr>
              <p:cNvPr id="56" name="Straight Connector 55"/>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2" name="Group 61"/>
          <p:cNvGrpSpPr/>
          <p:nvPr/>
        </p:nvGrpSpPr>
        <p:grpSpPr>
          <a:xfrm>
            <a:off x="7175361" y="3963793"/>
            <a:ext cx="3899747" cy="592000"/>
            <a:chOff x="5859580" y="2916404"/>
            <a:chExt cx="2944518" cy="444000"/>
          </a:xfrm>
        </p:grpSpPr>
        <p:sp>
          <p:nvSpPr>
            <p:cNvPr id="58" name="Shape 182"/>
            <p:cNvSpPr/>
            <p:nvPr/>
          </p:nvSpPr>
          <p:spPr>
            <a:xfrm>
              <a:off x="6947383" y="2916404"/>
              <a:ext cx="784512" cy="276999"/>
            </a:xfrm>
            <a:prstGeom prst="rect">
              <a:avLst/>
            </a:prstGeom>
            <a:ln>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6"/>
                  </a:solidFill>
                  <a:latin typeface="Calibri"/>
                  <a:ea typeface="Monaco"/>
                  <a:cs typeface="Calibri"/>
                  <a:sym typeface="Monaco"/>
                </a:rPr>
                <a:t>节点</a:t>
              </a:r>
              <a:endParaRPr lang="en-US" sz="2400" dirty="0">
                <a:solidFill>
                  <a:schemeClr val="accent6"/>
                </a:solidFill>
                <a:latin typeface="Calibri"/>
                <a:ea typeface="Monaco"/>
                <a:cs typeface="Calibri"/>
                <a:sym typeface="Monaco"/>
              </a:endParaRPr>
            </a:p>
          </p:txBody>
        </p:sp>
        <p:grpSp>
          <p:nvGrpSpPr>
            <p:cNvPr id="59" name="Group 58"/>
            <p:cNvGrpSpPr/>
            <p:nvPr/>
          </p:nvGrpSpPr>
          <p:grpSpPr>
            <a:xfrm flipV="1">
              <a:off x="5859580" y="3232823"/>
              <a:ext cx="2944518" cy="127581"/>
              <a:chOff x="2371681" y="4538494"/>
              <a:chExt cx="1729852" cy="127580"/>
            </a:xfrm>
          </p:grpSpPr>
          <p:cxnSp>
            <p:nvCxnSpPr>
              <p:cNvPr id="60" name="Straight Connector 59"/>
              <p:cNvCxnSpPr/>
              <p:nvPr/>
            </p:nvCxnSpPr>
            <p:spPr>
              <a:xfrm>
                <a:off x="2371681" y="4538494"/>
                <a:ext cx="1729852"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239044" y="4538494"/>
                <a:ext cx="0" cy="12758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grpSp>
      <p:grpSp>
        <p:nvGrpSpPr>
          <p:cNvPr id="67" name="Group 66"/>
          <p:cNvGrpSpPr/>
          <p:nvPr/>
        </p:nvGrpSpPr>
        <p:grpSpPr>
          <a:xfrm>
            <a:off x="2361270" y="5502145"/>
            <a:ext cx="3488659" cy="565004"/>
            <a:chOff x="5868990" y="4070166"/>
            <a:chExt cx="2616494" cy="423753"/>
          </a:xfrm>
        </p:grpSpPr>
        <p:sp>
          <p:nvSpPr>
            <p:cNvPr id="68" name="Shape 182"/>
            <p:cNvSpPr/>
            <p:nvPr/>
          </p:nvSpPr>
          <p:spPr>
            <a:xfrm>
              <a:off x="5972467" y="4201937"/>
              <a:ext cx="734305"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标签</a:t>
              </a:r>
              <a:endParaRPr lang="en-US" sz="2400" dirty="0">
                <a:solidFill>
                  <a:schemeClr val="accent2"/>
                </a:solidFill>
                <a:latin typeface="Calibri"/>
                <a:ea typeface="Monaco"/>
                <a:cs typeface="Calibri"/>
                <a:sym typeface="Monaco"/>
              </a:endParaRPr>
            </a:p>
          </p:txBody>
        </p:sp>
        <p:sp>
          <p:nvSpPr>
            <p:cNvPr id="69" name="Shape 182"/>
            <p:cNvSpPr/>
            <p:nvPr/>
          </p:nvSpPr>
          <p:spPr>
            <a:xfrm>
              <a:off x="7120699" y="4216920"/>
              <a:ext cx="1281618" cy="276999"/>
            </a:xfrm>
            <a:prstGeom prst="rect">
              <a:avLst/>
            </a:prstGeom>
            <a:ln>
              <a:noFill/>
              <a:round/>
            </a:ln>
            <a:extLst>
              <a:ext uri="{C572A759-6A51-4108-AA02-DFA0A04FC94B}">
                <ma14:wrappingTextBoxFlag xmlns:ma14="http://schemas.microsoft.com/office/mac/drawingml/2011/main" xmlns="" val="1"/>
              </a:ext>
            </a:extLst>
          </p:spPr>
          <p:txBody>
            <a:bodyPr wrap="square" lIns="0" tIns="0" rIns="0" bIns="0" anchor="ctr">
              <a:spAutoFit/>
            </a:bodyPr>
            <a:lstStyle/>
            <a:p>
              <a:pPr algn="ctr" defTabSz="382636">
                <a:buClr>
                  <a:srgbClr val="000000"/>
                </a:buClr>
                <a:buFont typeface="Monaco"/>
                <a:defRPr sz="1800"/>
              </a:pPr>
              <a:r>
                <a:rPr lang="zh-CN" altLang="en-US" sz="2400" dirty="0">
                  <a:solidFill>
                    <a:schemeClr val="accent2"/>
                  </a:solidFill>
                  <a:latin typeface="Calibri"/>
                  <a:ea typeface="Monaco"/>
                  <a:cs typeface="Calibri"/>
                  <a:sym typeface="Monaco"/>
                </a:rPr>
                <a:t>属性</a:t>
              </a:r>
              <a:endParaRPr lang="en-US" sz="2400" dirty="0">
                <a:solidFill>
                  <a:schemeClr val="accent2"/>
                </a:solidFill>
                <a:latin typeface="Calibri"/>
                <a:ea typeface="Monaco"/>
                <a:cs typeface="Calibri"/>
                <a:sym typeface="Monaco"/>
              </a:endParaRPr>
            </a:p>
          </p:txBody>
        </p:sp>
        <p:grpSp>
          <p:nvGrpSpPr>
            <p:cNvPr id="70" name="Group 69"/>
            <p:cNvGrpSpPr/>
            <p:nvPr/>
          </p:nvGrpSpPr>
          <p:grpSpPr>
            <a:xfrm>
              <a:off x="6890638" y="4070167"/>
              <a:ext cx="1594846" cy="127580"/>
              <a:chOff x="2371681" y="4538494"/>
              <a:chExt cx="1594846" cy="127580"/>
            </a:xfrm>
          </p:grpSpPr>
          <p:cxnSp>
            <p:nvCxnSpPr>
              <p:cNvPr id="74" name="Straight Connector 73"/>
              <p:cNvCxnSpPr/>
              <p:nvPr/>
            </p:nvCxnSpPr>
            <p:spPr>
              <a:xfrm>
                <a:off x="2371681" y="4538494"/>
                <a:ext cx="159484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10823"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5868990" y="4070166"/>
              <a:ext cx="846086" cy="127581"/>
              <a:chOff x="2275516" y="4538494"/>
              <a:chExt cx="1729852" cy="127580"/>
            </a:xfrm>
          </p:grpSpPr>
          <p:cxnSp>
            <p:nvCxnSpPr>
              <p:cNvPr id="72" name="Straight Connector 71"/>
              <p:cNvCxnSpPr/>
              <p:nvPr/>
            </p:nvCxnSpPr>
            <p:spPr>
              <a:xfrm>
                <a:off x="2275516" y="4538494"/>
                <a:ext cx="1729852"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142879" y="4538494"/>
                <a:ext cx="0" cy="12758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sp>
        <p:nvSpPr>
          <p:cNvPr id="45" name="Title 1"/>
          <p:cNvSpPr txBox="1">
            <a:spLocks/>
          </p:cNvSpPr>
          <p:nvPr/>
        </p:nvSpPr>
        <p:spPr>
          <a:xfrm>
            <a:off x="-1" y="223719"/>
            <a:ext cx="5849930" cy="612000"/>
          </a:xfrm>
          <a:prstGeom prst="rect">
            <a:avLst/>
          </a:prstGeom>
          <a:solidFill>
            <a:srgbClr val="1D4C7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bg1">
                    <a:lumMod val="95000"/>
                  </a:schemeClr>
                </a:solidFill>
                <a:latin typeface="+mn-ea"/>
                <a:ea typeface="+mn-ea"/>
              </a:rPr>
              <a:t>图的基础： 用 </a:t>
            </a:r>
            <a:r>
              <a:rPr lang="en-US" altLang="zh-CN" sz="2400" b="1" dirty="0">
                <a:solidFill>
                  <a:schemeClr val="bg1">
                    <a:lumMod val="95000"/>
                  </a:schemeClr>
                </a:solidFill>
                <a:latin typeface="+mn-ea"/>
                <a:ea typeface="+mn-ea"/>
              </a:rPr>
              <a:t>Cypher </a:t>
            </a:r>
            <a:r>
              <a:rPr lang="zh-CN" altLang="en-US" sz="2400" b="1" dirty="0">
                <a:solidFill>
                  <a:schemeClr val="bg1">
                    <a:lumMod val="95000"/>
                  </a:schemeClr>
                </a:solidFill>
                <a:latin typeface="+mn-ea"/>
                <a:ea typeface="+mn-ea"/>
              </a:rPr>
              <a:t>创建节点、关系</a:t>
            </a:r>
          </a:p>
        </p:txBody>
      </p:sp>
    </p:spTree>
    <p:extLst>
      <p:ext uri="{BB962C8B-B14F-4D97-AF65-F5344CB8AC3E}">
        <p14:creationId xmlns:p14="http://schemas.microsoft.com/office/powerpoint/2010/main" val="3606789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BQJldq5fNEal85JrzBzF7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xXAkjR9OoEmWDjJpp4wsh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ravVgFYmz0CtTUWav_iBm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vVbD8.dl6kOx0n0wdzieM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jK5nK8I1BUmTH5Wq3vKeH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xXAkjR9OoEmWDjJpp4wsh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xQ1QXWp9j0qm_LPD3YXaP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kk7nVGJfb0Kb8hKFPCDEx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Y4tomKbD7kOngsFktveri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52UvgfnwUkOhDuYKkipu3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A_0PJi894k.K8aM2MISE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L1WJbqXVIEKuzluq6Thzv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aU2AtS4n7US9rc067E70H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RmBT.B8WO0qxVDFp4.CWw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PnozGtbSEuSxX56hIBSmA"/>
</p:tagLst>
</file>

<file path=ppt/theme/theme1.xml><?xml version="1.0" encoding="utf-8"?>
<a:theme xmlns:a="http://schemas.openxmlformats.org/drawingml/2006/main" name="Office 主题​​">
  <a:themeElements>
    <a:clrScheme name="自定义 1">
      <a:dk1>
        <a:srgbClr val="363535"/>
      </a:dk1>
      <a:lt1>
        <a:srgbClr val="FFFFFF"/>
      </a:lt1>
      <a:dk2>
        <a:srgbClr val="1D4C7C"/>
      </a:dk2>
      <a:lt2>
        <a:srgbClr val="3397D3"/>
      </a:lt2>
      <a:accent1>
        <a:srgbClr val="3397D3"/>
      </a:accent1>
      <a:accent2>
        <a:srgbClr val="8E499C"/>
      </a:accent2>
      <a:accent3>
        <a:srgbClr val="ED5326"/>
      </a:accent3>
      <a:accent4>
        <a:srgbClr val="3BBEB4"/>
      </a:accent4>
      <a:accent5>
        <a:srgbClr val="94C949"/>
      </a:accent5>
      <a:accent6>
        <a:srgbClr val="E7B921"/>
      </a:accent6>
      <a:hlink>
        <a:srgbClr val="FFFFFF"/>
      </a:hlink>
      <a:folHlink>
        <a:srgbClr val="FFFFFF"/>
      </a:folHlink>
    </a:clrScheme>
    <a:fontScheme name="自定义 1">
      <a:majorFont>
        <a:latin typeface="Arial Black"/>
        <a:ea typeface="微软雅黑"/>
        <a:cs typeface=""/>
      </a:majorFont>
      <a:minorFont>
        <a:latin typeface="Arial"/>
        <a:ea typeface="微软雅黑"/>
        <a:cs typeface=""/>
      </a:minorFont>
    </a:fontScheme>
    <a:fmtScheme name="光面">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演示文稿1" id="{9EB509DF-5E29-490E-8414-B9F9CC3249AD}" vid="{7E88F8D6-6C9B-4DE0-AA29-9706027208E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数据魔镜产品介绍-微云数聚</Template>
  <TotalTime>16807</TotalTime>
  <Words>3036</Words>
  <Application>Microsoft Office PowerPoint</Application>
  <PresentationFormat>宽屏</PresentationFormat>
  <Paragraphs>662</Paragraphs>
  <Slides>71</Slides>
  <Notes>18</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71</vt:i4>
      </vt:variant>
    </vt:vector>
  </HeadingPairs>
  <TitlesOfParts>
    <vt:vector size="90" baseType="lpstr">
      <vt:lpstr>Bodoni SvtyTwo ITC TT-Book</vt:lpstr>
      <vt:lpstr>Courier</vt:lpstr>
      <vt:lpstr>Futura Hv</vt:lpstr>
      <vt:lpstr>Gill Sans SemiBold</vt:lpstr>
      <vt:lpstr>Helvetica Neue</vt:lpstr>
      <vt:lpstr>Lucida Grande</vt:lpstr>
      <vt:lpstr>Monaco</vt:lpstr>
      <vt:lpstr>等线</vt:lpstr>
      <vt:lpstr>Microsoft YaHei</vt:lpstr>
      <vt:lpstr>Microsoft YaHei</vt:lpstr>
      <vt:lpstr>Arial</vt:lpstr>
      <vt:lpstr>Arial Black</vt:lpstr>
      <vt:lpstr>Calibri</vt:lpstr>
      <vt:lpstr>Century Gothic</vt:lpstr>
      <vt:lpstr>Helvetica</vt:lpstr>
      <vt:lpstr>Segoe UI</vt:lpstr>
      <vt:lpstr>Segoe UI Light</vt:lpstr>
      <vt:lpstr>Wingdings</vt:lpstr>
      <vt:lpstr>Office 主题​​</vt:lpstr>
      <vt:lpstr>大数据时代的新型数据库 — 图数据库 Neo4j 的应用</vt:lpstr>
      <vt:lpstr>内容</vt:lpstr>
      <vt:lpstr>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内容</vt:lpstr>
      <vt:lpstr>PowerPoint 演示文稿</vt:lpstr>
      <vt:lpstr>关系型数据库不能很好地处理关系</vt:lpstr>
      <vt:lpstr>NoSQL 数据库不处理关系</vt:lpstr>
      <vt:lpstr>PowerPoint 演示文稿</vt:lpstr>
      <vt:lpstr>关系模型与图模型对比</vt:lpstr>
      <vt:lpstr>PowerPoint 演示文稿</vt:lpstr>
      <vt:lpstr>PowerPoint 演示文稿</vt:lpstr>
      <vt:lpstr>内容</vt:lpstr>
      <vt:lpstr>为何要用 Neo4j</vt:lpstr>
      <vt:lpstr>PowerPoint 演示文稿</vt:lpstr>
      <vt:lpstr>PowerPoint 演示文稿</vt:lpstr>
      <vt:lpstr>PowerPoint 演示文稿</vt:lpstr>
      <vt:lpstr>PowerPoint 演示文稿</vt:lpstr>
      <vt:lpstr>PowerPoint 演示文稿</vt:lpstr>
      <vt:lpstr>Neo4j 集群</vt:lpstr>
      <vt:lpstr>PowerPoint 演示文稿</vt:lpstr>
      <vt:lpstr>PowerPoint 演示文稿</vt:lpstr>
      <vt:lpstr>内容</vt:lpstr>
      <vt:lpstr>PowerPoint 演示文稿</vt:lpstr>
      <vt:lpstr>PowerPoint 演示文稿</vt:lpstr>
      <vt:lpstr>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内容</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zhizh@we-yun.com</dc:creator>
  <cp:lastModifiedBy>张帜</cp:lastModifiedBy>
  <cp:revision>595</cp:revision>
  <cp:lastPrinted>2016-11-12T04:14:26Z</cp:lastPrinted>
  <dcterms:created xsi:type="dcterms:W3CDTF">2016-02-24T02:10:45Z</dcterms:created>
  <dcterms:modified xsi:type="dcterms:W3CDTF">2017-03-07T02:42:40Z</dcterms:modified>
</cp:coreProperties>
</file>