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403" r:id="rId3"/>
    <p:sldId id="424" r:id="rId4"/>
    <p:sldId id="277" r:id="rId5"/>
    <p:sldId id="278" r:id="rId6"/>
    <p:sldId id="279" r:id="rId7"/>
    <p:sldId id="280" r:id="rId8"/>
    <p:sldId id="281" r:id="rId9"/>
    <p:sldId id="282" r:id="rId10"/>
    <p:sldId id="283" r:id="rId11"/>
    <p:sldId id="284" r:id="rId12"/>
    <p:sldId id="296"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ille Nixon" initials=""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0" autoAdjust="0"/>
    <p:restoredTop sz="94729"/>
  </p:normalViewPr>
  <p:slideViewPr>
    <p:cSldViewPr snapToGrid="0">
      <p:cViewPr varScale="1">
        <p:scale>
          <a:sx n="88" d="100"/>
          <a:sy n="88" d="100"/>
        </p:scale>
        <p:origin x="33"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BF12E-0605-48DC-B1EC-CD1BA2CA1435}" type="datetimeFigureOut">
              <a:rPr lang="zh-CN" altLang="en-US" smtClean="0"/>
              <a:t>2018/1/22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36588-D6CB-429C-A318-F9867666EFFA}" type="slidenum">
              <a:rPr lang="zh-CN" altLang="en-US" smtClean="0"/>
              <a:t>‹#›</a:t>
            </a:fld>
            <a:endParaRPr lang="zh-CN" altLang="en-US"/>
          </a:p>
        </p:txBody>
      </p:sp>
    </p:spTree>
    <p:extLst>
      <p:ext uri="{BB962C8B-B14F-4D97-AF65-F5344CB8AC3E}">
        <p14:creationId xmlns:p14="http://schemas.microsoft.com/office/powerpoint/2010/main" val="380873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685213"/>
            <a:ext cx="2971800" cy="457200"/>
          </a:xfrm>
          <a:prstGeom prst="rect">
            <a:avLst/>
          </a:prstGeom>
        </p:spPr>
        <p:txBody>
          <a:bodyPr/>
          <a:lstStyle/>
          <a:p>
            <a:pPr marL="0" marR="0" lvl="0" indent="0" algn="l" defTabSz="68548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Segoe" pitchFamily="34" charset="0"/>
              <a:ea typeface="+mn-ea"/>
              <a:cs typeface="+mn-cs"/>
              <a:sym typeface="Helvetica Neue"/>
            </a:endParaRPr>
          </a:p>
        </p:txBody>
      </p:sp>
      <p:sp>
        <p:nvSpPr>
          <p:cNvPr id="7" name="Slide Number Placeholder 6"/>
          <p:cNvSpPr>
            <a:spLocks noGrp="1"/>
          </p:cNvSpPr>
          <p:nvPr>
            <p:ph type="sldNum" sz="quarter" idx="13"/>
          </p:nvPr>
        </p:nvSpPr>
        <p:spPr/>
        <p:txBody>
          <a:bodyPr/>
          <a:lstStyle/>
          <a:p>
            <a:pPr marL="0" marR="0" lvl="0" indent="0" algn="r" defTabSz="685487" rtl="0" eaLnBrk="1" fontAlgn="auto" latinLnBrk="0" hangingPunct="1">
              <a:lnSpc>
                <a:spcPct val="100000"/>
              </a:lnSpc>
              <a:spcBef>
                <a:spcPts val="0"/>
              </a:spcBef>
              <a:spcAft>
                <a:spcPts val="0"/>
              </a:spcAft>
              <a:buClrTx/>
              <a:buSzTx/>
              <a:buFontTx/>
              <a:buNone/>
              <a:tabLst/>
              <a:defRPr/>
            </a:pPr>
            <a:fld id="{26921066-999A-4F94-8750-23B55137A9B0}"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sym typeface="Helvetica Neue"/>
              </a:rPr>
              <a:pPr marL="0" marR="0" lvl="0" indent="0" algn="r" defTabSz="6854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sym typeface="Helvetica Neue"/>
            </a:endParaRPr>
          </a:p>
        </p:txBody>
      </p:sp>
      <p:sp>
        <p:nvSpPr>
          <p:cNvPr id="12" name="Slide Image Placeholder 11"/>
          <p:cNvSpPr>
            <a:spLocks noGrp="1" noRot="1" noChangeAspect="1"/>
          </p:cNvSpPr>
          <p:nvPr>
            <p:ph type="sldImg"/>
          </p:nvPr>
        </p:nvSpPr>
        <p:spPr>
          <a:xfrm>
            <a:off x="381000" y="685800"/>
            <a:ext cx="6096000" cy="3429000"/>
          </a:xfrm>
        </p:spPr>
      </p:sp>
      <p:sp>
        <p:nvSpPr>
          <p:cNvPr id="13" name="Notes Placeholder 12"/>
          <p:cNvSpPr>
            <a:spLocks noGrp="1"/>
          </p:cNvSpPr>
          <p:nvPr>
            <p:ph type="body" idx="1"/>
          </p:nvPr>
        </p:nvSpPr>
        <p:spPr/>
        <p:txBody>
          <a:bodyPr/>
          <a:lstStyle/>
          <a:p>
            <a:endParaRPr lang="en-US" dirty="0"/>
          </a:p>
        </p:txBody>
      </p:sp>
      <p:sp>
        <p:nvSpPr>
          <p:cNvPr id="10" name="TextBox 9"/>
          <p:cNvSpPr txBox="1"/>
          <p:nvPr/>
        </p:nvSpPr>
        <p:spPr>
          <a:xfrm>
            <a:off x="4495800" y="152400"/>
            <a:ext cx="1821332" cy="253916"/>
          </a:xfrm>
          <a:prstGeom prst="rect">
            <a:avLst/>
          </a:prstGeom>
          <a:noFill/>
        </p:spPr>
        <p:txBody>
          <a:bodyPr wrap="none" rtlCol="0">
            <a:spAutoFit/>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a:ea typeface="+mn-ea"/>
                <a:cs typeface="+mn-cs"/>
                <a:sym typeface="Helvetica Neue"/>
              </a:rPr>
              <a:t>NDA   - Microsoft Confidential</a:t>
            </a:r>
            <a:endParaRPr kumimoji="0" lang="en-US" sz="1050" b="0" i="0" u="none" strike="noStrike" kern="1200" cap="none" spc="0" normalizeH="0" baseline="0" noProof="0" dirty="0">
              <a:ln>
                <a:noFill/>
              </a:ln>
              <a:solidFill>
                <a:prstClr val="black"/>
              </a:solidFill>
              <a:effectLst/>
              <a:uLnTx/>
              <a:uFillTx/>
              <a:latin typeface="Calibri"/>
              <a:ea typeface="+mn-ea"/>
              <a:cs typeface="+mn-cs"/>
              <a:sym typeface="Helvetica Neue"/>
            </a:endParaRPr>
          </a:p>
        </p:txBody>
      </p:sp>
      <p:sp>
        <p:nvSpPr>
          <p:cNvPr id="11" name="TextBox 10"/>
          <p:cNvSpPr txBox="1"/>
          <p:nvPr/>
        </p:nvSpPr>
        <p:spPr>
          <a:xfrm>
            <a:off x="304800" y="152400"/>
            <a:ext cx="2127505" cy="253916"/>
          </a:xfrm>
          <a:prstGeom prst="rect">
            <a:avLst/>
          </a:prstGeom>
          <a:noFill/>
        </p:spPr>
        <p:txBody>
          <a:bodyPr wrap="none" rtlCol="0">
            <a:spAutoFit/>
          </a:bodyPr>
          <a:lstStyle/>
          <a:p>
            <a:pPr marL="0" marR="0" lvl="0" indent="0" algn="l" defTabSz="685835"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a:ea typeface="+mn-ea"/>
                <a:cs typeface="+mn-cs"/>
                <a:sym typeface="Helvetica Neue"/>
              </a:rPr>
              <a:t>Microsoft Security Strategy Briefing</a:t>
            </a:r>
            <a:endParaRPr kumimoji="0" lang="en-US" sz="1050" b="0" i="0" u="none" strike="noStrike" kern="1200" cap="none" spc="0" normalizeH="0" baseline="0" noProof="0" dirty="0">
              <a:ln>
                <a:noFill/>
              </a:ln>
              <a:solidFill>
                <a:prstClr val="black"/>
              </a:solidFill>
              <a:effectLst/>
              <a:uLnTx/>
              <a:uFillTx/>
              <a:latin typeface="Calibri"/>
              <a:ea typeface="+mn-ea"/>
              <a:cs typeface="+mn-cs"/>
              <a:sym typeface="Helvetica Neue"/>
            </a:endParaRPr>
          </a:p>
        </p:txBody>
      </p:sp>
    </p:spTree>
    <p:extLst>
      <p:ext uri="{BB962C8B-B14F-4D97-AF65-F5344CB8AC3E}">
        <p14:creationId xmlns:p14="http://schemas.microsoft.com/office/powerpoint/2010/main" val="242241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BF13D9-F1E9-49F6-9107-75CC0EE4705E}" type="slidenum">
              <a:rPr lang="zh-CN" altLang="en-US" smtClean="0"/>
              <a:pPr/>
              <a:t>4</a:t>
            </a:fld>
            <a:endParaRPr lang="zh-CN" altLang="en-US"/>
          </a:p>
        </p:txBody>
      </p:sp>
    </p:spTree>
    <p:extLst>
      <p:ext uri="{BB962C8B-B14F-4D97-AF65-F5344CB8AC3E}">
        <p14:creationId xmlns:p14="http://schemas.microsoft.com/office/powerpoint/2010/main" val="417209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BF13D9-F1E9-49F6-9107-75CC0EE4705E}" type="slidenum">
              <a:rPr lang="zh-CN" altLang="en-US" smtClean="0"/>
              <a:t>5</a:t>
            </a:fld>
            <a:endParaRPr lang="zh-CN" altLang="en-US"/>
          </a:p>
        </p:txBody>
      </p:sp>
    </p:spTree>
    <p:extLst>
      <p:ext uri="{BB962C8B-B14F-4D97-AF65-F5344CB8AC3E}">
        <p14:creationId xmlns:p14="http://schemas.microsoft.com/office/powerpoint/2010/main" val="111602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BF13D9-F1E9-49F6-9107-75CC0EE4705E}" type="slidenum">
              <a:rPr lang="zh-CN" altLang="en-US" smtClean="0"/>
              <a:t>6</a:t>
            </a:fld>
            <a:endParaRPr lang="zh-CN" altLang="en-US"/>
          </a:p>
        </p:txBody>
      </p:sp>
    </p:spTree>
    <p:extLst>
      <p:ext uri="{BB962C8B-B14F-4D97-AF65-F5344CB8AC3E}">
        <p14:creationId xmlns:p14="http://schemas.microsoft.com/office/powerpoint/2010/main" val="185526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BF13D9-F1E9-49F6-9107-75CC0EE4705E}" type="slidenum">
              <a:rPr lang="zh-CN" altLang="en-US" smtClean="0"/>
              <a:t>7</a:t>
            </a:fld>
            <a:endParaRPr lang="zh-CN" altLang="en-US"/>
          </a:p>
        </p:txBody>
      </p:sp>
    </p:spTree>
    <p:extLst>
      <p:ext uri="{BB962C8B-B14F-4D97-AF65-F5344CB8AC3E}">
        <p14:creationId xmlns:p14="http://schemas.microsoft.com/office/powerpoint/2010/main" val="9618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BF13D9-F1E9-49F6-9107-75CC0EE4705E}" type="slidenum">
              <a:rPr lang="zh-CN" altLang="en-US" smtClean="0"/>
              <a:t>8</a:t>
            </a:fld>
            <a:endParaRPr lang="zh-CN" altLang="en-US"/>
          </a:p>
        </p:txBody>
      </p:sp>
    </p:spTree>
    <p:extLst>
      <p:ext uri="{BB962C8B-B14F-4D97-AF65-F5344CB8AC3E}">
        <p14:creationId xmlns:p14="http://schemas.microsoft.com/office/powerpoint/2010/main" val="339532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BF13D9-F1E9-49F6-9107-75CC0EE4705E}" type="slidenum">
              <a:rPr lang="zh-CN" altLang="en-US" smtClean="0"/>
              <a:t>9</a:t>
            </a:fld>
            <a:endParaRPr lang="zh-CN" altLang="en-US"/>
          </a:p>
        </p:txBody>
      </p:sp>
    </p:spTree>
    <p:extLst>
      <p:ext uri="{BB962C8B-B14F-4D97-AF65-F5344CB8AC3E}">
        <p14:creationId xmlns:p14="http://schemas.microsoft.com/office/powerpoint/2010/main" val="398413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BF13D9-F1E9-49F6-9107-75CC0EE4705E}" type="slidenum">
              <a:rPr lang="zh-CN" altLang="en-US" smtClean="0"/>
              <a:pPr/>
              <a:t>11</a:t>
            </a:fld>
            <a:endParaRPr lang="zh-CN" altLang="en-US"/>
          </a:p>
        </p:txBody>
      </p:sp>
    </p:spTree>
    <p:extLst>
      <p:ext uri="{BB962C8B-B14F-4D97-AF65-F5344CB8AC3E}">
        <p14:creationId xmlns:p14="http://schemas.microsoft.com/office/powerpoint/2010/main" val="1770086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656"/>
            <a:ext cx="12193434" cy="6858000"/>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6710" y="374233"/>
            <a:ext cx="2822052" cy="777425"/>
          </a:xfrm>
          <a:prstGeom prst="rect">
            <a:avLst/>
          </a:prstGeom>
        </p:spPr>
      </p:pic>
    </p:spTree>
    <p:extLst>
      <p:ext uri="{BB962C8B-B14F-4D97-AF65-F5344CB8AC3E}">
        <p14:creationId xmlns:p14="http://schemas.microsoft.com/office/powerpoint/2010/main" val="200159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9994E-136E-48C6-BE5A-452A7CDA8EB8}" type="datetimeFigureOut">
              <a:rPr lang="zh-CN" altLang="en-US" smtClean="0"/>
              <a:t>2018/1/22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9CBAE8-37B0-4330-8A06-2284339A14D3}" type="slidenum">
              <a:rPr lang="zh-CN" altLang="en-US" smtClean="0"/>
              <a:t>‹#›</a:t>
            </a:fld>
            <a:endParaRPr lang="zh-CN" altLang="en-US"/>
          </a:p>
        </p:txBody>
      </p:sp>
    </p:spTree>
    <p:extLst>
      <p:ext uri="{BB962C8B-B14F-4D97-AF65-F5344CB8AC3E}">
        <p14:creationId xmlns:p14="http://schemas.microsoft.com/office/powerpoint/2010/main" val="182761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9994E-136E-48C6-BE5A-452A7CDA8EB8}" type="datetimeFigureOut">
              <a:rPr lang="zh-CN" altLang="en-US" smtClean="0"/>
              <a:t>2018/1/22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9CBAE8-37B0-4330-8A06-2284339A14D3}" type="slidenum">
              <a:rPr lang="zh-CN" altLang="en-US" smtClean="0"/>
              <a:t>‹#›</a:t>
            </a:fld>
            <a:endParaRPr lang="zh-CN" altLang="en-US"/>
          </a:p>
        </p:txBody>
      </p:sp>
    </p:spTree>
    <p:extLst>
      <p:ext uri="{BB962C8B-B14F-4D97-AF65-F5344CB8AC3E}">
        <p14:creationId xmlns:p14="http://schemas.microsoft.com/office/powerpoint/2010/main" val="363276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矩形 1"/>
          <p:cNvSpPr/>
          <p:nvPr userDrawn="1"/>
        </p:nvSpPr>
        <p:spPr bwMode="gray">
          <a:xfrm>
            <a:off x="0" y="-55924"/>
            <a:ext cx="12403343" cy="7020000"/>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endParaRPr lang="zh-CN" altLang="en-US" b="1" dirty="0" smtClean="0">
              <a:solidFill>
                <a:srgbClr val="FFFFFF"/>
              </a:solidFill>
              <a:ea typeface="宋体" panose="02010600030101010101" pitchFamily="2" charset="-122"/>
            </a:endParaRPr>
          </a:p>
        </p:txBody>
      </p:sp>
    </p:spTree>
    <p:extLst>
      <p:ext uri="{BB962C8B-B14F-4D97-AF65-F5344CB8AC3E}">
        <p14:creationId xmlns:p14="http://schemas.microsoft.com/office/powerpoint/2010/main" val="33762278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rgbClr val="1D4C7C"/>
        </a:solidFill>
        <a:effectLst/>
      </p:bgPr>
    </p:bg>
    <p:spTree>
      <p:nvGrpSpPr>
        <p:cNvPr id="1" name=""/>
        <p:cNvGrpSpPr/>
        <p:nvPr/>
      </p:nvGrpSpPr>
      <p:grpSpPr>
        <a:xfrm>
          <a:off x="0" y="0"/>
          <a:ext cx="0" cy="0"/>
          <a:chOff x="0" y="0"/>
          <a:chExt cx="0" cy="0"/>
        </a:xfrm>
      </p:grpSpPr>
      <p:grpSp>
        <p:nvGrpSpPr>
          <p:cNvPr id="6" name="组合 5"/>
          <p:cNvGrpSpPr/>
          <p:nvPr userDrawn="1"/>
        </p:nvGrpSpPr>
        <p:grpSpPr>
          <a:xfrm>
            <a:off x="9910618" y="0"/>
            <a:ext cx="2281382" cy="785091"/>
            <a:chOff x="9910618" y="6072909"/>
            <a:chExt cx="2281382" cy="785091"/>
          </a:xfrm>
        </p:grpSpPr>
        <p:sp>
          <p:nvSpPr>
            <p:cNvPr id="4" name="矩形 3"/>
            <p:cNvSpPr/>
            <p:nvPr userDrawn="1"/>
          </p:nvSpPr>
          <p:spPr>
            <a:xfrm>
              <a:off x="9910618" y="6072909"/>
              <a:ext cx="2281382" cy="785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2345" y="6193012"/>
              <a:ext cx="1977928" cy="544884"/>
            </a:xfrm>
            <a:prstGeom prst="rect">
              <a:avLst/>
            </a:prstGeom>
          </p:spPr>
        </p:pic>
      </p:grpSp>
    </p:spTree>
    <p:extLst>
      <p:ext uri="{BB962C8B-B14F-4D97-AF65-F5344CB8AC3E}">
        <p14:creationId xmlns:p14="http://schemas.microsoft.com/office/powerpoint/2010/main" val="3911413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490952" y="112876"/>
            <a:ext cx="6999890" cy="864585"/>
          </a:xfrm>
        </p:spPr>
        <p:txBody>
          <a:bodyPr/>
          <a:lstStyle>
            <a:lvl1pPr algn="ct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A565B9A5-FF43-42EA-BAD1-DD91F61728EA}" type="datetimeFigureOut">
              <a:rPr lang="zh-CN" altLang="en-US" smtClean="0"/>
              <a:t>2018/1/22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7BB2E-01EE-481A-A22D-C94B672978BB}" type="slidenum">
              <a:rPr lang="zh-CN" altLang="en-US" smtClean="0"/>
              <a:t>‹#›</a:t>
            </a:fld>
            <a:endParaRPr lang="zh-CN" altLang="en-US"/>
          </a:p>
        </p:txBody>
      </p:sp>
    </p:spTree>
    <p:extLst>
      <p:ext uri="{BB962C8B-B14F-4D97-AF65-F5344CB8AC3E}">
        <p14:creationId xmlns:p14="http://schemas.microsoft.com/office/powerpoint/2010/main" val="40879527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64" y="228610"/>
            <a:ext cx="11151917" cy="609399"/>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64" y="1447800"/>
            <a:ext cx="11151917"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1" baseline="0">
                <a:gradFill flip="none" rotWithShape="1">
                  <a:gsLst>
                    <a:gs pos="0">
                      <a:schemeClr val="tx1">
                        <a:lumMod val="75000"/>
                      </a:schemeClr>
                    </a:gs>
                    <a:gs pos="86000">
                      <a:schemeClr val="tx1">
                        <a:lumMod val="75000"/>
                      </a:schemeClr>
                    </a:gs>
                  </a:gsLst>
                  <a:path path="circle">
                    <a:fillToRect r="100000" b="100000"/>
                  </a:path>
                  <a:tileRect l="-100000" t="-100000"/>
                </a:gradFill>
              </a:defRPr>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71402801"/>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9A9994E-136E-48C6-BE5A-452A7CDA8EB8}" type="datetimeFigureOut">
              <a:rPr lang="zh-CN" altLang="en-US" smtClean="0"/>
              <a:t>2018/1/22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9CBAE8-37B0-4330-8A06-2284339A14D3}" type="slidenum">
              <a:rPr lang="zh-CN" altLang="en-US" smtClean="0"/>
              <a:t>‹#›</a:t>
            </a:fld>
            <a:endParaRPr lang="zh-CN" altLang="en-US"/>
          </a:p>
        </p:txBody>
      </p:sp>
    </p:spTree>
    <p:extLst>
      <p:ext uri="{BB962C8B-B14F-4D97-AF65-F5344CB8AC3E}">
        <p14:creationId xmlns:p14="http://schemas.microsoft.com/office/powerpoint/2010/main" val="3535532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9A9994E-136E-48C6-BE5A-452A7CDA8EB8}" type="datetimeFigureOut">
              <a:rPr lang="zh-CN" altLang="en-US" smtClean="0"/>
              <a:t>2018/1/22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9CBAE8-37B0-4330-8A06-2284339A14D3}" type="slidenum">
              <a:rPr lang="zh-CN" altLang="en-US" smtClean="0"/>
              <a:t>‹#›</a:t>
            </a:fld>
            <a:endParaRPr lang="zh-CN" altLang="en-US"/>
          </a:p>
        </p:txBody>
      </p:sp>
    </p:spTree>
    <p:extLst>
      <p:ext uri="{BB962C8B-B14F-4D97-AF65-F5344CB8AC3E}">
        <p14:creationId xmlns:p14="http://schemas.microsoft.com/office/powerpoint/2010/main" val="284277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9A9994E-136E-48C6-BE5A-452A7CDA8EB8}" type="datetimeFigureOut">
              <a:rPr lang="zh-CN" altLang="en-US" smtClean="0"/>
              <a:t>2018/1/22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9CBAE8-37B0-4330-8A06-2284339A14D3}" type="slidenum">
              <a:rPr lang="zh-CN" altLang="en-US" smtClean="0"/>
              <a:t>‹#›</a:t>
            </a:fld>
            <a:endParaRPr lang="zh-CN" altLang="en-US"/>
          </a:p>
        </p:txBody>
      </p:sp>
    </p:spTree>
    <p:extLst>
      <p:ext uri="{BB962C8B-B14F-4D97-AF65-F5344CB8AC3E}">
        <p14:creationId xmlns:p14="http://schemas.microsoft.com/office/powerpoint/2010/main" val="310633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9A9994E-136E-48C6-BE5A-452A7CDA8EB8}" type="datetimeFigureOut">
              <a:rPr lang="zh-CN" altLang="en-US" smtClean="0"/>
              <a:t>2018/1/22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9CBAE8-37B0-4330-8A06-2284339A14D3}" type="slidenum">
              <a:rPr lang="zh-CN" altLang="en-US" smtClean="0"/>
              <a:t>‹#›</a:t>
            </a:fld>
            <a:endParaRPr lang="zh-CN" altLang="en-US"/>
          </a:p>
        </p:txBody>
      </p:sp>
    </p:spTree>
    <p:extLst>
      <p:ext uri="{BB962C8B-B14F-4D97-AF65-F5344CB8AC3E}">
        <p14:creationId xmlns:p14="http://schemas.microsoft.com/office/powerpoint/2010/main" val="8516664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9A9994E-136E-48C6-BE5A-452A7CDA8EB8}" type="datetimeFigureOut">
              <a:rPr lang="zh-CN" altLang="en-US" smtClean="0"/>
              <a:t>2018/1/22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9CBAE8-37B0-4330-8A06-2284339A14D3}" type="slidenum">
              <a:rPr lang="zh-CN" altLang="en-US" smtClean="0"/>
              <a:t>‹#›</a:t>
            </a:fld>
            <a:endParaRPr lang="zh-CN" altLang="en-US"/>
          </a:p>
        </p:txBody>
      </p:sp>
      <p:sp>
        <p:nvSpPr>
          <p:cNvPr id="6" name="矩形 5"/>
          <p:cNvSpPr/>
          <p:nvPr userDrawn="1"/>
        </p:nvSpPr>
        <p:spPr>
          <a:xfrm>
            <a:off x="-1" y="6608815"/>
            <a:ext cx="12225225" cy="249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650842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A9994E-136E-48C6-BE5A-452A7CDA8EB8}" type="datetimeFigureOut">
              <a:rPr lang="zh-CN" altLang="en-US" smtClean="0"/>
              <a:t>2018/1/22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9CBAE8-37B0-4330-8A06-2284339A14D3}" type="slidenum">
              <a:rPr lang="zh-CN" altLang="en-US" smtClean="0"/>
              <a:t>‹#›</a:t>
            </a:fld>
            <a:endParaRPr lang="zh-CN" altLang="en-US"/>
          </a:p>
        </p:txBody>
      </p:sp>
    </p:spTree>
    <p:extLst>
      <p:ext uri="{BB962C8B-B14F-4D97-AF65-F5344CB8AC3E}">
        <p14:creationId xmlns:p14="http://schemas.microsoft.com/office/powerpoint/2010/main" val="772533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A9994E-136E-48C6-BE5A-452A7CDA8EB8}" type="datetimeFigureOut">
              <a:rPr lang="zh-CN" altLang="en-US" smtClean="0"/>
              <a:t>2018/1/22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9CBAE8-37B0-4330-8A06-2284339A14D3}" type="slidenum">
              <a:rPr lang="zh-CN" altLang="en-US" smtClean="0"/>
              <a:t>‹#›</a:t>
            </a:fld>
            <a:endParaRPr lang="zh-CN" altLang="en-US"/>
          </a:p>
        </p:txBody>
      </p:sp>
    </p:spTree>
    <p:extLst>
      <p:ext uri="{BB962C8B-B14F-4D97-AF65-F5344CB8AC3E}">
        <p14:creationId xmlns:p14="http://schemas.microsoft.com/office/powerpoint/2010/main" val="13806297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A9994E-136E-48C6-BE5A-452A7CDA8EB8}" type="datetimeFigureOut">
              <a:rPr lang="zh-CN" altLang="en-US" smtClean="0"/>
              <a:t>2018/1/22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9CBAE8-37B0-4330-8A06-2284339A14D3}" type="slidenum">
              <a:rPr lang="zh-CN" altLang="en-US" smtClean="0"/>
              <a:t>‹#›</a:t>
            </a:fld>
            <a:endParaRPr lang="zh-CN" altLang="en-US"/>
          </a:p>
        </p:txBody>
      </p:sp>
    </p:spTree>
    <p:extLst>
      <p:ext uri="{BB962C8B-B14F-4D97-AF65-F5344CB8AC3E}">
        <p14:creationId xmlns:p14="http://schemas.microsoft.com/office/powerpoint/2010/main" val="199384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9994E-136E-48C6-BE5A-452A7CDA8EB8}" type="datetimeFigureOut">
              <a:rPr lang="zh-CN" altLang="en-US" smtClean="0"/>
              <a:t>2018/1/22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CBAE8-37B0-4330-8A06-2284339A14D3}" type="slidenum">
              <a:rPr lang="zh-CN" altLang="en-US" smtClean="0"/>
              <a:t>‹#›</a:t>
            </a:fld>
            <a:endParaRPr lang="zh-CN" altLang="en-US"/>
          </a:p>
        </p:txBody>
      </p:sp>
      <p:pic>
        <p:nvPicPr>
          <p:cNvPr id="7" name="图片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pic>
        <p:nvPicPr>
          <p:cNvPr id="11" name="图片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149654" y="113900"/>
            <a:ext cx="2022635" cy="557200"/>
          </a:xfrm>
          <a:prstGeom prst="rect">
            <a:avLst/>
          </a:prstGeom>
        </p:spPr>
      </p:pic>
    </p:spTree>
    <p:extLst>
      <p:ext uri="{BB962C8B-B14F-4D97-AF65-F5344CB8AC3E}">
        <p14:creationId xmlns:p14="http://schemas.microsoft.com/office/powerpoint/2010/main" val="767172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microsoft.com/office/2007/relationships/hdphoto" Target="../media/hdphoto3.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7.jp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1" y="2565257"/>
            <a:ext cx="12215553" cy="1852957"/>
          </a:xfrm>
          <a:prstGeom prst="rect">
            <a:avLst/>
          </a:prstGeom>
        </p:spPr>
      </p:pic>
      <p:sp>
        <p:nvSpPr>
          <p:cNvPr id="2" name="文本框 1"/>
          <p:cNvSpPr txBox="1"/>
          <p:nvPr/>
        </p:nvSpPr>
        <p:spPr>
          <a:xfrm>
            <a:off x="4140322" y="3569989"/>
            <a:ext cx="3775393" cy="707886"/>
          </a:xfrm>
          <a:prstGeom prst="rect">
            <a:avLst/>
          </a:prstGeom>
          <a:noFill/>
        </p:spPr>
        <p:txBody>
          <a:bodyPr wrap="none" rtlCol="0">
            <a:spAutoFit/>
          </a:bodyPr>
          <a:lstStyle/>
          <a:p>
            <a:pPr algn="ctr"/>
            <a:r>
              <a:rPr lang="zh-CN" altLang="en-US" sz="2000" dirty="0" smtClean="0">
                <a:solidFill>
                  <a:schemeClr val="accent1">
                    <a:lumMod val="50000"/>
                  </a:schemeClr>
                </a:solidFill>
                <a:latin typeface="微软雅黑" panose="020B0503020204020204" pitchFamily="34" charset="-122"/>
                <a:ea typeface="微软雅黑" panose="020B0503020204020204" pitchFamily="34" charset="-122"/>
              </a:rPr>
              <a:t>微云</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数</a:t>
            </a:r>
            <a:r>
              <a:rPr lang="zh-CN" altLang="en-US" sz="2000" dirty="0" smtClean="0">
                <a:solidFill>
                  <a:schemeClr val="accent1">
                    <a:lumMod val="50000"/>
                  </a:schemeClr>
                </a:solidFill>
                <a:latin typeface="微软雅黑" panose="020B0503020204020204" pitchFamily="34" charset="-122"/>
                <a:ea typeface="微软雅黑" panose="020B0503020204020204" pitchFamily="34" charset="-122"/>
              </a:rPr>
              <a:t>聚（北京）科技有限公司</a:t>
            </a:r>
            <a:endParaRPr lang="en-US" altLang="zh-CN" sz="2000" dirty="0" smtClean="0">
              <a:solidFill>
                <a:schemeClr val="accent1">
                  <a:lumMod val="50000"/>
                </a:schemeClr>
              </a:solidFill>
              <a:latin typeface="微软雅黑" panose="020B0503020204020204" pitchFamily="34" charset="-122"/>
              <a:ea typeface="微软雅黑" panose="020B0503020204020204" pitchFamily="34" charset="-122"/>
            </a:endParaRPr>
          </a:p>
          <a:p>
            <a:pPr algn="ctr"/>
            <a:r>
              <a:rPr lang="zh-CN" altLang="en-US" sz="2000" dirty="0" smtClean="0">
                <a:solidFill>
                  <a:schemeClr val="accent1">
                    <a:lumMod val="50000"/>
                  </a:schemeClr>
                </a:solidFill>
                <a:latin typeface="微软雅黑" panose="020B0503020204020204" pitchFamily="34" charset="-122"/>
                <a:ea typeface="微软雅黑" panose="020B0503020204020204" pitchFamily="34" charset="-122"/>
              </a:rPr>
              <a:t>张帜</a:t>
            </a:r>
            <a:endParaRPr lang="zh-CN" altLang="en-US" sz="20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2150553" y="2871678"/>
            <a:ext cx="7584127" cy="584775"/>
          </a:xfrm>
          <a:prstGeom prst="rect">
            <a:avLst/>
          </a:prstGeom>
        </p:spPr>
        <p:txBody>
          <a:bodyPr wrap="none">
            <a:spAutoFit/>
          </a:bodyPr>
          <a:lstStyle/>
          <a:p>
            <a:pPr algn="ctr"/>
            <a:r>
              <a:rPr lang="zh-CN" altLang="en-US" sz="3200" b="1" dirty="0" smtClean="0">
                <a:solidFill>
                  <a:schemeClr val="accent1">
                    <a:lumMod val="50000"/>
                  </a:schemeClr>
                </a:solidFill>
                <a:latin typeface="微软雅黑" panose="020B0503020204020204" pitchFamily="34" charset="-122"/>
                <a:ea typeface="微软雅黑" panose="020B0503020204020204" pitchFamily="34" charset="-122"/>
              </a:rPr>
              <a:t>关系</a:t>
            </a:r>
            <a:r>
              <a:rPr lang="zh-CN" altLang="en-US" sz="3200" b="1" dirty="0">
                <a:solidFill>
                  <a:schemeClr val="accent1">
                    <a:lumMod val="50000"/>
                  </a:schemeClr>
                </a:solidFill>
                <a:latin typeface="微软雅黑" panose="020B0503020204020204" pitchFamily="34" charset="-122"/>
                <a:ea typeface="微软雅黑" panose="020B0503020204020204" pitchFamily="34" charset="-122"/>
              </a:rPr>
              <a:t>搜 </a:t>
            </a:r>
            <a:r>
              <a:rPr lang="en-US" altLang="zh-CN" sz="3200" b="1" dirty="0">
                <a:solidFill>
                  <a:schemeClr val="accent1">
                    <a:lumMod val="50000"/>
                  </a:schemeClr>
                </a:solidFill>
                <a:latin typeface="微软雅黑" panose="020B0503020204020204" pitchFamily="34" charset="-122"/>
                <a:ea typeface="微软雅黑" panose="020B0503020204020204" pitchFamily="34" charset="-122"/>
              </a:rPr>
              <a:t>- </a:t>
            </a:r>
            <a:r>
              <a:rPr lang="zh-CN" altLang="en-US" sz="3200" b="1" dirty="0">
                <a:solidFill>
                  <a:schemeClr val="accent1">
                    <a:lumMod val="50000"/>
                  </a:schemeClr>
                </a:solidFill>
                <a:latin typeface="微软雅黑" panose="020B0503020204020204" pitchFamily="34" charset="-122"/>
                <a:ea typeface="微软雅黑" panose="020B0503020204020204" pitchFamily="34" charset="-122"/>
              </a:rPr>
              <a:t>开箱即用的知识图谱及应用</a:t>
            </a:r>
            <a:r>
              <a:rPr lang="zh-CN" altLang="en-US" sz="3200" b="1" dirty="0" smtClean="0">
                <a:solidFill>
                  <a:schemeClr val="accent1">
                    <a:lumMod val="50000"/>
                  </a:schemeClr>
                </a:solidFill>
                <a:latin typeface="微软雅黑" panose="020B0503020204020204" pitchFamily="34" charset="-122"/>
                <a:ea typeface="微软雅黑" panose="020B0503020204020204" pitchFamily="34" charset="-122"/>
              </a:rPr>
              <a:t>探讨</a:t>
            </a:r>
            <a:endParaRPr lang="en-US" altLang="zh-CN" sz="3200" b="1" dirty="0">
              <a:solidFill>
                <a:schemeClr val="accent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75031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gray">
          <a:xfrm>
            <a:off x="1847450" y="5872518"/>
            <a:ext cx="2436027" cy="612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rPr>
              <a:t>搜索界面</a:t>
            </a:r>
            <a:endParaRPr lang="zh-CN" altLang="en-US" sz="1600" dirty="0" smtClean="0">
              <a:solidFill>
                <a:srgbClr val="FFFFFF"/>
              </a:solidFill>
              <a:latin typeface="微软雅黑" panose="020B0503020204020204" pitchFamily="34" charset="-122"/>
              <a:ea typeface="微软雅黑" panose="020B0503020204020204" pitchFamily="34" charset="-122"/>
            </a:endParaRPr>
          </a:p>
        </p:txBody>
      </p:sp>
      <p:sp>
        <p:nvSpPr>
          <p:cNvPr id="5" name="矩形 4"/>
          <p:cNvSpPr/>
          <p:nvPr/>
        </p:nvSpPr>
        <p:spPr bwMode="gray">
          <a:xfrm>
            <a:off x="4705739" y="5872518"/>
            <a:ext cx="2448000" cy="612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fontAlgn="base">
              <a:spcBef>
                <a:spcPct val="0"/>
              </a:spcBef>
              <a:spcAft>
                <a:spcPct val="0"/>
              </a:spcAft>
            </a:pPr>
            <a:r>
              <a:rPr lang="zh-CN" altLang="en-US" sz="1400" dirty="0">
                <a:solidFill>
                  <a:srgbClr val="FFFFFF"/>
                </a:solidFill>
                <a:latin typeface="微软雅黑" panose="020B0503020204020204" pitchFamily="34" charset="-122"/>
                <a:ea typeface="微软雅黑" panose="020B0503020204020204" pitchFamily="34" charset="-122"/>
              </a:rPr>
              <a:t>在输入框里输入</a:t>
            </a:r>
            <a:r>
              <a:rPr lang="zh-CN" altLang="en-US" sz="1400" dirty="0" smtClean="0">
                <a:solidFill>
                  <a:srgbClr val="FFFFFF"/>
                </a:solidFill>
                <a:latin typeface="微软雅黑" panose="020B0503020204020204" pitchFamily="34" charset="-122"/>
                <a:ea typeface="微软雅黑" panose="020B0503020204020204" pitchFamily="34" charset="-122"/>
              </a:rPr>
              <a:t>“陈晓东”</a:t>
            </a:r>
            <a:r>
              <a:rPr lang="zh-CN" altLang="en-US" sz="1400" dirty="0">
                <a:solidFill>
                  <a:srgbClr val="FFFFFF"/>
                </a:solidFill>
                <a:latin typeface="微软雅黑" panose="020B0503020204020204" pitchFamily="34" charset="-122"/>
                <a:ea typeface="微软雅黑" panose="020B0503020204020204" pitchFamily="34" charset="-122"/>
              </a:rPr>
              <a:t>，然后选择</a:t>
            </a:r>
            <a:r>
              <a:rPr lang="zh-CN" altLang="en-US" sz="1400" dirty="0" smtClean="0">
                <a:solidFill>
                  <a:srgbClr val="FFFFFF"/>
                </a:solidFill>
                <a:latin typeface="微软雅黑" panose="020B0503020204020204" pitchFamily="34" charset="-122"/>
                <a:ea typeface="微软雅黑" panose="020B0503020204020204" pitchFamily="34" charset="-122"/>
              </a:rPr>
              <a:t>“陈晓东”</a:t>
            </a:r>
          </a:p>
        </p:txBody>
      </p:sp>
      <p:sp>
        <p:nvSpPr>
          <p:cNvPr id="6" name="矩形 5"/>
          <p:cNvSpPr/>
          <p:nvPr/>
        </p:nvSpPr>
        <p:spPr bwMode="gray">
          <a:xfrm>
            <a:off x="7571575" y="5872518"/>
            <a:ext cx="2436027" cy="612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rPr>
              <a:t>显示</a:t>
            </a:r>
            <a:r>
              <a:rPr lang="zh-CN" altLang="en-US" sz="1600" dirty="0" smtClean="0">
                <a:solidFill>
                  <a:srgbClr val="FFFFFF"/>
                </a:solidFill>
                <a:latin typeface="微软雅黑" panose="020B0503020204020204" pitchFamily="34" charset="-122"/>
                <a:ea typeface="微软雅黑" panose="020B0503020204020204" pitchFamily="34" charset="-122"/>
              </a:rPr>
              <a:t>“陈晓东”的投资的关系信息</a:t>
            </a:r>
          </a:p>
        </p:txBody>
      </p:sp>
      <p:sp>
        <p:nvSpPr>
          <p:cNvPr id="7" name="矩形 6"/>
          <p:cNvSpPr/>
          <p:nvPr/>
        </p:nvSpPr>
        <p:spPr bwMode="gray">
          <a:xfrm>
            <a:off x="1648587" y="1229054"/>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1</a:t>
            </a:r>
            <a:endParaRPr lang="zh-CN" altLang="en-US" b="1" dirty="0" smtClean="0">
              <a:solidFill>
                <a:srgbClr val="FFFFFF"/>
              </a:solidFill>
              <a:ea typeface="宋体" panose="02010600030101010101" pitchFamily="2" charset="-122"/>
            </a:endParaRPr>
          </a:p>
        </p:txBody>
      </p:sp>
      <p:sp>
        <p:nvSpPr>
          <p:cNvPr id="8" name="矩形 7"/>
          <p:cNvSpPr/>
          <p:nvPr/>
        </p:nvSpPr>
        <p:spPr bwMode="gray">
          <a:xfrm>
            <a:off x="4567877" y="1229054"/>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2</a:t>
            </a:r>
            <a:endParaRPr lang="zh-CN" altLang="en-US" b="1" dirty="0" smtClean="0">
              <a:solidFill>
                <a:srgbClr val="FFFFFF"/>
              </a:solidFill>
              <a:ea typeface="宋体" panose="02010600030101010101" pitchFamily="2" charset="-122"/>
            </a:endParaRPr>
          </a:p>
        </p:txBody>
      </p:sp>
      <p:sp>
        <p:nvSpPr>
          <p:cNvPr id="9" name="矩形 8"/>
          <p:cNvSpPr/>
          <p:nvPr/>
        </p:nvSpPr>
        <p:spPr bwMode="gray">
          <a:xfrm>
            <a:off x="7415122" y="1207647"/>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3</a:t>
            </a:r>
            <a:endParaRPr lang="zh-CN" altLang="en-US" b="1" dirty="0" smtClean="0">
              <a:solidFill>
                <a:srgbClr val="FFFFFF"/>
              </a:solidFill>
              <a:ea typeface="宋体" panose="02010600030101010101" pitchFamily="2" charset="-122"/>
            </a:endParaRPr>
          </a:p>
        </p:txBody>
      </p:sp>
      <p:sp>
        <p:nvSpPr>
          <p:cNvPr id="10" name="矩形 9"/>
          <p:cNvSpPr/>
          <p:nvPr/>
        </p:nvSpPr>
        <p:spPr>
          <a:xfrm>
            <a:off x="575495" y="683102"/>
            <a:ext cx="646331" cy="369332"/>
          </a:xfrm>
          <a:prstGeom prst="rect">
            <a:avLst/>
          </a:prstGeom>
          <a:solidFill>
            <a:srgbClr val="1D4C7C"/>
          </a:solidFill>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示例</a:t>
            </a:r>
          </a:p>
        </p:txBody>
      </p:sp>
      <p:sp>
        <p:nvSpPr>
          <p:cNvPr id="11" name="矩形 10"/>
          <p:cNvSpPr/>
          <p:nvPr/>
        </p:nvSpPr>
        <p:spPr>
          <a:xfrm>
            <a:off x="1312421" y="686781"/>
            <a:ext cx="3775777"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三板搜：</a:t>
            </a:r>
            <a:r>
              <a:rPr lang="en-US" altLang="zh-CN" dirty="0">
                <a:latin typeface="微软雅黑" panose="020B0503020204020204" pitchFamily="34" charset="-122"/>
                <a:ea typeface="微软雅黑" panose="020B0503020204020204" pitchFamily="34" charset="-122"/>
              </a:rPr>
              <a:t>http://we-yun.com:9774</a:t>
            </a: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1575" y="1561055"/>
            <a:ext cx="2436027" cy="4330715"/>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740" y="1539770"/>
            <a:ext cx="2448000" cy="4352000"/>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450" y="1561052"/>
            <a:ext cx="2436029" cy="4330718"/>
          </a:xfrm>
          <a:prstGeom prst="rect">
            <a:avLst/>
          </a:prstGeom>
        </p:spPr>
      </p:pic>
    </p:spTree>
    <p:extLst>
      <p:ext uri="{BB962C8B-B14F-4D97-AF65-F5344CB8AC3E}">
        <p14:creationId xmlns:p14="http://schemas.microsoft.com/office/powerpoint/2010/main" val="3851907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gray">
          <a:xfrm>
            <a:off x="1847246" y="5785908"/>
            <a:ext cx="2436027" cy="612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rPr>
              <a:t>搜索界面</a:t>
            </a:r>
            <a:endParaRPr lang="zh-CN" altLang="en-US" sz="1600" dirty="0" smtClean="0">
              <a:solidFill>
                <a:srgbClr val="FFFFFF"/>
              </a:solidFill>
              <a:latin typeface="微软雅黑" panose="020B0503020204020204" pitchFamily="34" charset="-122"/>
              <a:ea typeface="微软雅黑" panose="020B0503020204020204" pitchFamily="34" charset="-122"/>
            </a:endParaRPr>
          </a:p>
        </p:txBody>
      </p:sp>
      <p:sp>
        <p:nvSpPr>
          <p:cNvPr id="5" name="矩形 4"/>
          <p:cNvSpPr/>
          <p:nvPr/>
        </p:nvSpPr>
        <p:spPr bwMode="gray">
          <a:xfrm>
            <a:off x="4747943" y="5785908"/>
            <a:ext cx="2448000" cy="612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fontAlgn="base">
              <a:spcBef>
                <a:spcPct val="0"/>
              </a:spcBef>
              <a:spcAft>
                <a:spcPct val="0"/>
              </a:spcAft>
            </a:pPr>
            <a:r>
              <a:rPr lang="zh-CN" altLang="en-US" sz="1400" dirty="0">
                <a:solidFill>
                  <a:srgbClr val="FFFFFF"/>
                </a:solidFill>
                <a:latin typeface="微软雅黑" panose="020B0503020204020204" pitchFamily="34" charset="-122"/>
                <a:ea typeface="微软雅黑" panose="020B0503020204020204" pitchFamily="34" charset="-122"/>
              </a:rPr>
              <a:t>在输入框里输入</a:t>
            </a:r>
            <a:r>
              <a:rPr lang="zh-CN" altLang="en-US" sz="1400" dirty="0" smtClean="0">
                <a:solidFill>
                  <a:srgbClr val="FFFFFF"/>
                </a:solidFill>
                <a:latin typeface="微软雅黑" panose="020B0503020204020204" pitchFamily="34" charset="-122"/>
                <a:ea typeface="微软雅黑" panose="020B0503020204020204" pitchFamily="34" charset="-122"/>
              </a:rPr>
              <a:t>“霍建华”，</a:t>
            </a:r>
            <a:r>
              <a:rPr lang="zh-CN" altLang="en-US" sz="1400" dirty="0">
                <a:solidFill>
                  <a:srgbClr val="FFFFFF"/>
                </a:solidFill>
                <a:latin typeface="微软雅黑" panose="020B0503020204020204" pitchFamily="34" charset="-122"/>
                <a:ea typeface="微软雅黑" panose="020B0503020204020204" pitchFamily="34" charset="-122"/>
              </a:rPr>
              <a:t>显示</a:t>
            </a:r>
            <a:r>
              <a:rPr lang="zh-CN" altLang="en-US" sz="1400" dirty="0" smtClean="0">
                <a:solidFill>
                  <a:srgbClr val="FFFFFF"/>
                </a:solidFill>
                <a:latin typeface="微软雅黑" panose="020B0503020204020204" pitchFamily="34" charset="-122"/>
                <a:ea typeface="微软雅黑" panose="020B0503020204020204" pitchFamily="34" charset="-122"/>
              </a:rPr>
              <a:t>“霍建华”的影视作品</a:t>
            </a:r>
          </a:p>
        </p:txBody>
      </p:sp>
      <p:sp>
        <p:nvSpPr>
          <p:cNvPr id="6" name="矩形 5"/>
          <p:cNvSpPr/>
          <p:nvPr/>
        </p:nvSpPr>
        <p:spPr bwMode="gray">
          <a:xfrm>
            <a:off x="7613779" y="5785908"/>
            <a:ext cx="2436027" cy="612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rPr>
              <a:t>点击“屋顶上的绿宝石”，显示作品信息和演员信息</a:t>
            </a:r>
          </a:p>
        </p:txBody>
      </p:sp>
      <p:sp>
        <p:nvSpPr>
          <p:cNvPr id="7" name="矩形 6"/>
          <p:cNvSpPr/>
          <p:nvPr/>
        </p:nvSpPr>
        <p:spPr bwMode="gray">
          <a:xfrm>
            <a:off x="1690791" y="1130581"/>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1</a:t>
            </a:r>
            <a:endParaRPr lang="zh-CN" altLang="en-US" b="1" dirty="0" smtClean="0">
              <a:solidFill>
                <a:srgbClr val="FFFFFF"/>
              </a:solidFill>
              <a:ea typeface="宋体" panose="02010600030101010101" pitchFamily="2" charset="-122"/>
            </a:endParaRPr>
          </a:p>
        </p:txBody>
      </p:sp>
      <p:sp>
        <p:nvSpPr>
          <p:cNvPr id="8" name="矩形 7"/>
          <p:cNvSpPr/>
          <p:nvPr/>
        </p:nvSpPr>
        <p:spPr bwMode="gray">
          <a:xfrm>
            <a:off x="4610081" y="1130581"/>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2</a:t>
            </a:r>
            <a:endParaRPr lang="zh-CN" altLang="en-US" b="1" dirty="0" smtClean="0">
              <a:solidFill>
                <a:srgbClr val="FFFFFF"/>
              </a:solidFill>
              <a:ea typeface="宋体" panose="02010600030101010101" pitchFamily="2" charset="-122"/>
            </a:endParaRPr>
          </a:p>
        </p:txBody>
      </p:sp>
      <p:sp>
        <p:nvSpPr>
          <p:cNvPr id="9" name="矩形 8"/>
          <p:cNvSpPr/>
          <p:nvPr/>
        </p:nvSpPr>
        <p:spPr bwMode="gray">
          <a:xfrm>
            <a:off x="7457326" y="1109174"/>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3</a:t>
            </a:r>
            <a:endParaRPr lang="zh-CN" altLang="en-US" b="1" dirty="0" smtClean="0">
              <a:solidFill>
                <a:srgbClr val="FFFFFF"/>
              </a:solidFill>
              <a:ea typeface="宋体" panose="02010600030101010101" pitchFamily="2" charset="-122"/>
            </a:endParaRPr>
          </a:p>
        </p:txBody>
      </p:sp>
      <p:sp>
        <p:nvSpPr>
          <p:cNvPr id="10" name="矩形 9"/>
          <p:cNvSpPr/>
          <p:nvPr/>
        </p:nvSpPr>
        <p:spPr>
          <a:xfrm>
            <a:off x="575495" y="683104"/>
            <a:ext cx="646331" cy="369332"/>
          </a:xfrm>
          <a:prstGeom prst="rect">
            <a:avLst/>
          </a:prstGeom>
          <a:solidFill>
            <a:srgbClr val="1D4C7C"/>
          </a:solidFill>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示例</a:t>
            </a:r>
          </a:p>
        </p:txBody>
      </p:sp>
      <p:sp>
        <p:nvSpPr>
          <p:cNvPr id="11" name="矩形 10"/>
          <p:cNvSpPr/>
          <p:nvPr/>
        </p:nvSpPr>
        <p:spPr>
          <a:xfrm>
            <a:off x="1312421" y="686779"/>
            <a:ext cx="4022640"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影视搜：</a:t>
            </a:r>
            <a:r>
              <a:rPr lang="en-US" altLang="zh-CN" dirty="0">
                <a:latin typeface="微软雅黑" panose="020B0503020204020204" pitchFamily="34" charset="-122"/>
                <a:ea typeface="微软雅黑" panose="020B0503020204020204" pitchFamily="34" charset="-122"/>
              </a:rPr>
              <a:t>http://movies.we-yun.com</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3779" y="1506844"/>
            <a:ext cx="2431881" cy="4323344"/>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244" y="1499470"/>
            <a:ext cx="2436029" cy="4330718"/>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7944" y="1478188"/>
            <a:ext cx="2448000" cy="4352000"/>
          </a:xfrm>
          <a:prstGeom prst="rect">
            <a:avLst/>
          </a:prstGeom>
        </p:spPr>
      </p:pic>
    </p:spTree>
    <p:extLst>
      <p:ext uri="{BB962C8B-B14F-4D97-AF65-F5344CB8AC3E}">
        <p14:creationId xmlns:p14="http://schemas.microsoft.com/office/powerpoint/2010/main" val="29676925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1767615999"/>
              </p:ext>
            </p:extLst>
          </p:nvPr>
        </p:nvGraphicFramePr>
        <p:xfrm>
          <a:off x="3542742" y="4374054"/>
          <a:ext cx="5197475" cy="2062162"/>
        </p:xfrm>
        <a:graphic>
          <a:graphicData uri="http://schemas.openxmlformats.org/presentationml/2006/ole">
            <mc:AlternateContent xmlns:mc="http://schemas.openxmlformats.org/markup-compatibility/2006">
              <mc:Choice xmlns:v="urn:schemas-microsoft-com:vml" Requires="v">
                <p:oleObj spid="_x0000_s3109" name="文档" r:id="rId3" imgW="5252975" imgH="2084705" progId="Word.Document.12">
                  <p:embed/>
                </p:oleObj>
              </mc:Choice>
              <mc:Fallback>
                <p:oleObj name="文档" r:id="rId3" imgW="5252975" imgH="2084705" progId="Word.Document.12">
                  <p:embed/>
                  <p:pic>
                    <p:nvPicPr>
                      <p:cNvPr id="4" name="对象 3"/>
                      <p:cNvPicPr/>
                      <p:nvPr/>
                    </p:nvPicPr>
                    <p:blipFill>
                      <a:blip r:embed="rId4"/>
                      <a:stretch>
                        <a:fillRect/>
                      </a:stretch>
                    </p:blipFill>
                    <p:spPr>
                      <a:xfrm>
                        <a:off x="3542742" y="4374054"/>
                        <a:ext cx="5197475" cy="2062162"/>
                      </a:xfrm>
                      <a:prstGeom prst="rect">
                        <a:avLst/>
                      </a:prstGeom>
                    </p:spPr>
                  </p:pic>
                </p:oleObj>
              </mc:Fallback>
            </mc:AlternateContent>
          </a:graphicData>
        </a:graphic>
      </p:graphicFrame>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t="27314"/>
          <a:stretch/>
        </p:blipFill>
        <p:spPr>
          <a:xfrm>
            <a:off x="4403580" y="4025960"/>
            <a:ext cx="3648075" cy="3471253"/>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3" y="2153561"/>
            <a:ext cx="12215553" cy="1852957"/>
          </a:xfrm>
          <a:prstGeom prst="rect">
            <a:avLst/>
          </a:prstGeom>
        </p:spPr>
      </p:pic>
      <p:sp>
        <p:nvSpPr>
          <p:cNvPr id="2" name="标题 1"/>
          <p:cNvSpPr>
            <a:spLocks noGrp="1"/>
          </p:cNvSpPr>
          <p:nvPr>
            <p:ph type="title" idx="4294967295"/>
          </p:nvPr>
        </p:nvSpPr>
        <p:spPr>
          <a:xfrm>
            <a:off x="969818" y="2247642"/>
            <a:ext cx="10515600" cy="1325563"/>
          </a:xfrm>
        </p:spPr>
        <p:txBody>
          <a:bodyPr>
            <a:normAutofit/>
          </a:bodyPr>
          <a:lstStyle/>
          <a:p>
            <a:pPr algn="ctr"/>
            <a:r>
              <a:rPr lang="en-US" altLang="zh-CN" sz="4800" b="1" dirty="0">
                <a:solidFill>
                  <a:schemeClr val="accent1">
                    <a:lumMod val="50000"/>
                  </a:schemeClr>
                </a:solidFill>
                <a:latin typeface="微软雅黑" panose="020B0503020204020204" pitchFamily="34" charset="-122"/>
                <a:ea typeface="微软雅黑" panose="020B0503020204020204" pitchFamily="34" charset="-122"/>
              </a:rPr>
              <a:t>THANK  YOU</a:t>
            </a:r>
            <a:r>
              <a:rPr lang="zh-CN" altLang="en-US" sz="4800" b="1" dirty="0">
                <a:solidFill>
                  <a:schemeClr val="accent1">
                    <a:lumMod val="5000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502148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4"/>
          <p:cNvSpPr/>
          <p:nvPr/>
        </p:nvSpPr>
        <p:spPr bwMode="auto">
          <a:xfrm>
            <a:off x="3712029" y="3812584"/>
            <a:ext cx="2545985" cy="2346585"/>
          </a:xfrm>
          <a:prstGeom prst="rect">
            <a:avLst/>
          </a:prstGeom>
          <a:solidFill>
            <a:srgbClr val="3BBEB4"/>
          </a:solidFill>
          <a:ln w="9525" cap="flat" cmpd="sng" algn="ctr">
            <a:noFill/>
            <a:prstDash val="solid"/>
            <a:headEnd type="none" w="med" len="med"/>
            <a:tailEnd type="none" w="med" len="med"/>
          </a:ln>
          <a:effectLst/>
        </p:spPr>
        <p:txBody>
          <a:bodyPr vert="horz" wrap="square" lIns="182856" tIns="91428" rIns="91428" bIns="91428" numCol="1" rtlCol="0" anchor="b" anchorCtr="0" compatLnSpc="1">
            <a:prstTxWarp prst="textNoShape">
              <a:avLst/>
            </a:prstTxWarp>
          </a:bodyPr>
          <a:lstStyle/>
          <a:p>
            <a:pPr defTabSz="913994">
              <a:lnSpc>
                <a:spcPct val="90000"/>
              </a:lnSpc>
              <a:buSzPct val="90000"/>
            </a:pPr>
            <a:r>
              <a:rPr lang="en-US" altLang="zh-CN" b="1" dirty="0">
                <a:gradFill>
                  <a:gsLst>
                    <a:gs pos="85000">
                      <a:srgbClr val="FFFFFF"/>
                    </a:gs>
                    <a:gs pos="0">
                      <a:srgbClr val="FFFFFF"/>
                    </a:gs>
                  </a:gsLst>
                  <a:lin ang="5400000" scaled="0"/>
                </a:gradFill>
                <a:latin typeface="微软雅黑" panose="020B0503020204020204" pitchFamily="34" charset="-122"/>
                <a:ea typeface="微软雅黑" panose="020B0503020204020204" pitchFamily="34" charset="-122"/>
              </a:rPr>
              <a:t>Neo4j</a:t>
            </a:r>
            <a:r>
              <a:rPr lang="zh-CN" altLang="en-US" b="1" dirty="0">
                <a:gradFill>
                  <a:gsLst>
                    <a:gs pos="85000">
                      <a:srgbClr val="FFFFFF"/>
                    </a:gs>
                    <a:gs pos="0">
                      <a:srgbClr val="FFFFFF"/>
                    </a:gs>
                  </a:gsLst>
                  <a:lin ang="5400000" scaled="0"/>
                </a:gradFill>
                <a:latin typeface="微软雅黑" panose="020B0503020204020204" pitchFamily="34" charset="-122"/>
                <a:ea typeface="微软雅黑" panose="020B0503020204020204" pitchFamily="34" charset="-122"/>
              </a:rPr>
              <a:t>简体</a:t>
            </a:r>
            <a:r>
              <a:rPr lang="zh-CN" altLang="en-US" b="1" dirty="0" smtClean="0">
                <a:gradFill>
                  <a:gsLst>
                    <a:gs pos="85000">
                      <a:srgbClr val="FFFFFF"/>
                    </a:gs>
                    <a:gs pos="0">
                      <a:srgbClr val="FFFFFF"/>
                    </a:gs>
                  </a:gsLst>
                  <a:lin ang="5400000" scaled="0"/>
                </a:gradFill>
                <a:latin typeface="微软雅黑" panose="020B0503020204020204" pitchFamily="34" charset="-122"/>
                <a:ea typeface="微软雅黑" panose="020B0503020204020204" pitchFamily="34" charset="-122"/>
              </a:rPr>
              <a:t>中文版</a:t>
            </a:r>
            <a:endParaRPr lang="zh-CN" altLang="en-US" b="1" dirty="0">
              <a:gradFill>
                <a:gsLst>
                  <a:gs pos="85000">
                    <a:srgbClr val="FFFFFF"/>
                  </a:gs>
                  <a:gs pos="0">
                    <a:srgbClr val="FFFFFF"/>
                  </a:gs>
                </a:gsLst>
                <a:lin ang="5400000" scaled="0"/>
              </a:gradFill>
              <a:latin typeface="微软雅黑" panose="020B0503020204020204" pitchFamily="34" charset="-122"/>
              <a:ea typeface="微软雅黑" panose="020B0503020204020204" pitchFamily="34" charset="-122"/>
            </a:endParaRPr>
          </a:p>
          <a:p>
            <a:pPr defTabSz="913994">
              <a:lnSpc>
                <a:spcPct val="90000"/>
              </a:lnSpc>
              <a:buSzPct val="90000"/>
            </a:pPr>
            <a:r>
              <a:rPr lang="zh-CN" altLang="en-US" sz="1400" b="1" dirty="0">
                <a:gradFill>
                  <a:gsLst>
                    <a:gs pos="85000">
                      <a:srgbClr val="FFFFFF"/>
                    </a:gs>
                    <a:gs pos="0">
                      <a:srgbClr val="FFFFFF"/>
                    </a:gs>
                  </a:gsLst>
                  <a:lin ang="5400000" scaled="0"/>
                </a:gradFill>
                <a:latin typeface="微软雅黑" panose="020B0503020204020204" pitchFamily="34" charset="-122"/>
                <a:ea typeface="微软雅黑" panose="020B0503020204020204" pitchFamily="34" charset="-122"/>
              </a:rPr>
              <a:t>为中国企业量身</a:t>
            </a:r>
            <a:r>
              <a:rPr lang="zh-CN" altLang="en-US" sz="1400" b="1" dirty="0" smtClean="0">
                <a:gradFill>
                  <a:gsLst>
                    <a:gs pos="85000">
                      <a:srgbClr val="FFFFFF"/>
                    </a:gs>
                    <a:gs pos="0">
                      <a:srgbClr val="FFFFFF"/>
                    </a:gs>
                  </a:gsLst>
                  <a:lin ang="5400000" scaled="0"/>
                </a:gradFill>
                <a:latin typeface="微软雅黑" panose="020B0503020204020204" pitchFamily="34" charset="-122"/>
                <a:ea typeface="微软雅黑" panose="020B0503020204020204" pitchFamily="34" charset="-122"/>
              </a:rPr>
              <a:t>定制</a:t>
            </a:r>
            <a:endParaRPr lang="zh-CN" altLang="en-US" sz="1400" b="1" dirty="0">
              <a:gradFill>
                <a:gsLst>
                  <a:gs pos="85000">
                    <a:srgbClr val="FFFFFF"/>
                  </a:gs>
                  <a:gs pos="0">
                    <a:srgbClr val="FFFFFF"/>
                  </a:gs>
                </a:gsLst>
                <a:lin ang="5400000" scaled="0"/>
              </a:gradFill>
              <a:latin typeface="微软雅黑" panose="020B0503020204020204" pitchFamily="34" charset="-122"/>
              <a:ea typeface="微软雅黑" panose="020B0503020204020204" pitchFamily="34" charset="-122"/>
            </a:endParaRPr>
          </a:p>
        </p:txBody>
      </p:sp>
      <p:sp>
        <p:nvSpPr>
          <p:cNvPr id="57" name="Rectangle 24"/>
          <p:cNvSpPr/>
          <p:nvPr/>
        </p:nvSpPr>
        <p:spPr bwMode="auto">
          <a:xfrm>
            <a:off x="9383343" y="3797550"/>
            <a:ext cx="2511638" cy="2346585"/>
          </a:xfrm>
          <a:prstGeom prst="rect">
            <a:avLst/>
          </a:prstGeom>
          <a:solidFill>
            <a:srgbClr val="3BBEB4"/>
          </a:solidFill>
          <a:ln w="9525" cap="flat" cmpd="sng" algn="ctr">
            <a:noFill/>
            <a:prstDash val="solid"/>
            <a:headEnd type="none" w="med" len="med"/>
            <a:tailEnd type="none" w="med" len="med"/>
          </a:ln>
          <a:effectLst/>
        </p:spPr>
        <p:txBody>
          <a:bodyPr vert="horz" wrap="square" lIns="182856" tIns="91428" rIns="91428" bIns="91428" numCol="1" rtlCol="0" anchor="b" anchorCtr="0" compatLnSpc="1">
            <a:prstTxWarp prst="textNoShape">
              <a:avLst/>
            </a:prstTxWarp>
          </a:bodyPr>
          <a:lstStyle/>
          <a:p>
            <a:pPr defTabSz="913994">
              <a:lnSpc>
                <a:spcPct val="90000"/>
              </a:lnSpc>
              <a:buSzPct val="90000"/>
            </a:pPr>
            <a:r>
              <a:rPr lang="zh-CN" altLang="en-US" b="1" dirty="0">
                <a:gradFill>
                  <a:gsLst>
                    <a:gs pos="85000">
                      <a:srgbClr val="FFFFFF"/>
                    </a:gs>
                    <a:gs pos="0">
                      <a:srgbClr val="FFFFFF"/>
                    </a:gs>
                  </a:gsLst>
                  <a:lin ang="5400000" scaled="0"/>
                </a:gradFill>
                <a:latin typeface="微软雅黑" panose="020B0503020204020204" pitchFamily="34" charset="-122"/>
                <a:ea typeface="微软雅黑" panose="020B0503020204020204" pitchFamily="34" charset="-122"/>
              </a:rPr>
              <a:t>迷你名片</a:t>
            </a:r>
          </a:p>
          <a:p>
            <a:pPr defTabSz="913994">
              <a:lnSpc>
                <a:spcPct val="90000"/>
              </a:lnSpc>
              <a:buSzPct val="90000"/>
            </a:pPr>
            <a:r>
              <a:rPr lang="zh-CN" altLang="en-US" sz="1600" b="1" dirty="0">
                <a:gradFill>
                  <a:gsLst>
                    <a:gs pos="85000">
                      <a:srgbClr val="FFFFFF"/>
                    </a:gs>
                    <a:gs pos="0">
                      <a:srgbClr val="FFFFFF"/>
                    </a:gs>
                  </a:gsLst>
                  <a:lin ang="5400000" scaled="0"/>
                </a:gradFill>
                <a:latin typeface="微软雅黑" panose="020B0503020204020204" pitchFamily="34" charset="-122"/>
                <a:ea typeface="微软雅黑" panose="020B0503020204020204" pitchFamily="34" charset="-122"/>
              </a:rPr>
              <a:t>纸质名片的终结者</a:t>
            </a:r>
          </a:p>
        </p:txBody>
      </p:sp>
      <p:sp>
        <p:nvSpPr>
          <p:cNvPr id="53" name="Rectangle 26"/>
          <p:cNvSpPr/>
          <p:nvPr/>
        </p:nvSpPr>
        <p:spPr bwMode="auto">
          <a:xfrm>
            <a:off x="3712029" y="1170005"/>
            <a:ext cx="8182952" cy="884145"/>
          </a:xfrm>
          <a:prstGeom prst="rect">
            <a:avLst/>
          </a:prstGeom>
          <a:solidFill>
            <a:schemeClr val="accent4"/>
          </a:solidFill>
          <a:ln w="9525" cap="flat" cmpd="sng" algn="ctr">
            <a:noFill/>
            <a:prstDash val="solid"/>
            <a:headEnd type="none" w="med" len="med"/>
            <a:tailEnd type="none" w="med" len="med"/>
          </a:ln>
          <a:effectLst/>
        </p:spPr>
        <p:txBody>
          <a:bodyPr vert="horz" wrap="square" lIns="182856" tIns="91428" rIns="91428" bIns="91428" numCol="1" rtlCol="0" anchor="b" anchorCtr="0" compatLnSpc="1">
            <a:prstTxWarp prst="textNoShape">
              <a:avLst/>
            </a:prstTxWarp>
          </a:bodyPr>
          <a:lstStyle/>
          <a:p>
            <a:pPr defTabSz="913994">
              <a:lnSpc>
                <a:spcPct val="90000"/>
              </a:lnSpc>
              <a:buSzPct val="90000"/>
            </a:pPr>
            <a:endParaRPr lang="en-US" sz="3334" dirty="0">
              <a:gradFill>
                <a:gsLst>
                  <a:gs pos="85000">
                    <a:srgbClr val="FFFFFF"/>
                  </a:gs>
                  <a:gs pos="0">
                    <a:srgbClr val="FFFFFF"/>
                  </a:gs>
                </a:gsLst>
                <a:lin ang="5400000" scaled="0"/>
              </a:gradFill>
              <a:latin typeface="Segoe UI"/>
            </a:endParaRPr>
          </a:p>
        </p:txBody>
      </p:sp>
      <p:grpSp>
        <p:nvGrpSpPr>
          <p:cNvPr id="7" name="组合 6"/>
          <p:cNvGrpSpPr/>
          <p:nvPr/>
        </p:nvGrpSpPr>
        <p:grpSpPr>
          <a:xfrm>
            <a:off x="10117627" y="4267083"/>
            <a:ext cx="972000" cy="972000"/>
            <a:chOff x="1152960" y="2378007"/>
            <a:chExt cx="5101574" cy="5101572"/>
          </a:xfrm>
        </p:grpSpPr>
        <p:sp>
          <p:nvSpPr>
            <p:cNvPr id="48" name="Rectangle 4"/>
            <p:cNvSpPr/>
            <p:nvPr/>
          </p:nvSpPr>
          <p:spPr bwMode="auto">
            <a:xfrm>
              <a:off x="1163796" y="2408075"/>
              <a:ext cx="5090738" cy="4693169"/>
            </a:xfrm>
            <a:prstGeom prst="rect">
              <a:avLst/>
            </a:prstGeom>
            <a:solidFill>
              <a:srgbClr val="94C949"/>
            </a:solidFill>
            <a:ln w="9525" cap="flat" cmpd="sng" algn="ctr">
              <a:noFill/>
              <a:prstDash val="solid"/>
              <a:headEnd type="none" w="med" len="med"/>
              <a:tailEnd type="none" w="med" len="med"/>
            </a:ln>
            <a:effectLst/>
          </p:spPr>
          <p:txBody>
            <a:bodyPr vert="horz" wrap="square" lIns="243840" tIns="243840" rIns="121920" bIns="60958" numCol="1" rtlCol="0" anchor="t" anchorCtr="0" compatLnSpc="1">
              <a:prstTxWarp prst="textNoShape">
                <a:avLst/>
              </a:prstTxWarp>
            </a:bodyPr>
            <a:lstStyle/>
            <a:p>
              <a:pPr defTabSz="913994">
                <a:lnSpc>
                  <a:spcPct val="90000"/>
                </a:lnSpc>
                <a:buSzPct val="90000"/>
                <a:defRPr/>
              </a:pPr>
              <a:endParaRPr lang="en-US" sz="2400" dirty="0">
                <a:gradFill>
                  <a:gsLst>
                    <a:gs pos="85000">
                      <a:srgbClr val="FFFFFF"/>
                    </a:gs>
                    <a:gs pos="0">
                      <a:srgbClr val="FFFFFF"/>
                    </a:gs>
                  </a:gsLst>
                  <a:lin ang="5400000" scaled="0"/>
                </a:gradFill>
                <a:latin typeface="Segoe UI"/>
              </a:endParaRPr>
            </a:p>
          </p:txBody>
        </p:sp>
        <p:pic>
          <p:nvPicPr>
            <p:cNvPr id="300" name="WechatIMG666.jpeg" descr="WechatIMG666.jpeg"/>
            <p:cNvPicPr>
              <a:picLocks noChangeAspect="1"/>
            </p:cNvPicPr>
            <p:nvPr/>
          </p:nvPicPr>
          <p:blipFill>
            <a:blip r:embed="rId2">
              <a:extLst/>
            </a:blip>
            <a:stretch>
              <a:fillRect/>
            </a:stretch>
          </p:blipFill>
          <p:spPr>
            <a:xfrm>
              <a:off x="1152960" y="2378007"/>
              <a:ext cx="5101573" cy="5101572"/>
            </a:xfrm>
            <a:prstGeom prst="rect">
              <a:avLst/>
            </a:prstGeom>
            <a:ln w="12700">
              <a:miter lim="400000"/>
            </a:ln>
          </p:spPr>
        </p:pic>
      </p:grpSp>
      <p:sp>
        <p:nvSpPr>
          <p:cNvPr id="56" name="Rectangle 24"/>
          <p:cNvSpPr/>
          <p:nvPr/>
        </p:nvSpPr>
        <p:spPr bwMode="auto">
          <a:xfrm>
            <a:off x="6564552" y="3797550"/>
            <a:ext cx="2511638" cy="2346585"/>
          </a:xfrm>
          <a:prstGeom prst="rect">
            <a:avLst/>
          </a:prstGeom>
          <a:solidFill>
            <a:srgbClr val="3BBEB4"/>
          </a:solidFill>
          <a:ln w="9525" cap="flat" cmpd="sng" algn="ctr">
            <a:noFill/>
            <a:prstDash val="solid"/>
            <a:headEnd type="none" w="med" len="med"/>
            <a:tailEnd type="none" w="med" len="med"/>
          </a:ln>
          <a:effectLst/>
        </p:spPr>
        <p:txBody>
          <a:bodyPr vert="horz" wrap="square" lIns="182856" tIns="91428" rIns="91428" bIns="91428" numCol="1" rtlCol="0" anchor="b" anchorCtr="0" compatLnSpc="1">
            <a:prstTxWarp prst="textNoShape">
              <a:avLst/>
            </a:prstTxWarp>
          </a:bodyPr>
          <a:lstStyle/>
          <a:p>
            <a:pPr defTabSz="913994">
              <a:lnSpc>
                <a:spcPct val="90000"/>
              </a:lnSpc>
              <a:buSzPct val="90000"/>
            </a:pPr>
            <a:r>
              <a:rPr lang="zh-CN" altLang="en-US" b="1" dirty="0">
                <a:solidFill>
                  <a:srgbClr val="FF0000"/>
                </a:solidFill>
                <a:latin typeface="微软雅黑" panose="020B0503020204020204" pitchFamily="34" charset="-122"/>
                <a:ea typeface="微软雅黑" panose="020B0503020204020204" pitchFamily="34" charset="-122"/>
              </a:rPr>
              <a:t>关系搜</a:t>
            </a:r>
          </a:p>
          <a:p>
            <a:pPr defTabSz="913994">
              <a:lnSpc>
                <a:spcPct val="90000"/>
              </a:lnSpc>
              <a:buSzPct val="90000"/>
            </a:pPr>
            <a:r>
              <a:rPr lang="zh-CN" altLang="en-US" sz="1600" b="1" dirty="0">
                <a:gradFill>
                  <a:gsLst>
                    <a:gs pos="85000">
                      <a:srgbClr val="FFFFFF"/>
                    </a:gs>
                    <a:gs pos="0">
                      <a:srgbClr val="FFFFFF"/>
                    </a:gs>
                  </a:gsLst>
                  <a:lin ang="5400000" scaled="0"/>
                </a:gradFill>
                <a:latin typeface="微软雅黑" panose="020B0503020204020204" pitchFamily="34" charset="-122"/>
                <a:ea typeface="微软雅黑" panose="020B0503020204020204" pitchFamily="34" charset="-122"/>
              </a:rPr>
              <a:t>开箱即用的知识图谱引擎</a:t>
            </a:r>
          </a:p>
        </p:txBody>
      </p:sp>
      <p:pic>
        <p:nvPicPr>
          <p:cNvPr id="18" name="图片 17"/>
          <p:cNvPicPr/>
          <p:nvPr/>
        </p:nvPicPr>
        <p:blipFill>
          <a:blip r:embed="rId3" cstate="print">
            <a:extLst>
              <a:ext uri="{28A0092B-C50C-407E-A947-70E740481C1C}">
                <a14:useLocalDpi xmlns:a14="http://schemas.microsoft.com/office/drawing/2010/main" val="0"/>
              </a:ext>
            </a:extLst>
          </a:blip>
          <a:stretch>
            <a:fillRect/>
          </a:stretch>
        </p:blipFill>
        <p:spPr>
          <a:xfrm>
            <a:off x="208910" y="1477001"/>
            <a:ext cx="3395352" cy="3691347"/>
          </a:xfrm>
          <a:prstGeom prst="rect">
            <a:avLst/>
          </a:prstGeom>
        </p:spPr>
      </p:pic>
      <p:sp>
        <p:nvSpPr>
          <p:cNvPr id="19" name="圆角矩形 18"/>
          <p:cNvSpPr/>
          <p:nvPr/>
        </p:nvSpPr>
        <p:spPr>
          <a:xfrm>
            <a:off x="4504635" y="4267083"/>
            <a:ext cx="1008000" cy="972000"/>
          </a:xfrm>
          <a:prstGeom prst="roundRect">
            <a:avLst>
              <a:gd name="adj" fmla="val 0"/>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矩形 20"/>
          <p:cNvSpPr/>
          <p:nvPr/>
        </p:nvSpPr>
        <p:spPr>
          <a:xfrm>
            <a:off x="7301293" y="4267083"/>
            <a:ext cx="1027675" cy="972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5" name="矩形 24"/>
          <p:cNvSpPr/>
          <p:nvPr/>
        </p:nvSpPr>
        <p:spPr>
          <a:xfrm>
            <a:off x="4131400" y="2308118"/>
            <a:ext cx="5582953" cy="923330"/>
          </a:xfrm>
          <a:prstGeom prst="rect">
            <a:avLst/>
          </a:prstGeom>
        </p:spPr>
        <p:txBody>
          <a:bodyPr wrap="square">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专注</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于</a:t>
            </a:r>
            <a:r>
              <a:rPr lang="zh-CN" altLang="en-US" dirty="0">
                <a:solidFill>
                  <a:srgbClr val="FF0000"/>
                </a:solidFill>
                <a:latin typeface="微软雅黑" panose="020B0503020204020204" pitchFamily="34" charset="-122"/>
                <a:ea typeface="微软雅黑" panose="020B0503020204020204" pitchFamily="34" charset="-122"/>
              </a:rPr>
              <a:t>图数据库</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技术及其应用</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Neo4j</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在中国的战略合作伙伴和官方</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代理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致力于</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研制具有自主知识产权的图数据库应用</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产品</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5"/>
          <p:cNvSpPr txBox="1">
            <a:spLocks/>
          </p:cNvSpPr>
          <p:nvPr/>
        </p:nvSpPr>
        <p:spPr>
          <a:xfrm>
            <a:off x="4039311" y="1486361"/>
            <a:ext cx="5980086" cy="44291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solidFill>
                  <a:schemeClr val="bg1"/>
                </a:solidFill>
                <a:latin typeface="微软雅黑" panose="020B0503020204020204" pitchFamily="34" charset="-122"/>
                <a:ea typeface="微软雅黑" panose="020B0503020204020204" pitchFamily="34" charset="-122"/>
              </a:rPr>
              <a:t>微云数聚（北京）科技有限公司</a:t>
            </a:r>
          </a:p>
        </p:txBody>
      </p:sp>
    </p:spTree>
    <p:extLst>
      <p:ext uri="{BB962C8B-B14F-4D97-AF65-F5344CB8AC3E}">
        <p14:creationId xmlns:p14="http://schemas.microsoft.com/office/powerpoint/2010/main" val="708180800"/>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8536880" y="3198938"/>
            <a:ext cx="4597239" cy="5167638"/>
            <a:chOff x="14438768" y="3643188"/>
            <a:chExt cx="10718026" cy="12047859"/>
          </a:xfrm>
        </p:grpSpPr>
        <p:pic>
          <p:nvPicPr>
            <p:cNvPr id="60" name="World"/>
            <p:cNvPicPr>
              <a:picLocks noChangeAspect="1"/>
            </p:cNvPicPr>
            <p:nvPr/>
          </p:nvPicPr>
          <p:blipFill rotWithShape="1">
            <a:blip r:embed="rId3" cstate="screen">
              <a:alphaModFix amt="33000"/>
              <a:extLst>
                <a:ext uri="{BEBA8EAE-BF5A-486C-A8C5-ECC9F3942E4B}">
                  <a14:imgProps xmlns:a14="http://schemas.microsoft.com/office/drawing/2010/main">
                    <a14:imgLayer r:embed="rId4">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14500593" y="3643188"/>
              <a:ext cx="9864152" cy="10364797"/>
            </a:xfrm>
            <a:prstGeom prst="rect">
              <a:avLst/>
            </a:prstGeom>
          </p:spPr>
        </p:pic>
        <p:pic>
          <p:nvPicPr>
            <p:cNvPr id="61" name="compute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5467808" y="9030892"/>
              <a:ext cx="1067248" cy="930947"/>
            </a:xfrm>
            <a:prstGeom prst="rect">
              <a:avLst/>
            </a:prstGeom>
            <a:effectLst/>
          </p:spPr>
        </p:pic>
        <p:pic>
          <p:nvPicPr>
            <p:cNvPr id="62" name="compute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9840995" y="12039620"/>
              <a:ext cx="1067248" cy="930947"/>
            </a:xfrm>
            <a:prstGeom prst="rect">
              <a:avLst/>
            </a:prstGeom>
            <a:effectLst/>
          </p:spPr>
        </p:pic>
        <p:pic>
          <p:nvPicPr>
            <p:cNvPr id="63" name="compute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6799099" y="5001593"/>
              <a:ext cx="1067248" cy="930947"/>
            </a:xfrm>
            <a:prstGeom prst="rect">
              <a:avLst/>
            </a:prstGeom>
            <a:effectLst/>
          </p:spPr>
        </p:pic>
        <p:pic>
          <p:nvPicPr>
            <p:cNvPr id="64" name="compute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9633067" y="3976604"/>
              <a:ext cx="1067248" cy="930947"/>
            </a:xfrm>
            <a:prstGeom prst="rect">
              <a:avLst/>
            </a:prstGeom>
            <a:effectLst/>
          </p:spPr>
        </p:pic>
        <p:pic>
          <p:nvPicPr>
            <p:cNvPr id="65" name="compute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2836395" y="5535716"/>
              <a:ext cx="1067248" cy="930947"/>
            </a:xfrm>
            <a:prstGeom prst="rect">
              <a:avLst/>
            </a:prstGeom>
            <a:effectLst/>
          </p:spPr>
        </p:pic>
        <p:pic>
          <p:nvPicPr>
            <p:cNvPr id="66" name="compute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9508560" y="7206079"/>
              <a:ext cx="1067248" cy="930947"/>
            </a:xfrm>
            <a:prstGeom prst="rect">
              <a:avLst/>
            </a:prstGeom>
            <a:effectLst/>
          </p:spPr>
        </p:pic>
        <p:sp>
          <p:nvSpPr>
            <p:cNvPr id="67" name="Arc 11"/>
            <p:cNvSpPr/>
            <p:nvPr/>
          </p:nvSpPr>
          <p:spPr>
            <a:xfrm rot="15945616">
              <a:off x="15056609" y="6381943"/>
              <a:ext cx="6675235" cy="4670152"/>
            </a:xfrm>
            <a:prstGeom prst="arc">
              <a:avLst>
                <a:gd name="adj1" fmla="val 16207703"/>
                <a:gd name="adj2" fmla="val 20161710"/>
              </a:avLst>
            </a:prstGeom>
            <a:noFill/>
            <a:ln w="1905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lIns="91424" tIns="45714" rIns="91424" bIns="45714"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a:endParaRPr>
            </a:p>
          </p:txBody>
        </p:sp>
        <p:sp>
          <p:nvSpPr>
            <p:cNvPr id="68" name="Arc 114"/>
            <p:cNvSpPr/>
            <p:nvPr/>
          </p:nvSpPr>
          <p:spPr>
            <a:xfrm rot="4383524" flipH="1">
              <a:off x="14299936" y="6609895"/>
              <a:ext cx="6682155" cy="4670152"/>
            </a:xfrm>
            <a:prstGeom prst="arc">
              <a:avLst>
                <a:gd name="adj1" fmla="val 17949455"/>
                <a:gd name="adj2" fmla="val 20161710"/>
              </a:avLst>
            </a:prstGeom>
            <a:noFill/>
            <a:ln w="1905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lIns="91424" tIns="45714" rIns="91424" bIns="45714"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a:endParaRPr>
            </a:p>
          </p:txBody>
        </p:sp>
        <p:sp>
          <p:nvSpPr>
            <p:cNvPr id="69" name="Arc 117"/>
            <p:cNvSpPr/>
            <p:nvPr/>
          </p:nvSpPr>
          <p:spPr>
            <a:xfrm rot="1266808" flipH="1">
              <a:off x="16813095" y="5392591"/>
              <a:ext cx="7746643" cy="4668936"/>
            </a:xfrm>
            <a:prstGeom prst="arc">
              <a:avLst>
                <a:gd name="adj1" fmla="val 14829323"/>
                <a:gd name="adj2" fmla="val 20394756"/>
              </a:avLst>
            </a:prstGeom>
            <a:noFill/>
            <a:ln w="1905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lIns="91424" tIns="45714" rIns="91424" bIns="45714"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a:endParaRPr>
            </a:p>
          </p:txBody>
        </p:sp>
        <p:sp>
          <p:nvSpPr>
            <p:cNvPr id="70" name="Arc 118"/>
            <p:cNvSpPr/>
            <p:nvPr/>
          </p:nvSpPr>
          <p:spPr>
            <a:xfrm rot="361398" flipH="1">
              <a:off x="17410151" y="4222655"/>
              <a:ext cx="7746643" cy="4668936"/>
            </a:xfrm>
            <a:prstGeom prst="arc">
              <a:avLst>
                <a:gd name="adj1" fmla="val 19040756"/>
                <a:gd name="adj2" fmla="val 20659860"/>
              </a:avLst>
            </a:prstGeom>
            <a:noFill/>
            <a:ln w="1905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lIns="91424" tIns="45714" rIns="91424" bIns="45714"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a:endParaRPr>
            </a:p>
          </p:txBody>
        </p:sp>
        <p:sp>
          <p:nvSpPr>
            <p:cNvPr id="71" name="Arc 120"/>
            <p:cNvSpPr/>
            <p:nvPr/>
          </p:nvSpPr>
          <p:spPr>
            <a:xfrm rot="21441019" flipH="1">
              <a:off x="15973700" y="7767511"/>
              <a:ext cx="6676973" cy="4668936"/>
            </a:xfrm>
            <a:prstGeom prst="arc">
              <a:avLst>
                <a:gd name="adj1" fmla="val 16207703"/>
                <a:gd name="adj2" fmla="val 20161710"/>
              </a:avLst>
            </a:prstGeom>
            <a:noFill/>
            <a:ln w="1905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lIns="91424" tIns="45714" rIns="91424" bIns="45714"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a:endParaRPr>
            </a:p>
          </p:txBody>
        </p:sp>
        <p:sp>
          <p:nvSpPr>
            <p:cNvPr id="72" name="Arc 122"/>
            <p:cNvSpPr/>
            <p:nvPr/>
          </p:nvSpPr>
          <p:spPr>
            <a:xfrm rot="18512327">
              <a:off x="19791444" y="6456175"/>
              <a:ext cx="5033005" cy="4670152"/>
            </a:xfrm>
            <a:prstGeom prst="arc">
              <a:avLst>
                <a:gd name="adj1" fmla="val 16207703"/>
                <a:gd name="adj2" fmla="val 19670876"/>
              </a:avLst>
            </a:prstGeom>
            <a:noFill/>
            <a:ln w="1905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lIns="91424" tIns="45714" rIns="91424" bIns="45714"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a:endParaRPr>
            </a:p>
          </p:txBody>
        </p:sp>
        <p:sp>
          <p:nvSpPr>
            <p:cNvPr id="73" name="Arc 123"/>
            <p:cNvSpPr/>
            <p:nvPr/>
          </p:nvSpPr>
          <p:spPr>
            <a:xfrm rot="6432767" flipH="1">
              <a:off x="12546545" y="7691891"/>
              <a:ext cx="9891379" cy="6106933"/>
            </a:xfrm>
            <a:prstGeom prst="arc">
              <a:avLst>
                <a:gd name="adj1" fmla="val 15976499"/>
                <a:gd name="adj2" fmla="val 19507928"/>
              </a:avLst>
            </a:prstGeom>
            <a:noFill/>
            <a:ln w="1905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lIns="91424" tIns="45714" rIns="91424" bIns="45714"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a:endParaRPr>
            </a:p>
          </p:txBody>
        </p:sp>
        <p:sp>
          <p:nvSpPr>
            <p:cNvPr id="74" name="Arc 124"/>
            <p:cNvSpPr/>
            <p:nvPr/>
          </p:nvSpPr>
          <p:spPr>
            <a:xfrm rot="7403424" flipH="1">
              <a:off x="13558988" y="6762459"/>
              <a:ext cx="11158669" cy="6106933"/>
            </a:xfrm>
            <a:prstGeom prst="arc">
              <a:avLst>
                <a:gd name="adj1" fmla="val 15142247"/>
                <a:gd name="adj2" fmla="val 20541376"/>
              </a:avLst>
            </a:prstGeom>
            <a:noFill/>
            <a:ln w="1905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lIns="91424" tIns="45714" rIns="91424" bIns="45714"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a:endParaRPr>
            </a:p>
          </p:txBody>
        </p:sp>
        <p:sp>
          <p:nvSpPr>
            <p:cNvPr id="75" name="Arc 125"/>
            <p:cNvSpPr/>
            <p:nvPr/>
          </p:nvSpPr>
          <p:spPr>
            <a:xfrm rot="3941603" flipH="1">
              <a:off x="17534208" y="5644615"/>
              <a:ext cx="7744624" cy="4670152"/>
            </a:xfrm>
            <a:prstGeom prst="arc">
              <a:avLst>
                <a:gd name="adj1" fmla="val 18536885"/>
                <a:gd name="adj2" fmla="val 20579788"/>
              </a:avLst>
            </a:prstGeom>
            <a:noFill/>
            <a:ln w="1905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lIns="91424" tIns="45714" rIns="91424" bIns="45714"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Neue"/>
              </a:endParaRPr>
            </a:p>
          </p:txBody>
        </p:sp>
      </p:grpSp>
      <p:sp>
        <p:nvSpPr>
          <p:cNvPr id="40" name="An universal, diverse relation search engine that has fuzzy association function"/>
          <p:cNvSpPr txBox="1"/>
          <p:nvPr/>
        </p:nvSpPr>
        <p:spPr>
          <a:xfrm>
            <a:off x="1688845" y="3184022"/>
            <a:ext cx="7151331" cy="245195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defTabSz="457200">
              <a:defRPr sz="2600" b="0">
                <a:solidFill>
                  <a:schemeClr val="accent1">
                    <a:hueOff val="114395"/>
                    <a:lumOff val="-24975"/>
                  </a:schemeClr>
                </a:solidFill>
                <a:latin typeface="Didot"/>
                <a:ea typeface="Didot"/>
                <a:cs typeface="Didot"/>
                <a:sym typeface="Didot"/>
              </a:defRPr>
            </a:lvl1pPr>
          </a:lstStyle>
          <a:p>
            <a:pPr lvl="0" algn="just" defTabSz="228600" hangingPunct="0">
              <a:spcBef>
                <a:spcPts val="600"/>
              </a:spcBef>
              <a:spcAft>
                <a:spcPts val="600"/>
              </a:spcAft>
            </a:pPr>
            <a:r>
              <a:rPr lang="zh-CN" altLang="en-US" sz="1800" kern="0" dirty="0">
                <a:solidFill>
                  <a:srgbClr val="FF0000"/>
                </a:solidFill>
                <a:latin typeface="微软雅黑" panose="020B0503020204020204" pitchFamily="34" charset="-122"/>
                <a:ea typeface="微软雅黑" panose="020B0503020204020204" pitchFamily="34" charset="-122"/>
                <a:cs typeface="Segoe UI" panose="020B0502040204020203" pitchFamily="34" charset="0"/>
              </a:rPr>
              <a:t>通用：</a:t>
            </a:r>
            <a:r>
              <a:rPr lang="zh-CN" altLang="en-US" sz="1800" kern="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可以接入任何领域各种类型的对象及其之间的关系数据；用户查询时不用指定对象的类型；不用编程序，开箱即用，也可进行二次开发</a:t>
            </a:r>
          </a:p>
          <a:p>
            <a:pPr lvl="0" algn="just" defTabSz="228600" hangingPunct="0">
              <a:spcBef>
                <a:spcPts val="600"/>
              </a:spcBef>
              <a:spcAft>
                <a:spcPts val="600"/>
              </a:spcAft>
            </a:pPr>
            <a:r>
              <a:rPr lang="zh-CN" altLang="en-US" sz="1800" kern="0" dirty="0">
                <a:solidFill>
                  <a:srgbClr val="FF0000"/>
                </a:solidFill>
                <a:latin typeface="微软雅黑" panose="020B0503020204020204" pitchFamily="34" charset="-122"/>
                <a:ea typeface="微软雅黑" panose="020B0503020204020204" pitchFamily="34" charset="-122"/>
                <a:cs typeface="Segoe UI" panose="020B0502040204020203" pitchFamily="34" charset="0"/>
              </a:rPr>
              <a:t>多元：</a:t>
            </a:r>
            <a:r>
              <a:rPr lang="zh-CN" altLang="en-US" sz="1800" kern="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可以在单一的输入框中一次输入及查询多个（无限）对象之间的</a:t>
            </a:r>
            <a:r>
              <a:rPr lang="zh-CN" altLang="en-US" sz="1800" kern="0" dirty="0" smtClean="0">
                <a:solidFill>
                  <a:srgbClr val="FFFFFF"/>
                </a:solidFill>
                <a:latin typeface="微软雅黑" panose="020B0503020204020204" pitchFamily="34" charset="-122"/>
                <a:ea typeface="微软雅黑" panose="020B0503020204020204" pitchFamily="34" charset="-122"/>
                <a:cs typeface="Segoe UI" panose="020B0502040204020203" pitchFamily="34" charset="0"/>
              </a:rPr>
              <a:t>关系</a:t>
            </a:r>
            <a:endParaRPr lang="en-US" altLang="zh-CN" sz="1800" kern="0" dirty="0" smtClean="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a:p>
            <a:pPr lvl="0" algn="just" defTabSz="228600" hangingPunct="0">
              <a:spcBef>
                <a:spcPts val="600"/>
              </a:spcBef>
              <a:spcAft>
                <a:spcPts val="600"/>
              </a:spcAft>
            </a:pPr>
            <a:r>
              <a:rPr lang="zh-CN" altLang="en-US" sz="1800" kern="0" dirty="0" smtClean="0">
                <a:solidFill>
                  <a:srgbClr val="FF0000"/>
                </a:solidFill>
                <a:latin typeface="微软雅黑" panose="020B0503020204020204" pitchFamily="34" charset="-122"/>
                <a:ea typeface="微软雅黑" panose="020B0503020204020204" pitchFamily="34" charset="-122"/>
                <a:cs typeface="Segoe UI" panose="020B0502040204020203" pitchFamily="34" charset="0"/>
              </a:rPr>
              <a:t>模糊</a:t>
            </a:r>
            <a:r>
              <a:rPr lang="zh-CN" altLang="en-US" sz="1800" kern="0" dirty="0">
                <a:solidFill>
                  <a:srgbClr val="FF0000"/>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800" kern="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可以输入对象的部分或完整的关键词进行查询</a:t>
            </a:r>
          </a:p>
          <a:p>
            <a:pPr lvl="0" algn="just" defTabSz="228600" hangingPunct="0">
              <a:spcBef>
                <a:spcPts val="600"/>
              </a:spcBef>
              <a:spcAft>
                <a:spcPts val="600"/>
              </a:spcAft>
            </a:pPr>
            <a:r>
              <a:rPr lang="zh-CN" altLang="en-US" sz="1800" kern="0" dirty="0">
                <a:solidFill>
                  <a:srgbClr val="FF0000"/>
                </a:solidFill>
                <a:latin typeface="微软雅黑" panose="020B0503020204020204" pitchFamily="34" charset="-122"/>
                <a:ea typeface="微软雅黑" panose="020B0503020204020204" pitchFamily="34" charset="-122"/>
                <a:cs typeface="Segoe UI" panose="020B0502040204020203" pitchFamily="34" charset="0"/>
              </a:rPr>
              <a:t>联想：</a:t>
            </a:r>
            <a:r>
              <a:rPr lang="zh-CN" altLang="en-US" sz="1800" kern="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关键词可分段式联想输入，将关键词组合搜索并比较分析获得多个对象之间关系</a:t>
            </a:r>
          </a:p>
        </p:txBody>
      </p:sp>
      <p:sp>
        <p:nvSpPr>
          <p:cNvPr id="93" name="Title 1"/>
          <p:cNvSpPr txBox="1">
            <a:spLocks/>
          </p:cNvSpPr>
          <p:nvPr/>
        </p:nvSpPr>
        <p:spPr>
          <a:xfrm>
            <a:off x="1040082" y="194640"/>
            <a:ext cx="11151918" cy="609399"/>
          </a:xfrm>
          <a:prstGeom prst="rect">
            <a:avLst/>
          </a:prstGeom>
        </p:spPr>
        <p:txBody>
          <a:bodyPr vert="horz" lIns="45720" tIns="22860" rIns="45720" bIns="22860" rtlCol="0" anchor="ctr">
            <a:normAutofit fontScale="97500"/>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lvl="0" defTabSz="914400">
              <a:defRPr/>
            </a:pPr>
            <a:r>
              <a:rPr lang="zh-CN" altLang="en-US" sz="2800" b="1" dirty="0" smtClean="0">
                <a:solidFill>
                  <a:srgbClr val="FFFFFF"/>
                </a:solidFill>
                <a:latin typeface="微软雅黑" panose="020B0503020204020204" pitchFamily="34" charset="-122"/>
                <a:ea typeface="微软雅黑" panose="020B0503020204020204" pitchFamily="34" charset="-122"/>
                <a:sym typeface="Helvetica Neue"/>
              </a:rPr>
              <a:t>关系搜</a:t>
            </a:r>
            <a:r>
              <a:rPr lang="en-US" altLang="zh-CN" sz="2800" b="1" dirty="0">
                <a:solidFill>
                  <a:srgbClr val="FFFFFF"/>
                </a:solidFill>
                <a:latin typeface="微软雅黑" panose="020B0503020204020204" pitchFamily="34" charset="-122"/>
                <a:ea typeface="微软雅黑" panose="020B0503020204020204" pitchFamily="34" charset="-122"/>
                <a:sym typeface="Helvetica Neue"/>
              </a:rPr>
              <a:t> </a:t>
            </a:r>
            <a:r>
              <a:rPr lang="en-US" altLang="zh-CN" sz="2800" b="1" dirty="0" smtClean="0">
                <a:solidFill>
                  <a:srgbClr val="FFFFFF"/>
                </a:solidFill>
                <a:latin typeface="微软雅黑" panose="020B0503020204020204" pitchFamily="34" charset="-122"/>
                <a:ea typeface="微软雅黑" panose="020B0503020204020204" pitchFamily="34" charset="-122"/>
                <a:sym typeface="Helvetica Neue"/>
              </a:rPr>
              <a:t>– </a:t>
            </a:r>
            <a:r>
              <a:rPr lang="zh-CN" altLang="en-US" sz="2800" b="1" dirty="0" smtClean="0">
                <a:solidFill>
                  <a:srgbClr val="FFFFFF"/>
                </a:solidFill>
                <a:latin typeface="微软雅黑" panose="020B0503020204020204" pitchFamily="34" charset="-122"/>
                <a:ea typeface="微软雅黑" panose="020B0503020204020204" pitchFamily="34" charset="-122"/>
                <a:sym typeface="Helvetica Neue"/>
              </a:rPr>
              <a:t>开箱即用的知识图谱引擎</a:t>
            </a:r>
            <a:endParaRPr lang="en-US" altLang="zh-CN" sz="2800" b="1" dirty="0">
              <a:solidFill>
                <a:srgbClr val="FFFFFF"/>
              </a:solidFill>
              <a:latin typeface="微软雅黑" panose="020B0503020204020204" pitchFamily="34" charset="-122"/>
              <a:ea typeface="微软雅黑" panose="020B0503020204020204" pitchFamily="34" charset="-122"/>
              <a:sym typeface="Helvetica Neue"/>
            </a:endParaRPr>
          </a:p>
        </p:txBody>
      </p:sp>
      <p:sp>
        <p:nvSpPr>
          <p:cNvPr id="27" name="Freeform 73"/>
          <p:cNvSpPr>
            <a:spLocks noEditPoints="1"/>
          </p:cNvSpPr>
          <p:nvPr/>
        </p:nvSpPr>
        <p:spPr bwMode="black">
          <a:xfrm>
            <a:off x="1099390" y="3887030"/>
            <a:ext cx="449335" cy="433660"/>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bg1"/>
          </a:solidFill>
          <a:ln>
            <a:solidFill>
              <a:schemeClr val="bg1"/>
            </a:solidFill>
          </a:ln>
        </p:spPr>
        <p:txBody>
          <a:bodyPr vert="horz" wrap="square" lIns="82313" tIns="41156" rIns="82313" bIns="41156" numCol="1" anchor="t" anchorCtr="0" compatLnSpc="1">
            <a:prstTxWarp prst="textNoShape">
              <a:avLst/>
            </a:prstTxWarp>
          </a:bodyPr>
          <a:lstStyle/>
          <a:p>
            <a:pPr defTabSz="913960"/>
            <a:endParaRPr lang="en-US" sz="1600">
              <a:solidFill>
                <a:srgbClr val="FFFFFF"/>
              </a:solidFill>
              <a:latin typeface="微软雅黑" panose="020B0503020204020204" pitchFamily="34" charset="-122"/>
              <a:ea typeface="微软雅黑" panose="020B0503020204020204" pitchFamily="34" charset="-122"/>
            </a:endParaRPr>
          </a:p>
        </p:txBody>
      </p:sp>
      <p:sp>
        <p:nvSpPr>
          <p:cNvPr id="28" name="Freeform 72"/>
          <p:cNvSpPr>
            <a:spLocks noEditPoints="1"/>
          </p:cNvSpPr>
          <p:nvPr/>
        </p:nvSpPr>
        <p:spPr bwMode="auto">
          <a:xfrm>
            <a:off x="1149499" y="4616390"/>
            <a:ext cx="321598" cy="32217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w="28575">
            <a:solidFill>
              <a:schemeClr val="bg1"/>
            </a:solidFill>
          </a:ln>
        </p:spPr>
        <p:txBody>
          <a:bodyPr vert="horz" wrap="square" lIns="68571" tIns="34286" rIns="68571" bIns="34286" numCol="1" anchor="t" anchorCtr="0" compatLnSpc="1">
            <a:prstTxWarp prst="textNoShape">
              <a:avLst/>
            </a:prstTxWarp>
          </a:bodyPr>
          <a:lstStyle>
            <a:defPPr>
              <a:defRPr lang="en-US"/>
            </a:defPPr>
            <a:lvl1pPr marL="0" algn="l" defTabSz="685487" rtl="0" eaLnBrk="1" latinLnBrk="0" hangingPunct="1">
              <a:defRPr sz="1400" kern="1200">
                <a:solidFill>
                  <a:schemeClr val="tx1"/>
                </a:solidFill>
                <a:latin typeface="+mn-lt"/>
                <a:ea typeface="+mn-ea"/>
                <a:cs typeface="+mn-cs"/>
              </a:defRPr>
            </a:lvl1pPr>
            <a:lvl2pPr marL="342739" algn="l" defTabSz="685487" rtl="0" eaLnBrk="1" latinLnBrk="0" hangingPunct="1">
              <a:defRPr sz="1400" kern="1200">
                <a:solidFill>
                  <a:schemeClr val="tx1"/>
                </a:solidFill>
                <a:latin typeface="+mn-lt"/>
                <a:ea typeface="+mn-ea"/>
                <a:cs typeface="+mn-cs"/>
              </a:defRPr>
            </a:lvl2pPr>
            <a:lvl3pPr marL="685487" algn="l" defTabSz="685487" rtl="0" eaLnBrk="1" latinLnBrk="0" hangingPunct="1">
              <a:defRPr sz="1400" kern="1200">
                <a:solidFill>
                  <a:schemeClr val="tx1"/>
                </a:solidFill>
                <a:latin typeface="+mn-lt"/>
                <a:ea typeface="+mn-ea"/>
                <a:cs typeface="+mn-cs"/>
              </a:defRPr>
            </a:lvl3pPr>
            <a:lvl4pPr marL="1028229" algn="l" defTabSz="685487" rtl="0" eaLnBrk="1" latinLnBrk="0" hangingPunct="1">
              <a:defRPr sz="1400" kern="1200">
                <a:solidFill>
                  <a:schemeClr val="tx1"/>
                </a:solidFill>
                <a:latin typeface="+mn-lt"/>
                <a:ea typeface="+mn-ea"/>
                <a:cs typeface="+mn-cs"/>
              </a:defRPr>
            </a:lvl4pPr>
            <a:lvl5pPr marL="1370975" algn="l" defTabSz="685487" rtl="0" eaLnBrk="1" latinLnBrk="0" hangingPunct="1">
              <a:defRPr sz="1400" kern="1200">
                <a:solidFill>
                  <a:schemeClr val="tx1"/>
                </a:solidFill>
                <a:latin typeface="+mn-lt"/>
                <a:ea typeface="+mn-ea"/>
                <a:cs typeface="+mn-cs"/>
              </a:defRPr>
            </a:lvl5pPr>
            <a:lvl6pPr marL="1713712" algn="l" defTabSz="685487" rtl="0" eaLnBrk="1" latinLnBrk="0" hangingPunct="1">
              <a:defRPr sz="1400" kern="1200">
                <a:solidFill>
                  <a:schemeClr val="tx1"/>
                </a:solidFill>
                <a:latin typeface="+mn-lt"/>
                <a:ea typeface="+mn-ea"/>
                <a:cs typeface="+mn-cs"/>
              </a:defRPr>
            </a:lvl6pPr>
            <a:lvl7pPr marL="2056459" algn="l" defTabSz="685487" rtl="0" eaLnBrk="1" latinLnBrk="0" hangingPunct="1">
              <a:defRPr sz="1400" kern="1200">
                <a:solidFill>
                  <a:schemeClr val="tx1"/>
                </a:solidFill>
                <a:latin typeface="+mn-lt"/>
                <a:ea typeface="+mn-ea"/>
                <a:cs typeface="+mn-cs"/>
              </a:defRPr>
            </a:lvl7pPr>
            <a:lvl8pPr marL="2399204" algn="l" defTabSz="685487" rtl="0" eaLnBrk="1" latinLnBrk="0" hangingPunct="1">
              <a:defRPr sz="1400" kern="1200">
                <a:solidFill>
                  <a:schemeClr val="tx1"/>
                </a:solidFill>
                <a:latin typeface="+mn-lt"/>
                <a:ea typeface="+mn-ea"/>
                <a:cs typeface="+mn-cs"/>
              </a:defRPr>
            </a:lvl8pPr>
            <a:lvl9pPr marL="2741951" algn="l" defTabSz="685487" rtl="0" eaLnBrk="1" latinLnBrk="0" hangingPunct="1">
              <a:defRPr sz="14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nvGrpSpPr>
          <p:cNvPr id="29" name="Group 16"/>
          <p:cNvGrpSpPr/>
          <p:nvPr/>
        </p:nvGrpSpPr>
        <p:grpSpPr>
          <a:xfrm>
            <a:off x="1153907" y="5126461"/>
            <a:ext cx="376147" cy="407954"/>
            <a:chOff x="4741482" y="1930938"/>
            <a:chExt cx="869048" cy="942778"/>
          </a:xfrm>
          <a:solidFill>
            <a:schemeClr val="bg1"/>
          </a:solidFill>
        </p:grpSpPr>
        <p:sp>
          <p:nvSpPr>
            <p:cNvPr id="30" name="Freeform 5"/>
            <p:cNvSpPr>
              <a:spLocks/>
            </p:cNvSpPr>
            <p:nvPr/>
          </p:nvSpPr>
          <p:spPr bwMode="auto">
            <a:xfrm>
              <a:off x="4894221" y="2239331"/>
              <a:ext cx="449076" cy="634385"/>
            </a:xfrm>
            <a:custGeom>
              <a:avLst/>
              <a:gdLst>
                <a:gd name="T0" fmla="*/ 854 w 1201"/>
                <a:gd name="T1" fmla="*/ 727 h 1700"/>
                <a:gd name="T2" fmla="*/ 974 w 1201"/>
                <a:gd name="T3" fmla="*/ 801 h 1700"/>
                <a:gd name="T4" fmla="*/ 1074 w 1201"/>
                <a:gd name="T5" fmla="*/ 905 h 1700"/>
                <a:gd name="T6" fmla="*/ 1147 w 1201"/>
                <a:gd name="T7" fmla="*/ 1035 h 1700"/>
                <a:gd name="T8" fmla="*/ 1192 w 1201"/>
                <a:gd name="T9" fmla="*/ 1189 h 1700"/>
                <a:gd name="T10" fmla="*/ 1200 w 1201"/>
                <a:gd name="T11" fmla="*/ 1365 h 1700"/>
                <a:gd name="T12" fmla="*/ 1190 w 1201"/>
                <a:gd name="T13" fmla="*/ 1435 h 1700"/>
                <a:gd name="T14" fmla="*/ 1161 w 1201"/>
                <a:gd name="T15" fmla="*/ 1526 h 1700"/>
                <a:gd name="T16" fmla="*/ 1111 w 1201"/>
                <a:gd name="T17" fmla="*/ 1599 h 1700"/>
                <a:gd name="T18" fmla="*/ 1041 w 1201"/>
                <a:gd name="T19" fmla="*/ 1651 h 1700"/>
                <a:gd name="T20" fmla="*/ 948 w 1201"/>
                <a:gd name="T21" fmla="*/ 1684 h 1700"/>
                <a:gd name="T22" fmla="*/ 875 w 1201"/>
                <a:gd name="T23" fmla="*/ 1696 h 1700"/>
                <a:gd name="T24" fmla="*/ 713 w 1201"/>
                <a:gd name="T25" fmla="*/ 1698 h 1700"/>
                <a:gd name="T26" fmla="*/ 543 w 1201"/>
                <a:gd name="T27" fmla="*/ 1684 h 1700"/>
                <a:gd name="T28" fmla="*/ 435 w 1201"/>
                <a:gd name="T29" fmla="*/ 1667 h 1700"/>
                <a:gd name="T30" fmla="*/ 295 w 1201"/>
                <a:gd name="T31" fmla="*/ 1630 h 1700"/>
                <a:gd name="T32" fmla="*/ 183 w 1201"/>
                <a:gd name="T33" fmla="*/ 1580 h 1700"/>
                <a:gd name="T34" fmla="*/ 135 w 1201"/>
                <a:gd name="T35" fmla="*/ 1543 h 1700"/>
                <a:gd name="T36" fmla="*/ 116 w 1201"/>
                <a:gd name="T37" fmla="*/ 1516 h 1700"/>
                <a:gd name="T38" fmla="*/ 104 w 1201"/>
                <a:gd name="T39" fmla="*/ 1450 h 1700"/>
                <a:gd name="T40" fmla="*/ 102 w 1201"/>
                <a:gd name="T41" fmla="*/ 1379 h 1700"/>
                <a:gd name="T42" fmla="*/ 93 w 1201"/>
                <a:gd name="T43" fmla="*/ 1330 h 1700"/>
                <a:gd name="T44" fmla="*/ 58 w 1201"/>
                <a:gd name="T45" fmla="*/ 1400 h 1700"/>
                <a:gd name="T46" fmla="*/ 31 w 1201"/>
                <a:gd name="T47" fmla="*/ 1450 h 1700"/>
                <a:gd name="T48" fmla="*/ 8 w 1201"/>
                <a:gd name="T49" fmla="*/ 1423 h 1700"/>
                <a:gd name="T50" fmla="*/ 2 w 1201"/>
                <a:gd name="T51" fmla="*/ 1294 h 1700"/>
                <a:gd name="T52" fmla="*/ 27 w 1201"/>
                <a:gd name="T53" fmla="*/ 1166 h 1700"/>
                <a:gd name="T54" fmla="*/ 73 w 1201"/>
                <a:gd name="T55" fmla="*/ 1042 h 1700"/>
                <a:gd name="T56" fmla="*/ 129 w 1201"/>
                <a:gd name="T57" fmla="*/ 936 h 1700"/>
                <a:gd name="T58" fmla="*/ 191 w 1201"/>
                <a:gd name="T59" fmla="*/ 849 h 1700"/>
                <a:gd name="T60" fmla="*/ 243 w 1201"/>
                <a:gd name="T61" fmla="*/ 797 h 1700"/>
                <a:gd name="T62" fmla="*/ 334 w 1201"/>
                <a:gd name="T63" fmla="*/ 737 h 1700"/>
                <a:gd name="T64" fmla="*/ 440 w 1201"/>
                <a:gd name="T65" fmla="*/ 698 h 1700"/>
                <a:gd name="T66" fmla="*/ 419 w 1201"/>
                <a:gd name="T67" fmla="*/ 675 h 1700"/>
                <a:gd name="T68" fmla="*/ 353 w 1201"/>
                <a:gd name="T69" fmla="*/ 617 h 1700"/>
                <a:gd name="T70" fmla="*/ 321 w 1201"/>
                <a:gd name="T71" fmla="*/ 574 h 1700"/>
                <a:gd name="T72" fmla="*/ 278 w 1201"/>
                <a:gd name="T73" fmla="*/ 472 h 1700"/>
                <a:gd name="T74" fmla="*/ 268 w 1201"/>
                <a:gd name="T75" fmla="*/ 368 h 1700"/>
                <a:gd name="T76" fmla="*/ 286 w 1201"/>
                <a:gd name="T77" fmla="*/ 265 h 1700"/>
                <a:gd name="T78" fmla="*/ 324 w 1201"/>
                <a:gd name="T79" fmla="*/ 174 h 1700"/>
                <a:gd name="T80" fmla="*/ 382 w 1201"/>
                <a:gd name="T81" fmla="*/ 101 h 1700"/>
                <a:gd name="T82" fmla="*/ 429 w 1201"/>
                <a:gd name="T83" fmla="*/ 64 h 1700"/>
                <a:gd name="T84" fmla="*/ 504 w 1201"/>
                <a:gd name="T85" fmla="*/ 23 h 1700"/>
                <a:gd name="T86" fmla="*/ 583 w 1201"/>
                <a:gd name="T87" fmla="*/ 4 h 1700"/>
                <a:gd name="T88" fmla="*/ 663 w 1201"/>
                <a:gd name="T89" fmla="*/ 2 h 1700"/>
                <a:gd name="T90" fmla="*/ 742 w 1201"/>
                <a:gd name="T91" fmla="*/ 18 h 1700"/>
                <a:gd name="T92" fmla="*/ 815 w 1201"/>
                <a:gd name="T93" fmla="*/ 49 h 1700"/>
                <a:gd name="T94" fmla="*/ 883 w 1201"/>
                <a:gd name="T95" fmla="*/ 93 h 1700"/>
                <a:gd name="T96" fmla="*/ 939 w 1201"/>
                <a:gd name="T97" fmla="*/ 151 h 1700"/>
                <a:gd name="T98" fmla="*/ 981 w 1201"/>
                <a:gd name="T99" fmla="*/ 221 h 1700"/>
                <a:gd name="T100" fmla="*/ 1006 w 1201"/>
                <a:gd name="T101" fmla="*/ 300 h 1700"/>
                <a:gd name="T102" fmla="*/ 1014 w 1201"/>
                <a:gd name="T103" fmla="*/ 391 h 1700"/>
                <a:gd name="T104" fmla="*/ 1008 w 1201"/>
                <a:gd name="T105" fmla="*/ 447 h 1700"/>
                <a:gd name="T106" fmla="*/ 987 w 1201"/>
                <a:gd name="T107" fmla="*/ 520 h 1700"/>
                <a:gd name="T108" fmla="*/ 952 w 1201"/>
                <a:gd name="T109" fmla="*/ 582 h 1700"/>
                <a:gd name="T110" fmla="*/ 906 w 1201"/>
                <a:gd name="T111" fmla="*/ 634 h 1700"/>
                <a:gd name="T112" fmla="*/ 811 w 1201"/>
                <a:gd name="T113" fmla="*/ 710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1" h="1700">
                  <a:moveTo>
                    <a:pt x="811" y="710"/>
                  </a:moveTo>
                  <a:lnTo>
                    <a:pt x="811" y="710"/>
                  </a:lnTo>
                  <a:lnTo>
                    <a:pt x="854" y="727"/>
                  </a:lnTo>
                  <a:lnTo>
                    <a:pt x="896" y="748"/>
                  </a:lnTo>
                  <a:lnTo>
                    <a:pt x="935" y="774"/>
                  </a:lnTo>
                  <a:lnTo>
                    <a:pt x="974" y="801"/>
                  </a:lnTo>
                  <a:lnTo>
                    <a:pt x="1008" y="832"/>
                  </a:lnTo>
                  <a:lnTo>
                    <a:pt x="1043" y="866"/>
                  </a:lnTo>
                  <a:lnTo>
                    <a:pt x="1074" y="905"/>
                  </a:lnTo>
                  <a:lnTo>
                    <a:pt x="1101" y="946"/>
                  </a:lnTo>
                  <a:lnTo>
                    <a:pt x="1126" y="988"/>
                  </a:lnTo>
                  <a:lnTo>
                    <a:pt x="1147" y="1035"/>
                  </a:lnTo>
                  <a:lnTo>
                    <a:pt x="1167" y="1085"/>
                  </a:lnTo>
                  <a:lnTo>
                    <a:pt x="1180" y="1135"/>
                  </a:lnTo>
                  <a:lnTo>
                    <a:pt x="1192" y="1189"/>
                  </a:lnTo>
                  <a:lnTo>
                    <a:pt x="1198" y="1245"/>
                  </a:lnTo>
                  <a:lnTo>
                    <a:pt x="1201" y="1305"/>
                  </a:lnTo>
                  <a:lnTo>
                    <a:pt x="1200" y="1365"/>
                  </a:lnTo>
                  <a:lnTo>
                    <a:pt x="1200" y="1365"/>
                  </a:lnTo>
                  <a:lnTo>
                    <a:pt x="1196" y="1402"/>
                  </a:lnTo>
                  <a:lnTo>
                    <a:pt x="1190" y="1435"/>
                  </a:lnTo>
                  <a:lnTo>
                    <a:pt x="1182" y="1468"/>
                  </a:lnTo>
                  <a:lnTo>
                    <a:pt x="1172" y="1499"/>
                  </a:lnTo>
                  <a:lnTo>
                    <a:pt x="1161" y="1526"/>
                  </a:lnTo>
                  <a:lnTo>
                    <a:pt x="1145" y="1553"/>
                  </a:lnTo>
                  <a:lnTo>
                    <a:pt x="1130" y="1576"/>
                  </a:lnTo>
                  <a:lnTo>
                    <a:pt x="1111" y="1599"/>
                  </a:lnTo>
                  <a:lnTo>
                    <a:pt x="1089" y="1618"/>
                  </a:lnTo>
                  <a:lnTo>
                    <a:pt x="1066" y="1636"/>
                  </a:lnTo>
                  <a:lnTo>
                    <a:pt x="1041" y="1651"/>
                  </a:lnTo>
                  <a:lnTo>
                    <a:pt x="1012" y="1665"/>
                  </a:lnTo>
                  <a:lnTo>
                    <a:pt x="981" y="1676"/>
                  </a:lnTo>
                  <a:lnTo>
                    <a:pt x="948" y="1684"/>
                  </a:lnTo>
                  <a:lnTo>
                    <a:pt x="914" y="1692"/>
                  </a:lnTo>
                  <a:lnTo>
                    <a:pt x="875" y="1696"/>
                  </a:lnTo>
                  <a:lnTo>
                    <a:pt x="875" y="1696"/>
                  </a:lnTo>
                  <a:lnTo>
                    <a:pt x="823" y="1698"/>
                  </a:lnTo>
                  <a:lnTo>
                    <a:pt x="769" y="1700"/>
                  </a:lnTo>
                  <a:lnTo>
                    <a:pt x="713" y="1698"/>
                  </a:lnTo>
                  <a:lnTo>
                    <a:pt x="657" y="1696"/>
                  </a:lnTo>
                  <a:lnTo>
                    <a:pt x="601" y="1690"/>
                  </a:lnTo>
                  <a:lnTo>
                    <a:pt x="543" y="1684"/>
                  </a:lnTo>
                  <a:lnTo>
                    <a:pt x="489" y="1676"/>
                  </a:lnTo>
                  <a:lnTo>
                    <a:pt x="435" y="1667"/>
                  </a:lnTo>
                  <a:lnTo>
                    <a:pt x="435" y="1667"/>
                  </a:lnTo>
                  <a:lnTo>
                    <a:pt x="392" y="1657"/>
                  </a:lnTo>
                  <a:lnTo>
                    <a:pt x="344" y="1646"/>
                  </a:lnTo>
                  <a:lnTo>
                    <a:pt x="295" y="1630"/>
                  </a:lnTo>
                  <a:lnTo>
                    <a:pt x="247" y="1613"/>
                  </a:lnTo>
                  <a:lnTo>
                    <a:pt x="203" y="1591"/>
                  </a:lnTo>
                  <a:lnTo>
                    <a:pt x="183" y="1580"/>
                  </a:lnTo>
                  <a:lnTo>
                    <a:pt x="164" y="1568"/>
                  </a:lnTo>
                  <a:lnTo>
                    <a:pt x="149" y="1557"/>
                  </a:lnTo>
                  <a:lnTo>
                    <a:pt x="135" y="1543"/>
                  </a:lnTo>
                  <a:lnTo>
                    <a:pt x="124" y="1530"/>
                  </a:lnTo>
                  <a:lnTo>
                    <a:pt x="116" y="1516"/>
                  </a:lnTo>
                  <a:lnTo>
                    <a:pt x="116" y="1516"/>
                  </a:lnTo>
                  <a:lnTo>
                    <a:pt x="108" y="1495"/>
                  </a:lnTo>
                  <a:lnTo>
                    <a:pt x="106" y="1472"/>
                  </a:lnTo>
                  <a:lnTo>
                    <a:pt x="104" y="1450"/>
                  </a:lnTo>
                  <a:lnTo>
                    <a:pt x="104" y="1425"/>
                  </a:lnTo>
                  <a:lnTo>
                    <a:pt x="104" y="1402"/>
                  </a:lnTo>
                  <a:lnTo>
                    <a:pt x="102" y="1379"/>
                  </a:lnTo>
                  <a:lnTo>
                    <a:pt x="100" y="1354"/>
                  </a:lnTo>
                  <a:lnTo>
                    <a:pt x="93" y="1330"/>
                  </a:lnTo>
                  <a:lnTo>
                    <a:pt x="93" y="1330"/>
                  </a:lnTo>
                  <a:lnTo>
                    <a:pt x="81" y="1346"/>
                  </a:lnTo>
                  <a:lnTo>
                    <a:pt x="73" y="1363"/>
                  </a:lnTo>
                  <a:lnTo>
                    <a:pt x="58" y="1400"/>
                  </a:lnTo>
                  <a:lnTo>
                    <a:pt x="50" y="1417"/>
                  </a:lnTo>
                  <a:lnTo>
                    <a:pt x="41" y="1435"/>
                  </a:lnTo>
                  <a:lnTo>
                    <a:pt x="31" y="1450"/>
                  </a:lnTo>
                  <a:lnTo>
                    <a:pt x="17" y="1464"/>
                  </a:lnTo>
                  <a:lnTo>
                    <a:pt x="17" y="1464"/>
                  </a:lnTo>
                  <a:lnTo>
                    <a:pt x="8" y="1423"/>
                  </a:lnTo>
                  <a:lnTo>
                    <a:pt x="2" y="1381"/>
                  </a:lnTo>
                  <a:lnTo>
                    <a:pt x="0" y="1338"/>
                  </a:lnTo>
                  <a:lnTo>
                    <a:pt x="2" y="1294"/>
                  </a:lnTo>
                  <a:lnTo>
                    <a:pt x="8" y="1251"/>
                  </a:lnTo>
                  <a:lnTo>
                    <a:pt x="15" y="1209"/>
                  </a:lnTo>
                  <a:lnTo>
                    <a:pt x="27" y="1166"/>
                  </a:lnTo>
                  <a:lnTo>
                    <a:pt x="41" y="1124"/>
                  </a:lnTo>
                  <a:lnTo>
                    <a:pt x="56" y="1083"/>
                  </a:lnTo>
                  <a:lnTo>
                    <a:pt x="73" y="1042"/>
                  </a:lnTo>
                  <a:lnTo>
                    <a:pt x="91" y="1006"/>
                  </a:lnTo>
                  <a:lnTo>
                    <a:pt x="110" y="969"/>
                  </a:lnTo>
                  <a:lnTo>
                    <a:pt x="129" y="936"/>
                  </a:lnTo>
                  <a:lnTo>
                    <a:pt x="151" y="903"/>
                  </a:lnTo>
                  <a:lnTo>
                    <a:pt x="172" y="874"/>
                  </a:lnTo>
                  <a:lnTo>
                    <a:pt x="191" y="849"/>
                  </a:lnTo>
                  <a:lnTo>
                    <a:pt x="191" y="849"/>
                  </a:lnTo>
                  <a:lnTo>
                    <a:pt x="216" y="822"/>
                  </a:lnTo>
                  <a:lnTo>
                    <a:pt x="243" y="797"/>
                  </a:lnTo>
                  <a:lnTo>
                    <a:pt x="270" y="774"/>
                  </a:lnTo>
                  <a:lnTo>
                    <a:pt x="301" y="754"/>
                  </a:lnTo>
                  <a:lnTo>
                    <a:pt x="334" y="737"/>
                  </a:lnTo>
                  <a:lnTo>
                    <a:pt x="369" y="721"/>
                  </a:lnTo>
                  <a:lnTo>
                    <a:pt x="404" y="708"/>
                  </a:lnTo>
                  <a:lnTo>
                    <a:pt x="440" y="698"/>
                  </a:lnTo>
                  <a:lnTo>
                    <a:pt x="440" y="698"/>
                  </a:lnTo>
                  <a:lnTo>
                    <a:pt x="431" y="687"/>
                  </a:lnTo>
                  <a:lnTo>
                    <a:pt x="419" y="675"/>
                  </a:lnTo>
                  <a:lnTo>
                    <a:pt x="394" y="652"/>
                  </a:lnTo>
                  <a:lnTo>
                    <a:pt x="365" y="631"/>
                  </a:lnTo>
                  <a:lnTo>
                    <a:pt x="353" y="617"/>
                  </a:lnTo>
                  <a:lnTo>
                    <a:pt x="342" y="605"/>
                  </a:lnTo>
                  <a:lnTo>
                    <a:pt x="342" y="605"/>
                  </a:lnTo>
                  <a:lnTo>
                    <a:pt x="321" y="574"/>
                  </a:lnTo>
                  <a:lnTo>
                    <a:pt x="301" y="542"/>
                  </a:lnTo>
                  <a:lnTo>
                    <a:pt x="288" y="507"/>
                  </a:lnTo>
                  <a:lnTo>
                    <a:pt x="278" y="472"/>
                  </a:lnTo>
                  <a:lnTo>
                    <a:pt x="272" y="437"/>
                  </a:lnTo>
                  <a:lnTo>
                    <a:pt x="268" y="402"/>
                  </a:lnTo>
                  <a:lnTo>
                    <a:pt x="268" y="368"/>
                  </a:lnTo>
                  <a:lnTo>
                    <a:pt x="270" y="333"/>
                  </a:lnTo>
                  <a:lnTo>
                    <a:pt x="276" y="298"/>
                  </a:lnTo>
                  <a:lnTo>
                    <a:pt x="286" y="265"/>
                  </a:lnTo>
                  <a:lnTo>
                    <a:pt x="295" y="232"/>
                  </a:lnTo>
                  <a:lnTo>
                    <a:pt x="309" y="203"/>
                  </a:lnTo>
                  <a:lnTo>
                    <a:pt x="324" y="174"/>
                  </a:lnTo>
                  <a:lnTo>
                    <a:pt x="342" y="147"/>
                  </a:lnTo>
                  <a:lnTo>
                    <a:pt x="361" y="122"/>
                  </a:lnTo>
                  <a:lnTo>
                    <a:pt x="382" y="101"/>
                  </a:lnTo>
                  <a:lnTo>
                    <a:pt x="382" y="101"/>
                  </a:lnTo>
                  <a:lnTo>
                    <a:pt x="406" y="81"/>
                  </a:lnTo>
                  <a:lnTo>
                    <a:pt x="429" y="64"/>
                  </a:lnTo>
                  <a:lnTo>
                    <a:pt x="452" y="49"/>
                  </a:lnTo>
                  <a:lnTo>
                    <a:pt x="477" y="35"/>
                  </a:lnTo>
                  <a:lnTo>
                    <a:pt x="504" y="23"/>
                  </a:lnTo>
                  <a:lnTo>
                    <a:pt x="529" y="16"/>
                  </a:lnTo>
                  <a:lnTo>
                    <a:pt x="556" y="10"/>
                  </a:lnTo>
                  <a:lnTo>
                    <a:pt x="583" y="4"/>
                  </a:lnTo>
                  <a:lnTo>
                    <a:pt x="610" y="2"/>
                  </a:lnTo>
                  <a:lnTo>
                    <a:pt x="635" y="0"/>
                  </a:lnTo>
                  <a:lnTo>
                    <a:pt x="663" y="2"/>
                  </a:lnTo>
                  <a:lnTo>
                    <a:pt x="690" y="6"/>
                  </a:lnTo>
                  <a:lnTo>
                    <a:pt x="717" y="10"/>
                  </a:lnTo>
                  <a:lnTo>
                    <a:pt x="742" y="18"/>
                  </a:lnTo>
                  <a:lnTo>
                    <a:pt x="767" y="25"/>
                  </a:lnTo>
                  <a:lnTo>
                    <a:pt x="792" y="35"/>
                  </a:lnTo>
                  <a:lnTo>
                    <a:pt x="815" y="49"/>
                  </a:lnTo>
                  <a:lnTo>
                    <a:pt x="838" y="62"/>
                  </a:lnTo>
                  <a:lnTo>
                    <a:pt x="861" y="76"/>
                  </a:lnTo>
                  <a:lnTo>
                    <a:pt x="883" y="93"/>
                  </a:lnTo>
                  <a:lnTo>
                    <a:pt x="902" y="110"/>
                  </a:lnTo>
                  <a:lnTo>
                    <a:pt x="921" y="130"/>
                  </a:lnTo>
                  <a:lnTo>
                    <a:pt x="939" y="151"/>
                  </a:lnTo>
                  <a:lnTo>
                    <a:pt x="954" y="172"/>
                  </a:lnTo>
                  <a:lnTo>
                    <a:pt x="968" y="196"/>
                  </a:lnTo>
                  <a:lnTo>
                    <a:pt x="981" y="221"/>
                  </a:lnTo>
                  <a:lnTo>
                    <a:pt x="991" y="246"/>
                  </a:lnTo>
                  <a:lnTo>
                    <a:pt x="1001" y="273"/>
                  </a:lnTo>
                  <a:lnTo>
                    <a:pt x="1006" y="300"/>
                  </a:lnTo>
                  <a:lnTo>
                    <a:pt x="1012" y="329"/>
                  </a:lnTo>
                  <a:lnTo>
                    <a:pt x="1014" y="360"/>
                  </a:lnTo>
                  <a:lnTo>
                    <a:pt x="1014" y="391"/>
                  </a:lnTo>
                  <a:lnTo>
                    <a:pt x="1014" y="391"/>
                  </a:lnTo>
                  <a:lnTo>
                    <a:pt x="1012" y="420"/>
                  </a:lnTo>
                  <a:lnTo>
                    <a:pt x="1008" y="447"/>
                  </a:lnTo>
                  <a:lnTo>
                    <a:pt x="1002" y="472"/>
                  </a:lnTo>
                  <a:lnTo>
                    <a:pt x="995" y="497"/>
                  </a:lnTo>
                  <a:lnTo>
                    <a:pt x="987" y="520"/>
                  </a:lnTo>
                  <a:lnTo>
                    <a:pt x="975" y="542"/>
                  </a:lnTo>
                  <a:lnTo>
                    <a:pt x="964" y="563"/>
                  </a:lnTo>
                  <a:lnTo>
                    <a:pt x="952" y="582"/>
                  </a:lnTo>
                  <a:lnTo>
                    <a:pt x="937" y="600"/>
                  </a:lnTo>
                  <a:lnTo>
                    <a:pt x="921" y="617"/>
                  </a:lnTo>
                  <a:lnTo>
                    <a:pt x="906" y="634"/>
                  </a:lnTo>
                  <a:lnTo>
                    <a:pt x="889" y="650"/>
                  </a:lnTo>
                  <a:lnTo>
                    <a:pt x="852" y="681"/>
                  </a:lnTo>
                  <a:lnTo>
                    <a:pt x="811" y="710"/>
                  </a:lnTo>
                  <a:lnTo>
                    <a:pt x="811" y="710"/>
                  </a:lnTo>
                  <a:close/>
                </a:path>
              </a:pathLst>
            </a:custGeom>
            <a:grpFill/>
            <a:ln w="3175">
              <a:solidFill>
                <a:schemeClr val="bg1"/>
              </a:solidFill>
              <a:round/>
              <a:headEnd/>
              <a:tailEnd/>
            </a:ln>
            <a:effectLst/>
          </p:spPr>
          <p:txBody>
            <a:bodyPr vert="horz" wrap="square" lIns="121920" tIns="60960" rIns="121920" bIns="60960" numCol="1" anchor="t" anchorCtr="0" compatLnSpc="1">
              <a:prstTxWarp prst="textNoShape">
                <a:avLst/>
              </a:prstTxWarp>
            </a:bodyPr>
            <a:lstStyle/>
            <a:p>
              <a:pPr algn="ctr" defTabSz="913960"/>
              <a:endParaRPr lang="en-US" sz="1867" dirty="0">
                <a:solidFill>
                  <a:srgbClr val="FFFFFF"/>
                </a:solidFill>
                <a:latin typeface="微软雅黑" panose="020B0503020204020204" pitchFamily="34" charset="-122"/>
                <a:ea typeface="微软雅黑" panose="020B0503020204020204" pitchFamily="34" charset="-122"/>
              </a:endParaRPr>
            </a:p>
          </p:txBody>
        </p:sp>
        <p:cxnSp>
          <p:nvCxnSpPr>
            <p:cNvPr id="31" name="Straight Connector 18"/>
            <p:cNvCxnSpPr/>
            <p:nvPr/>
          </p:nvCxnSpPr>
          <p:spPr>
            <a:xfrm>
              <a:off x="5343296" y="2448582"/>
              <a:ext cx="145136" cy="17956"/>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19"/>
            <p:cNvCxnSpPr/>
            <p:nvPr/>
          </p:nvCxnSpPr>
          <p:spPr>
            <a:xfrm flipH="1">
              <a:off x="4741482" y="2446777"/>
              <a:ext cx="224277" cy="84401"/>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20"/>
            <p:cNvCxnSpPr/>
            <p:nvPr/>
          </p:nvCxnSpPr>
          <p:spPr>
            <a:xfrm flipV="1">
              <a:off x="5169432" y="1930938"/>
              <a:ext cx="40491" cy="263054"/>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21"/>
            <p:cNvCxnSpPr/>
            <p:nvPr/>
          </p:nvCxnSpPr>
          <p:spPr>
            <a:xfrm flipV="1">
              <a:off x="5275434" y="2125382"/>
              <a:ext cx="87309" cy="108188"/>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22"/>
            <p:cNvCxnSpPr/>
            <p:nvPr/>
          </p:nvCxnSpPr>
          <p:spPr>
            <a:xfrm flipV="1">
              <a:off x="5337156" y="2272618"/>
              <a:ext cx="273374" cy="41501"/>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23"/>
            <p:cNvCxnSpPr/>
            <p:nvPr/>
          </p:nvCxnSpPr>
          <p:spPr>
            <a:xfrm>
              <a:off x="4741482" y="2084274"/>
              <a:ext cx="246664" cy="160567"/>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24"/>
            <p:cNvCxnSpPr/>
            <p:nvPr/>
          </p:nvCxnSpPr>
          <p:spPr>
            <a:xfrm>
              <a:off x="4780984" y="2322893"/>
              <a:ext cx="163507" cy="10156"/>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25"/>
            <p:cNvCxnSpPr/>
            <p:nvPr/>
          </p:nvCxnSpPr>
          <p:spPr>
            <a:xfrm flipH="1" flipV="1">
              <a:off x="4988146" y="2049969"/>
              <a:ext cx="77653" cy="144024"/>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Freeform 9"/>
          <p:cNvSpPr>
            <a:spLocks noChangeAspect="1" noEditPoints="1"/>
          </p:cNvSpPr>
          <p:nvPr/>
        </p:nvSpPr>
        <p:spPr bwMode="auto">
          <a:xfrm>
            <a:off x="1097480" y="3198938"/>
            <a:ext cx="451245" cy="372467"/>
          </a:xfrm>
          <a:custGeom>
            <a:avLst/>
            <a:gdLst>
              <a:gd name="T0" fmla="*/ 122 w 300"/>
              <a:gd name="T1" fmla="*/ 0 h 247"/>
              <a:gd name="T2" fmla="*/ 208 w 300"/>
              <a:gd name="T3" fmla="*/ 36 h 247"/>
              <a:gd name="T4" fmla="*/ 244 w 300"/>
              <a:gd name="T5" fmla="*/ 122 h 247"/>
              <a:gd name="T6" fmla="*/ 208 w 300"/>
              <a:gd name="T7" fmla="*/ 208 h 247"/>
              <a:gd name="T8" fmla="*/ 122 w 300"/>
              <a:gd name="T9" fmla="*/ 244 h 247"/>
              <a:gd name="T10" fmla="*/ 35 w 300"/>
              <a:gd name="T11" fmla="*/ 208 h 247"/>
              <a:gd name="T12" fmla="*/ 0 w 300"/>
              <a:gd name="T13" fmla="*/ 122 h 247"/>
              <a:gd name="T14" fmla="*/ 35 w 300"/>
              <a:gd name="T15" fmla="*/ 36 h 247"/>
              <a:gd name="T16" fmla="*/ 122 w 300"/>
              <a:gd name="T17" fmla="*/ 0 h 247"/>
              <a:gd name="T18" fmla="*/ 175 w 300"/>
              <a:gd name="T19" fmla="*/ 245 h 247"/>
              <a:gd name="T20" fmla="*/ 300 w 300"/>
              <a:gd name="T21" fmla="*/ 158 h 247"/>
              <a:gd name="T22" fmla="*/ 298 w 300"/>
              <a:gd name="T23" fmla="*/ 126 h 247"/>
              <a:gd name="T24" fmla="*/ 175 w 300"/>
              <a:gd name="T25" fmla="*/ 245 h 247"/>
              <a:gd name="T26" fmla="*/ 130 w 300"/>
              <a:gd name="T27" fmla="*/ 80 h 247"/>
              <a:gd name="T28" fmla="*/ 151 w 300"/>
              <a:gd name="T29" fmla="*/ 91 h 247"/>
              <a:gd name="T30" fmla="*/ 181 w 300"/>
              <a:gd name="T31" fmla="*/ 71 h 247"/>
              <a:gd name="T32" fmla="*/ 177 w 300"/>
              <a:gd name="T33" fmla="*/ 66 h 247"/>
              <a:gd name="T34" fmla="*/ 130 w 300"/>
              <a:gd name="T35" fmla="*/ 44 h 247"/>
              <a:gd name="T36" fmla="*/ 130 w 300"/>
              <a:gd name="T37" fmla="*/ 80 h 247"/>
              <a:gd name="T38" fmla="*/ 162 w 300"/>
              <a:gd name="T39" fmla="*/ 108 h 247"/>
              <a:gd name="T40" fmla="*/ 164 w 300"/>
              <a:gd name="T41" fmla="*/ 122 h 247"/>
              <a:gd name="T42" fmla="*/ 161 w 300"/>
              <a:gd name="T43" fmla="*/ 138 h 247"/>
              <a:gd name="T44" fmla="*/ 192 w 300"/>
              <a:gd name="T45" fmla="*/ 157 h 247"/>
              <a:gd name="T46" fmla="*/ 200 w 300"/>
              <a:gd name="T47" fmla="*/ 122 h 247"/>
              <a:gd name="T48" fmla="*/ 192 w 300"/>
              <a:gd name="T49" fmla="*/ 87 h 247"/>
              <a:gd name="T50" fmla="*/ 162 w 300"/>
              <a:gd name="T51" fmla="*/ 108 h 247"/>
              <a:gd name="T52" fmla="*/ 149 w 300"/>
              <a:gd name="T53" fmla="*/ 154 h 247"/>
              <a:gd name="T54" fmla="*/ 130 w 300"/>
              <a:gd name="T55" fmla="*/ 164 h 247"/>
              <a:gd name="T56" fmla="*/ 130 w 300"/>
              <a:gd name="T57" fmla="*/ 200 h 247"/>
              <a:gd name="T58" fmla="*/ 177 w 300"/>
              <a:gd name="T59" fmla="*/ 178 h 247"/>
              <a:gd name="T60" fmla="*/ 181 w 300"/>
              <a:gd name="T61" fmla="*/ 174 h 247"/>
              <a:gd name="T62" fmla="*/ 149 w 300"/>
              <a:gd name="T63" fmla="*/ 154 h 247"/>
              <a:gd name="T64" fmla="*/ 110 w 300"/>
              <a:gd name="T65" fmla="*/ 163 h 247"/>
              <a:gd name="T66" fmla="*/ 94 w 300"/>
              <a:gd name="T67" fmla="*/ 155 h 247"/>
              <a:gd name="T68" fmla="*/ 64 w 300"/>
              <a:gd name="T69" fmla="*/ 176 h 247"/>
              <a:gd name="T70" fmla="*/ 66 w 300"/>
              <a:gd name="T71" fmla="*/ 178 h 247"/>
              <a:gd name="T72" fmla="*/ 110 w 300"/>
              <a:gd name="T73" fmla="*/ 200 h 247"/>
              <a:gd name="T74" fmla="*/ 110 w 300"/>
              <a:gd name="T75" fmla="*/ 163 h 247"/>
              <a:gd name="T76" fmla="*/ 82 w 300"/>
              <a:gd name="T77" fmla="*/ 139 h 247"/>
              <a:gd name="T78" fmla="*/ 79 w 300"/>
              <a:gd name="T79" fmla="*/ 122 h 247"/>
              <a:gd name="T80" fmla="*/ 80 w 300"/>
              <a:gd name="T81" fmla="*/ 111 h 247"/>
              <a:gd name="T82" fmla="*/ 49 w 300"/>
              <a:gd name="T83" fmla="*/ 92 h 247"/>
              <a:gd name="T84" fmla="*/ 43 w 300"/>
              <a:gd name="T85" fmla="*/ 122 h 247"/>
              <a:gd name="T86" fmla="*/ 52 w 300"/>
              <a:gd name="T87" fmla="*/ 159 h 247"/>
              <a:gd name="T88" fmla="*/ 82 w 300"/>
              <a:gd name="T89" fmla="*/ 139 h 247"/>
              <a:gd name="T90" fmla="*/ 90 w 300"/>
              <a:gd name="T91" fmla="*/ 94 h 247"/>
              <a:gd name="T92" fmla="*/ 91 w 300"/>
              <a:gd name="T93" fmla="*/ 92 h 247"/>
              <a:gd name="T94" fmla="*/ 110 w 300"/>
              <a:gd name="T95" fmla="*/ 81 h 247"/>
              <a:gd name="T96" fmla="*/ 110 w 300"/>
              <a:gd name="T97" fmla="*/ 44 h 247"/>
              <a:gd name="T98" fmla="*/ 66 w 300"/>
              <a:gd name="T99" fmla="*/ 66 h 247"/>
              <a:gd name="T100" fmla="*/ 59 w 300"/>
              <a:gd name="T101" fmla="*/ 74 h 247"/>
              <a:gd name="T102" fmla="*/ 90 w 300"/>
              <a:gd name="T103" fmla="*/ 9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47">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78">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93131" y="1137655"/>
            <a:ext cx="7565075" cy="1631216"/>
          </a:xfrm>
          <a:prstGeom prst="rect">
            <a:avLst/>
          </a:prstGeom>
          <a:noFill/>
        </p:spPr>
        <p:txBody>
          <a:bodyPr wrap="square" rtlCol="0">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关系搜是基于大数据、人工智能以及最新的知识图谱等核心技术研发出来的新一代搜索引擎； 它打破了传统的搜索概念，可准确挖掘对象之间的关系，使关系获取变得更为简单、直观和有趣</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。其应用领域非常广泛，如社交</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、征信、知识图谱、安全、传媒</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等。</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其特点如下：</a:t>
            </a:r>
          </a:p>
        </p:txBody>
      </p:sp>
    </p:spTree>
    <p:extLst>
      <p:ext uri="{BB962C8B-B14F-4D97-AF65-F5344CB8AC3E}">
        <p14:creationId xmlns:p14="http://schemas.microsoft.com/office/powerpoint/2010/main" val="165026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idx="4294967295"/>
          </p:nvPr>
        </p:nvSpPr>
        <p:spPr>
          <a:xfrm>
            <a:off x="264233" y="684443"/>
            <a:ext cx="4485994" cy="1000557"/>
          </a:xfrm>
        </p:spPr>
        <p:txBody>
          <a:bodyPr>
            <a:norm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数据</a:t>
            </a:r>
            <a:r>
              <a:rPr lang="en-US" altLang="zh-CN" sz="3200" b="1" dirty="0" smtClean="0">
                <a:solidFill>
                  <a:schemeClr val="bg1"/>
                </a:solidFill>
                <a:latin typeface="微软雅黑" panose="020B0503020204020204" pitchFamily="34" charset="-122"/>
                <a:ea typeface="微软雅黑" panose="020B0503020204020204" pitchFamily="34" charset="-122"/>
              </a:rPr>
              <a:t>+</a:t>
            </a:r>
            <a:r>
              <a:rPr lang="zh-CN" altLang="en-US" sz="3200" b="1" dirty="0" smtClean="0">
                <a:solidFill>
                  <a:schemeClr val="bg1"/>
                </a:solidFill>
                <a:latin typeface="微软雅黑" panose="020B0503020204020204" pitchFamily="34" charset="-122"/>
                <a:ea typeface="微软雅黑" panose="020B0503020204020204" pitchFamily="34" charset="-122"/>
              </a:rPr>
              <a:t>关系搜</a:t>
            </a:r>
            <a:r>
              <a:rPr lang="en-US" altLang="zh-CN" sz="3200" b="1" dirty="0" smtClean="0">
                <a:solidFill>
                  <a:schemeClr val="bg1"/>
                </a:solidFill>
                <a:latin typeface="微软雅黑" panose="020B0503020204020204" pitchFamily="34" charset="-122"/>
                <a:ea typeface="微软雅黑" panose="020B0503020204020204" pitchFamily="34" charset="-122"/>
              </a:rPr>
              <a: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663599" y="767344"/>
            <a:ext cx="7882318" cy="5592174"/>
            <a:chOff x="1982519" y="789116"/>
            <a:chExt cx="7882318" cy="5592174"/>
          </a:xfrm>
        </p:grpSpPr>
        <p:sp>
          <p:nvSpPr>
            <p:cNvPr id="14" name="TextBox 13"/>
            <p:cNvSpPr txBox="1"/>
            <p:nvPr/>
          </p:nvSpPr>
          <p:spPr>
            <a:xfrm rot="1921260">
              <a:off x="3753547" y="1058199"/>
              <a:ext cx="327207" cy="4594078"/>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endParaRPr lang="en-US" sz="933" b="1" dirty="0">
                <a:gradFill>
                  <a:gsLst>
                    <a:gs pos="0">
                      <a:srgbClr val="FFFFFF"/>
                    </a:gs>
                    <a:gs pos="86000">
                      <a:srgbClr val="FFFFFF"/>
                    </a:gs>
                  </a:gsLst>
                  <a:lin ang="5400000" scaled="0"/>
                </a:gradFill>
              </a:endParaRPr>
            </a:p>
          </p:txBody>
        </p:sp>
        <p:sp>
          <p:nvSpPr>
            <p:cNvPr id="15" name="TextBox 14"/>
            <p:cNvSpPr txBox="1"/>
            <p:nvPr/>
          </p:nvSpPr>
          <p:spPr>
            <a:xfrm rot="1857267">
              <a:off x="3936559" y="1441492"/>
              <a:ext cx="327207" cy="3876254"/>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endParaRPr lang="en-US" sz="933" b="1" dirty="0">
                <a:gradFill>
                  <a:gsLst>
                    <a:gs pos="0">
                      <a:srgbClr val="FFFFFF"/>
                    </a:gs>
                    <a:gs pos="86000">
                      <a:srgbClr val="FFFFFF"/>
                    </a:gs>
                  </a:gsLst>
                  <a:lin ang="5400000" scaled="0"/>
                </a:gradFill>
              </a:endParaRPr>
            </a:p>
          </p:txBody>
        </p:sp>
        <p:sp>
          <p:nvSpPr>
            <p:cNvPr id="16" name="TextBox 15"/>
            <p:cNvSpPr txBox="1"/>
            <p:nvPr/>
          </p:nvSpPr>
          <p:spPr>
            <a:xfrm rot="1736889">
              <a:off x="4050394" y="2355345"/>
              <a:ext cx="327207" cy="2297039"/>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p:txBody>
        </p:sp>
        <p:sp>
          <p:nvSpPr>
            <p:cNvPr id="17" name="TextBox 16"/>
            <p:cNvSpPr txBox="1"/>
            <p:nvPr/>
          </p:nvSpPr>
          <p:spPr>
            <a:xfrm rot="1666035">
              <a:off x="4235117" y="2604754"/>
              <a:ext cx="327207" cy="1866345"/>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p:txBody>
        </p:sp>
        <p:sp>
          <p:nvSpPr>
            <p:cNvPr id="18" name="TextBox 17"/>
            <p:cNvSpPr txBox="1"/>
            <p:nvPr/>
          </p:nvSpPr>
          <p:spPr>
            <a:xfrm rot="1574199">
              <a:off x="4445713" y="2451303"/>
              <a:ext cx="327207" cy="2153475"/>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br>
                <a:rPr lang="en-US" sz="933" b="1" dirty="0">
                  <a:gradFill>
                    <a:gsLst>
                      <a:gs pos="0">
                        <a:srgbClr val="FFFFFF"/>
                      </a:gs>
                      <a:gs pos="86000">
                        <a:srgbClr val="FFFFFF"/>
                      </a:gs>
                    </a:gsLst>
                    <a:lin ang="5400000" scaled="0"/>
                  </a:gradFill>
                </a:rPr>
              </a:br>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endParaRPr lang="en-US" sz="933" b="1" dirty="0">
                <a:gradFill>
                  <a:gsLst>
                    <a:gs pos="0">
                      <a:srgbClr val="FFFFFF"/>
                    </a:gs>
                    <a:gs pos="86000">
                      <a:srgbClr val="FFFFFF"/>
                    </a:gs>
                  </a:gsLst>
                  <a:lin ang="5400000" scaled="0"/>
                </a:gradFill>
              </a:endParaRPr>
            </a:p>
          </p:txBody>
        </p:sp>
        <p:sp>
          <p:nvSpPr>
            <p:cNvPr id="19" name="TextBox 18"/>
            <p:cNvSpPr txBox="1"/>
            <p:nvPr/>
          </p:nvSpPr>
          <p:spPr>
            <a:xfrm rot="1468991">
              <a:off x="4555109" y="2872845"/>
              <a:ext cx="327207" cy="1722779"/>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endParaRPr lang="en-US" sz="933" b="1" dirty="0">
                <a:gradFill>
                  <a:gsLst>
                    <a:gs pos="0">
                      <a:srgbClr val="FFFFFF"/>
                    </a:gs>
                    <a:gs pos="86000">
                      <a:srgbClr val="FFFFFF"/>
                    </a:gs>
                  </a:gsLst>
                  <a:lin ang="5400000" scaled="0"/>
                </a:gradFill>
              </a:endParaRPr>
            </a:p>
          </p:txBody>
        </p:sp>
        <p:sp>
          <p:nvSpPr>
            <p:cNvPr id="20" name="TextBox 19"/>
            <p:cNvSpPr txBox="1"/>
            <p:nvPr/>
          </p:nvSpPr>
          <p:spPr>
            <a:xfrm rot="1329693">
              <a:off x="4686026" y="2440227"/>
              <a:ext cx="327207" cy="2871299"/>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endParaRPr lang="en-US" sz="933" b="1" dirty="0">
                <a:gradFill>
                  <a:gsLst>
                    <a:gs pos="0">
                      <a:srgbClr val="FFFFFF"/>
                    </a:gs>
                    <a:gs pos="86000">
                      <a:srgbClr val="FFFFFF"/>
                    </a:gs>
                  </a:gsLst>
                  <a:lin ang="5400000" scaled="0"/>
                </a:gradFill>
              </a:endParaRPr>
            </a:p>
          </p:txBody>
        </p:sp>
        <p:sp>
          <p:nvSpPr>
            <p:cNvPr id="21" name="TextBox 20"/>
            <p:cNvSpPr txBox="1"/>
            <p:nvPr/>
          </p:nvSpPr>
          <p:spPr>
            <a:xfrm rot="1237402">
              <a:off x="4827706" y="2632133"/>
              <a:ext cx="327207" cy="2727734"/>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p:txBody>
        </p:sp>
        <p:sp>
          <p:nvSpPr>
            <p:cNvPr id="22" name="TextBox 21"/>
            <p:cNvSpPr txBox="1"/>
            <p:nvPr/>
          </p:nvSpPr>
          <p:spPr>
            <a:xfrm rot="995427">
              <a:off x="5012427" y="2849269"/>
              <a:ext cx="327207" cy="2297039"/>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p:txBody>
        </p:sp>
        <p:sp>
          <p:nvSpPr>
            <p:cNvPr id="23" name="TextBox 22"/>
            <p:cNvSpPr txBox="1"/>
            <p:nvPr/>
          </p:nvSpPr>
          <p:spPr>
            <a:xfrm rot="895653">
              <a:off x="5197150" y="2872574"/>
              <a:ext cx="327207" cy="2297039"/>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p:txBody>
        </p:sp>
        <p:sp>
          <p:nvSpPr>
            <p:cNvPr id="24" name="TextBox 23"/>
            <p:cNvSpPr txBox="1"/>
            <p:nvPr/>
          </p:nvSpPr>
          <p:spPr>
            <a:xfrm rot="20429611">
              <a:off x="6617363" y="2068078"/>
              <a:ext cx="327207" cy="3445559"/>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p:txBody>
        </p:sp>
        <p:sp>
          <p:nvSpPr>
            <p:cNvPr id="25" name="TextBox 24"/>
            <p:cNvSpPr txBox="1"/>
            <p:nvPr/>
          </p:nvSpPr>
          <p:spPr>
            <a:xfrm rot="20250612">
              <a:off x="6781867" y="2344363"/>
              <a:ext cx="327207" cy="2871299"/>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p:txBody>
        </p:sp>
        <p:sp>
          <p:nvSpPr>
            <p:cNvPr id="26" name="TextBox 25"/>
            <p:cNvSpPr txBox="1"/>
            <p:nvPr/>
          </p:nvSpPr>
          <p:spPr>
            <a:xfrm rot="20130234">
              <a:off x="6897902" y="2521601"/>
              <a:ext cx="327207" cy="2297039"/>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p:txBody>
        </p:sp>
        <p:sp>
          <p:nvSpPr>
            <p:cNvPr id="27" name="TextBox 26"/>
            <p:cNvSpPr txBox="1"/>
            <p:nvPr/>
          </p:nvSpPr>
          <p:spPr>
            <a:xfrm rot="20059380">
              <a:off x="7027119" y="2211062"/>
              <a:ext cx="327207" cy="2584169"/>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p:txBody>
        </p:sp>
        <p:sp>
          <p:nvSpPr>
            <p:cNvPr id="28" name="TextBox 27"/>
            <p:cNvSpPr txBox="1"/>
            <p:nvPr/>
          </p:nvSpPr>
          <p:spPr>
            <a:xfrm rot="19967544">
              <a:off x="7237814" y="2457559"/>
              <a:ext cx="327207" cy="2153475"/>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br>
                <a:rPr lang="en-US" sz="933" b="1" dirty="0">
                  <a:gradFill>
                    <a:gsLst>
                      <a:gs pos="0">
                        <a:srgbClr val="FFFFFF"/>
                      </a:gs>
                      <a:gs pos="86000">
                        <a:srgbClr val="FFFFFF"/>
                      </a:gs>
                    </a:gsLst>
                    <a:lin ang="5400000" scaled="0"/>
                  </a:gradFill>
                </a:rPr>
              </a:br>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endParaRPr lang="en-US" sz="933" b="1" dirty="0">
                <a:gradFill>
                  <a:gsLst>
                    <a:gs pos="0">
                      <a:srgbClr val="FFFFFF"/>
                    </a:gs>
                    <a:gs pos="86000">
                      <a:srgbClr val="FFFFFF"/>
                    </a:gs>
                  </a:gsLst>
                  <a:lin ang="5400000" scaled="0"/>
                </a:gradFill>
              </a:endParaRPr>
            </a:p>
          </p:txBody>
        </p:sp>
        <p:sp>
          <p:nvSpPr>
            <p:cNvPr id="29" name="TextBox 28"/>
            <p:cNvSpPr txBox="1"/>
            <p:nvPr/>
          </p:nvSpPr>
          <p:spPr>
            <a:xfrm rot="19862336">
              <a:off x="7405603" y="2264011"/>
              <a:ext cx="327207" cy="2297039"/>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p:txBody>
        </p:sp>
        <p:sp>
          <p:nvSpPr>
            <p:cNvPr id="30" name="TextBox 29"/>
            <p:cNvSpPr txBox="1"/>
            <p:nvPr/>
          </p:nvSpPr>
          <p:spPr>
            <a:xfrm rot="19723038">
              <a:off x="7553874" y="2200443"/>
              <a:ext cx="327207" cy="2297039"/>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p:txBody>
        </p:sp>
        <p:sp>
          <p:nvSpPr>
            <p:cNvPr id="31" name="TextBox 30"/>
            <p:cNvSpPr txBox="1"/>
            <p:nvPr/>
          </p:nvSpPr>
          <p:spPr>
            <a:xfrm rot="19630747">
              <a:off x="7734777" y="1512168"/>
              <a:ext cx="327207" cy="3589124"/>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smtClean="0">
                  <a:gradFill>
                    <a:gsLst>
                      <a:gs pos="0">
                        <a:srgbClr val="FFFFFF"/>
                      </a:gs>
                      <a:gs pos="86000">
                        <a:srgbClr val="FFFFFF"/>
                      </a:gs>
                    </a:gsLst>
                    <a:lin ang="5400000" scaled="0"/>
                  </a:gradFill>
                </a:rPr>
                <a:t>1</a:t>
              </a:r>
              <a:endParaRPr lang="en-US" sz="933" b="1" dirty="0">
                <a:gradFill>
                  <a:gsLst>
                    <a:gs pos="0">
                      <a:srgbClr val="FFFFFF"/>
                    </a:gs>
                    <a:gs pos="86000">
                      <a:srgbClr val="FFFFFF"/>
                    </a:gs>
                  </a:gsLst>
                  <a:lin ang="5400000" scaled="0"/>
                </a:gradFill>
              </a:endParaRPr>
            </a:p>
          </p:txBody>
        </p:sp>
        <p:sp>
          <p:nvSpPr>
            <p:cNvPr id="32" name="TextBox 31"/>
            <p:cNvSpPr txBox="1"/>
            <p:nvPr/>
          </p:nvSpPr>
          <p:spPr>
            <a:xfrm rot="19388772">
              <a:off x="7846234" y="1580236"/>
              <a:ext cx="327207" cy="3158429"/>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p:txBody>
        </p:sp>
        <p:sp>
          <p:nvSpPr>
            <p:cNvPr id="33" name="TextBox 32"/>
            <p:cNvSpPr txBox="1"/>
            <p:nvPr/>
          </p:nvSpPr>
          <p:spPr>
            <a:xfrm rot="19288998">
              <a:off x="8007262" y="1427780"/>
              <a:ext cx="327207" cy="3301994"/>
            </a:xfrm>
            <a:prstGeom prst="rect">
              <a:avLst/>
            </a:prstGeom>
            <a:noFill/>
          </p:spPr>
          <p:txBody>
            <a:bodyPr wrap="square" lIns="0" tIns="0" rIns="0" bIns="0" rtlCol="0">
              <a:spAutoFit/>
            </a:bodyPr>
            <a:lstStyle/>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1</a:t>
              </a:r>
            </a:p>
            <a:p>
              <a:r>
                <a:rPr lang="en-US" sz="933" b="1" dirty="0">
                  <a:gradFill>
                    <a:gsLst>
                      <a:gs pos="0">
                        <a:srgbClr val="FFFFFF"/>
                      </a:gs>
                      <a:gs pos="86000">
                        <a:srgbClr val="FFFFFF"/>
                      </a:gs>
                    </a:gsLst>
                    <a:lin ang="5400000" scaled="0"/>
                  </a:gradFill>
                </a:rPr>
                <a:t>0</a:t>
              </a:r>
            </a:p>
            <a:p>
              <a:r>
                <a:rPr lang="en-US" sz="933" b="1" dirty="0">
                  <a:gradFill>
                    <a:gsLst>
                      <a:gs pos="0">
                        <a:srgbClr val="FFFFFF"/>
                      </a:gs>
                      <a:gs pos="86000">
                        <a:srgbClr val="FFFFFF"/>
                      </a:gs>
                    </a:gsLst>
                    <a:lin ang="5400000" scaled="0"/>
                  </a:gradFill>
                </a:rPr>
                <a:t>1</a:t>
              </a:r>
            </a:p>
            <a:p>
              <a:endParaRPr lang="en-US" sz="933" b="1" dirty="0">
                <a:gradFill>
                  <a:gsLst>
                    <a:gs pos="0">
                      <a:srgbClr val="FFFFFF"/>
                    </a:gs>
                    <a:gs pos="86000">
                      <a:srgbClr val="FFFFFF"/>
                    </a:gs>
                  </a:gsLst>
                  <a:lin ang="5400000" scaled="0"/>
                </a:gradFill>
              </a:endParaRPr>
            </a:p>
          </p:txBody>
        </p:sp>
        <p:sp>
          <p:nvSpPr>
            <p:cNvPr id="58" name="Cloud 57"/>
            <p:cNvSpPr/>
            <p:nvPr/>
          </p:nvSpPr>
          <p:spPr>
            <a:xfrm>
              <a:off x="4070170" y="789116"/>
              <a:ext cx="3377433" cy="1997864"/>
            </a:xfrm>
            <a:prstGeom prst="cloud">
              <a:avLst/>
            </a:prstGeom>
            <a:solidFill>
              <a:srgbClr val="1D4C7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8" tIns="45725" rIns="91448" bIns="45725" rtlCol="0" anchor="ctr"/>
            <a:lstStyle/>
            <a:p>
              <a:pPr algn="ctr"/>
              <a:endParaRPr lang="en-US" sz="2400" dirty="0">
                <a:solidFill>
                  <a:srgbClr val="FFFFFF"/>
                </a:solidFill>
              </a:endParaRPr>
            </a:p>
          </p:txBody>
        </p:sp>
        <p:pic>
          <p:nvPicPr>
            <p:cNvPr id="95" name="图片 94"/>
            <p:cNvPicPr>
              <a:picLocks noChangeAspect="1"/>
            </p:cNvPicPr>
            <p:nvPr/>
          </p:nvPicPr>
          <p:blipFill rotWithShape="1">
            <a:blip r:embed="rId5" cstate="print">
              <a:extLst>
                <a:ext uri="{28A0092B-C50C-407E-A947-70E740481C1C}">
                  <a14:useLocalDpi xmlns:a14="http://schemas.microsoft.com/office/drawing/2010/main" val="0"/>
                </a:ext>
              </a:extLst>
            </a:blip>
            <a:srcRect t="10038" b="21288"/>
            <a:stretch/>
          </p:blipFill>
          <p:spPr>
            <a:xfrm>
              <a:off x="4717550" y="1301435"/>
              <a:ext cx="1904486" cy="801483"/>
            </a:xfrm>
            <a:prstGeom prst="rect">
              <a:avLst/>
            </a:prstGeom>
          </p:spPr>
        </p:pic>
        <p:grpSp>
          <p:nvGrpSpPr>
            <p:cNvPr id="12" name="组合 11"/>
            <p:cNvGrpSpPr/>
            <p:nvPr/>
          </p:nvGrpSpPr>
          <p:grpSpPr>
            <a:xfrm>
              <a:off x="2408320" y="5143355"/>
              <a:ext cx="635857" cy="400703"/>
              <a:chOff x="2613927" y="5373089"/>
              <a:chExt cx="770374" cy="387191"/>
            </a:xfrm>
          </p:grpSpPr>
          <p:sp>
            <p:nvSpPr>
              <p:cNvPr id="7" name="流程图: 可选过程 6"/>
              <p:cNvSpPr/>
              <p:nvPr/>
            </p:nvSpPr>
            <p:spPr bwMode="gray">
              <a:xfrm>
                <a:off x="2613927" y="5373089"/>
                <a:ext cx="508414" cy="387191"/>
              </a:xfrm>
              <a:prstGeom prst="flowChartAlternateProcess">
                <a:avLst/>
              </a:prstGeom>
              <a:solidFill>
                <a:schemeClr val="bg1"/>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endParaRPr lang="zh-CN" altLang="en-US" b="1" dirty="0" smtClean="0">
                  <a:solidFill>
                    <a:srgbClr val="FFFFFF"/>
                  </a:solidFill>
                  <a:ea typeface="宋体" panose="02010600030101010101" pitchFamily="2" charset="-122"/>
                </a:endParaRPr>
              </a:p>
            </p:txBody>
          </p:sp>
          <p:sp>
            <p:nvSpPr>
              <p:cNvPr id="8" name="流程图: 可选过程 7"/>
              <p:cNvSpPr/>
              <p:nvPr/>
            </p:nvSpPr>
            <p:spPr bwMode="gray">
              <a:xfrm>
                <a:off x="2706037" y="5444981"/>
                <a:ext cx="328164" cy="56456"/>
              </a:xfrm>
              <a:prstGeom prst="flowChartAlternateProcess">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endParaRPr lang="zh-CN" altLang="en-US" b="1" dirty="0" smtClean="0">
                  <a:solidFill>
                    <a:srgbClr val="FFFFFF"/>
                  </a:solidFill>
                  <a:ea typeface="宋体" panose="02010600030101010101" pitchFamily="2" charset="-122"/>
                </a:endParaRPr>
              </a:p>
            </p:txBody>
          </p:sp>
          <p:sp>
            <p:nvSpPr>
              <p:cNvPr id="11" name="流程图: 摘录 10"/>
              <p:cNvSpPr/>
              <p:nvPr/>
            </p:nvSpPr>
            <p:spPr bwMode="gray">
              <a:xfrm rot="16200000" flipH="1">
                <a:off x="3134635" y="5457407"/>
                <a:ext cx="284587" cy="214745"/>
              </a:xfrm>
              <a:prstGeom prst="flowChartExtract">
                <a:avLst/>
              </a:prstGeom>
              <a:solidFill>
                <a:schemeClr val="bg1"/>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endParaRPr lang="zh-CN" altLang="en-US" b="1" dirty="0" smtClean="0">
                  <a:solidFill>
                    <a:srgbClr val="FFFFFF"/>
                  </a:solidFill>
                  <a:ea typeface="宋体" panose="02010600030101010101" pitchFamily="2" charset="-122"/>
                </a:endParaRPr>
              </a:p>
            </p:txBody>
          </p:sp>
        </p:grpSp>
        <p:sp>
          <p:nvSpPr>
            <p:cNvPr id="97" name="Freeform 9"/>
            <p:cNvSpPr>
              <a:spLocks noChangeAspect="1" noEditPoints="1"/>
            </p:cNvSpPr>
            <p:nvPr/>
          </p:nvSpPr>
          <p:spPr bwMode="auto">
            <a:xfrm>
              <a:off x="7123814" y="5397649"/>
              <a:ext cx="709669" cy="585774"/>
            </a:xfrm>
            <a:custGeom>
              <a:avLst/>
              <a:gdLst>
                <a:gd name="T0" fmla="*/ 122 w 300"/>
                <a:gd name="T1" fmla="*/ 0 h 247"/>
                <a:gd name="T2" fmla="*/ 208 w 300"/>
                <a:gd name="T3" fmla="*/ 36 h 247"/>
                <a:gd name="T4" fmla="*/ 244 w 300"/>
                <a:gd name="T5" fmla="*/ 122 h 247"/>
                <a:gd name="T6" fmla="*/ 208 w 300"/>
                <a:gd name="T7" fmla="*/ 208 h 247"/>
                <a:gd name="T8" fmla="*/ 122 w 300"/>
                <a:gd name="T9" fmla="*/ 244 h 247"/>
                <a:gd name="T10" fmla="*/ 35 w 300"/>
                <a:gd name="T11" fmla="*/ 208 h 247"/>
                <a:gd name="T12" fmla="*/ 0 w 300"/>
                <a:gd name="T13" fmla="*/ 122 h 247"/>
                <a:gd name="T14" fmla="*/ 35 w 300"/>
                <a:gd name="T15" fmla="*/ 36 h 247"/>
                <a:gd name="T16" fmla="*/ 122 w 300"/>
                <a:gd name="T17" fmla="*/ 0 h 247"/>
                <a:gd name="T18" fmla="*/ 175 w 300"/>
                <a:gd name="T19" fmla="*/ 245 h 247"/>
                <a:gd name="T20" fmla="*/ 300 w 300"/>
                <a:gd name="T21" fmla="*/ 158 h 247"/>
                <a:gd name="T22" fmla="*/ 298 w 300"/>
                <a:gd name="T23" fmla="*/ 126 h 247"/>
                <a:gd name="T24" fmla="*/ 175 w 300"/>
                <a:gd name="T25" fmla="*/ 245 h 247"/>
                <a:gd name="T26" fmla="*/ 130 w 300"/>
                <a:gd name="T27" fmla="*/ 80 h 247"/>
                <a:gd name="T28" fmla="*/ 151 w 300"/>
                <a:gd name="T29" fmla="*/ 91 h 247"/>
                <a:gd name="T30" fmla="*/ 181 w 300"/>
                <a:gd name="T31" fmla="*/ 71 h 247"/>
                <a:gd name="T32" fmla="*/ 177 w 300"/>
                <a:gd name="T33" fmla="*/ 66 h 247"/>
                <a:gd name="T34" fmla="*/ 130 w 300"/>
                <a:gd name="T35" fmla="*/ 44 h 247"/>
                <a:gd name="T36" fmla="*/ 130 w 300"/>
                <a:gd name="T37" fmla="*/ 80 h 247"/>
                <a:gd name="T38" fmla="*/ 162 w 300"/>
                <a:gd name="T39" fmla="*/ 108 h 247"/>
                <a:gd name="T40" fmla="*/ 164 w 300"/>
                <a:gd name="T41" fmla="*/ 122 h 247"/>
                <a:gd name="T42" fmla="*/ 161 w 300"/>
                <a:gd name="T43" fmla="*/ 138 h 247"/>
                <a:gd name="T44" fmla="*/ 192 w 300"/>
                <a:gd name="T45" fmla="*/ 157 h 247"/>
                <a:gd name="T46" fmla="*/ 200 w 300"/>
                <a:gd name="T47" fmla="*/ 122 h 247"/>
                <a:gd name="T48" fmla="*/ 192 w 300"/>
                <a:gd name="T49" fmla="*/ 87 h 247"/>
                <a:gd name="T50" fmla="*/ 162 w 300"/>
                <a:gd name="T51" fmla="*/ 108 h 247"/>
                <a:gd name="T52" fmla="*/ 149 w 300"/>
                <a:gd name="T53" fmla="*/ 154 h 247"/>
                <a:gd name="T54" fmla="*/ 130 w 300"/>
                <a:gd name="T55" fmla="*/ 164 h 247"/>
                <a:gd name="T56" fmla="*/ 130 w 300"/>
                <a:gd name="T57" fmla="*/ 200 h 247"/>
                <a:gd name="T58" fmla="*/ 177 w 300"/>
                <a:gd name="T59" fmla="*/ 178 h 247"/>
                <a:gd name="T60" fmla="*/ 181 w 300"/>
                <a:gd name="T61" fmla="*/ 174 h 247"/>
                <a:gd name="T62" fmla="*/ 149 w 300"/>
                <a:gd name="T63" fmla="*/ 154 h 247"/>
                <a:gd name="T64" fmla="*/ 110 w 300"/>
                <a:gd name="T65" fmla="*/ 163 h 247"/>
                <a:gd name="T66" fmla="*/ 94 w 300"/>
                <a:gd name="T67" fmla="*/ 155 h 247"/>
                <a:gd name="T68" fmla="*/ 64 w 300"/>
                <a:gd name="T69" fmla="*/ 176 h 247"/>
                <a:gd name="T70" fmla="*/ 66 w 300"/>
                <a:gd name="T71" fmla="*/ 178 h 247"/>
                <a:gd name="T72" fmla="*/ 110 w 300"/>
                <a:gd name="T73" fmla="*/ 200 h 247"/>
                <a:gd name="T74" fmla="*/ 110 w 300"/>
                <a:gd name="T75" fmla="*/ 163 h 247"/>
                <a:gd name="T76" fmla="*/ 82 w 300"/>
                <a:gd name="T77" fmla="*/ 139 h 247"/>
                <a:gd name="T78" fmla="*/ 79 w 300"/>
                <a:gd name="T79" fmla="*/ 122 h 247"/>
                <a:gd name="T80" fmla="*/ 80 w 300"/>
                <a:gd name="T81" fmla="*/ 111 h 247"/>
                <a:gd name="T82" fmla="*/ 49 w 300"/>
                <a:gd name="T83" fmla="*/ 92 h 247"/>
                <a:gd name="T84" fmla="*/ 43 w 300"/>
                <a:gd name="T85" fmla="*/ 122 h 247"/>
                <a:gd name="T86" fmla="*/ 52 w 300"/>
                <a:gd name="T87" fmla="*/ 159 h 247"/>
                <a:gd name="T88" fmla="*/ 82 w 300"/>
                <a:gd name="T89" fmla="*/ 139 h 247"/>
                <a:gd name="T90" fmla="*/ 90 w 300"/>
                <a:gd name="T91" fmla="*/ 94 h 247"/>
                <a:gd name="T92" fmla="*/ 91 w 300"/>
                <a:gd name="T93" fmla="*/ 92 h 247"/>
                <a:gd name="T94" fmla="*/ 110 w 300"/>
                <a:gd name="T95" fmla="*/ 81 h 247"/>
                <a:gd name="T96" fmla="*/ 110 w 300"/>
                <a:gd name="T97" fmla="*/ 44 h 247"/>
                <a:gd name="T98" fmla="*/ 66 w 300"/>
                <a:gd name="T99" fmla="*/ 66 h 247"/>
                <a:gd name="T100" fmla="*/ 59 w 300"/>
                <a:gd name="T101" fmla="*/ 74 h 247"/>
                <a:gd name="T102" fmla="*/ 90 w 300"/>
                <a:gd name="T103" fmla="*/ 9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47">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78">
                <a:defRPr/>
              </a:pPr>
              <a:endParaRPr lang="zh-CN" altLang="en-US" kern="0">
                <a:solidFill>
                  <a:sysClr val="windowText" lastClr="000000"/>
                </a:solidFill>
              </a:endParaRPr>
            </a:p>
          </p:txBody>
        </p:sp>
        <p:pic>
          <p:nvPicPr>
            <p:cNvPr id="102" name="Picture 3" descr="\\MAGNUM\Projects\Microsoft\Cloud Power FY12\Design\Icons\PNGs\Scalable_Elastic_4.png"/>
            <p:cNvPicPr>
              <a:picLocks noChangeAspect="1" noChangeArrowheads="1"/>
            </p:cNvPicPr>
            <p:nvPr>
              <p:custDataLst>
                <p:tags r:id="rId1"/>
              </p:custDataLst>
            </p:nvPr>
          </p:nvPicPr>
          <p:blipFill rotWithShape="1">
            <a:blip r:embed="rId6" cstate="print">
              <a:extLst>
                <a:ext uri="{BEBA8EAE-BF5A-486C-A8C5-ECC9F3942E4B}">
                  <a14:imgProps xmlns:a14="http://schemas.microsoft.com/office/drawing/2010/main">
                    <a14:imgLayer r:embed="rId7">
                      <a14:imgEffect>
                        <a14:brightnessContrast bright="100000" contrast="100000"/>
                      </a14:imgEffect>
                    </a14:imgLayer>
                  </a14:imgProps>
                </a:ext>
              </a:extLst>
            </a:blip>
            <a:srcRect l="11945" t="14213" r="14645" b="17001"/>
            <a:stretch/>
          </p:blipFill>
          <p:spPr bwMode="auto">
            <a:xfrm>
              <a:off x="4466982" y="5186304"/>
              <a:ext cx="654891" cy="613638"/>
            </a:xfrm>
            <a:prstGeom prst="rect">
              <a:avLst/>
            </a:prstGeom>
            <a:noFill/>
            <a:ln>
              <a:noFill/>
            </a:ln>
          </p:spPr>
        </p:pic>
        <p:sp>
          <p:nvSpPr>
            <p:cNvPr id="104" name="Freeform 35"/>
            <p:cNvSpPr>
              <a:spLocks noEditPoints="1"/>
            </p:cNvSpPr>
            <p:nvPr>
              <p:custDataLst>
                <p:tags r:id="rId2"/>
              </p:custDataLst>
            </p:nvPr>
          </p:nvSpPr>
          <p:spPr bwMode="auto">
            <a:xfrm>
              <a:off x="7885296" y="4622924"/>
              <a:ext cx="635058" cy="639196"/>
            </a:xfrm>
            <a:custGeom>
              <a:avLst/>
              <a:gdLst>
                <a:gd name="T0" fmla="*/ 189 w 296"/>
                <a:gd name="T1" fmla="*/ 136 h 300"/>
                <a:gd name="T2" fmla="*/ 202 w 296"/>
                <a:gd name="T3" fmla="*/ 132 h 300"/>
                <a:gd name="T4" fmla="*/ 206 w 296"/>
                <a:gd name="T5" fmla="*/ 128 h 300"/>
                <a:gd name="T6" fmla="*/ 210 w 296"/>
                <a:gd name="T7" fmla="*/ 116 h 300"/>
                <a:gd name="T8" fmla="*/ 214 w 296"/>
                <a:gd name="T9" fmla="*/ 120 h 300"/>
                <a:gd name="T10" fmla="*/ 227 w 296"/>
                <a:gd name="T11" fmla="*/ 99 h 300"/>
                <a:gd name="T12" fmla="*/ 185 w 296"/>
                <a:gd name="T13" fmla="*/ 205 h 300"/>
                <a:gd name="T14" fmla="*/ 189 w 296"/>
                <a:gd name="T15" fmla="*/ 210 h 300"/>
                <a:gd name="T16" fmla="*/ 202 w 296"/>
                <a:gd name="T17" fmla="*/ 214 h 300"/>
                <a:gd name="T18" fmla="*/ 197 w 296"/>
                <a:gd name="T19" fmla="*/ 218 h 300"/>
                <a:gd name="T20" fmla="*/ 218 w 296"/>
                <a:gd name="T21" fmla="*/ 230 h 300"/>
                <a:gd name="T22" fmla="*/ 222 w 296"/>
                <a:gd name="T23" fmla="*/ 243 h 300"/>
                <a:gd name="T24" fmla="*/ 227 w 296"/>
                <a:gd name="T25" fmla="*/ 247 h 300"/>
                <a:gd name="T26" fmla="*/ 111 w 296"/>
                <a:gd name="T27" fmla="*/ 205 h 300"/>
                <a:gd name="T28" fmla="*/ 107 w 296"/>
                <a:gd name="T29" fmla="*/ 201 h 300"/>
                <a:gd name="T30" fmla="*/ 94 w 296"/>
                <a:gd name="T31" fmla="*/ 222 h 300"/>
                <a:gd name="T32" fmla="*/ 82 w 296"/>
                <a:gd name="T33" fmla="*/ 226 h 300"/>
                <a:gd name="T34" fmla="*/ 77 w 296"/>
                <a:gd name="T35" fmla="*/ 230 h 300"/>
                <a:gd name="T36" fmla="*/ 73 w 296"/>
                <a:gd name="T37" fmla="*/ 243 h 300"/>
                <a:gd name="T38" fmla="*/ 69 w 296"/>
                <a:gd name="T39" fmla="*/ 239 h 300"/>
                <a:gd name="T40" fmla="*/ 102 w 296"/>
                <a:gd name="T41" fmla="*/ 141 h 300"/>
                <a:gd name="T42" fmla="*/ 98 w 296"/>
                <a:gd name="T43" fmla="*/ 128 h 300"/>
                <a:gd name="T44" fmla="*/ 94 w 296"/>
                <a:gd name="T45" fmla="*/ 124 h 300"/>
                <a:gd name="T46" fmla="*/ 82 w 296"/>
                <a:gd name="T47" fmla="*/ 120 h 300"/>
                <a:gd name="T48" fmla="*/ 86 w 296"/>
                <a:gd name="T49" fmla="*/ 116 h 300"/>
                <a:gd name="T50" fmla="*/ 65 w 296"/>
                <a:gd name="T51" fmla="*/ 103 h 300"/>
                <a:gd name="T52" fmla="*/ 72 w 296"/>
                <a:gd name="T53" fmla="*/ 64 h 300"/>
                <a:gd name="T54" fmla="*/ 5 w 296"/>
                <a:gd name="T55" fmla="*/ 89 h 300"/>
                <a:gd name="T56" fmla="*/ 23 w 296"/>
                <a:gd name="T57" fmla="*/ 48 h 300"/>
                <a:gd name="T58" fmla="*/ 72 w 296"/>
                <a:gd name="T59" fmla="*/ 64 h 300"/>
                <a:gd name="T60" fmla="*/ 36 w 296"/>
                <a:gd name="T61" fmla="*/ 0 h 300"/>
                <a:gd name="T62" fmla="*/ 296 w 296"/>
                <a:gd name="T63" fmla="*/ 64 h 300"/>
                <a:gd name="T64" fmla="*/ 229 w 296"/>
                <a:gd name="T65" fmla="*/ 89 h 300"/>
                <a:gd name="T66" fmla="*/ 247 w 296"/>
                <a:gd name="T67" fmla="*/ 48 h 300"/>
                <a:gd name="T68" fmla="*/ 296 w 296"/>
                <a:gd name="T69" fmla="*/ 64 h 300"/>
                <a:gd name="T70" fmla="*/ 260 w 296"/>
                <a:gd name="T71" fmla="*/ 0 h 300"/>
                <a:gd name="T72" fmla="*/ 296 w 296"/>
                <a:gd name="T73" fmla="*/ 275 h 300"/>
                <a:gd name="T74" fmla="*/ 229 w 296"/>
                <a:gd name="T75" fmla="*/ 300 h 300"/>
                <a:gd name="T76" fmla="*/ 247 w 296"/>
                <a:gd name="T77" fmla="*/ 259 h 300"/>
                <a:gd name="T78" fmla="*/ 296 w 296"/>
                <a:gd name="T79" fmla="*/ 275 h 300"/>
                <a:gd name="T80" fmla="*/ 260 w 296"/>
                <a:gd name="T81" fmla="*/ 211 h 300"/>
                <a:gd name="T82" fmla="*/ 72 w 296"/>
                <a:gd name="T83" fmla="*/ 275 h 300"/>
                <a:gd name="T84" fmla="*/ 5 w 296"/>
                <a:gd name="T85" fmla="*/ 300 h 300"/>
                <a:gd name="T86" fmla="*/ 23 w 296"/>
                <a:gd name="T87" fmla="*/ 259 h 300"/>
                <a:gd name="T88" fmla="*/ 72 w 296"/>
                <a:gd name="T89" fmla="*/ 275 h 300"/>
                <a:gd name="T90" fmla="*/ 36 w 296"/>
                <a:gd name="T91" fmla="*/ 211 h 300"/>
                <a:gd name="T92" fmla="*/ 125 w 296"/>
                <a:gd name="T93" fmla="*/ 116 h 300"/>
                <a:gd name="T94" fmla="*/ 147 w 296"/>
                <a:gd name="T95" fmla="*/ 145 h 300"/>
                <a:gd name="T96" fmla="*/ 150 w 296"/>
                <a:gd name="T97" fmla="*/ 176 h 300"/>
                <a:gd name="T98" fmla="*/ 190 w 296"/>
                <a:gd name="T99" fmla="*/ 164 h 300"/>
                <a:gd name="T100" fmla="*/ 110 w 296"/>
                <a:gd name="T101" fmla="*/ 194 h 300"/>
                <a:gd name="T102" fmla="*/ 131 w 296"/>
                <a:gd name="T103" fmla="*/ 145 h 300"/>
                <a:gd name="T104" fmla="*/ 145 w 296"/>
                <a:gd name="T105" fmla="*/ 156 h 300"/>
                <a:gd name="T106" fmla="*/ 144 w 296"/>
                <a:gd name="T107" fmla="*/ 150 h 300"/>
                <a:gd name="T108" fmla="*/ 147 w 296"/>
                <a:gd name="T109" fmla="*/ 150 h 300"/>
                <a:gd name="T110" fmla="*/ 149 w 296"/>
                <a:gd name="T111" fmla="*/ 15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00">
                  <a:moveTo>
                    <a:pt x="189" y="145"/>
                  </a:moveTo>
                  <a:cubicBezTo>
                    <a:pt x="185" y="141"/>
                    <a:pt x="185" y="141"/>
                    <a:pt x="185" y="141"/>
                  </a:cubicBezTo>
                  <a:cubicBezTo>
                    <a:pt x="189" y="136"/>
                    <a:pt x="189" y="136"/>
                    <a:pt x="189" y="136"/>
                  </a:cubicBezTo>
                  <a:cubicBezTo>
                    <a:pt x="193" y="141"/>
                    <a:pt x="193" y="141"/>
                    <a:pt x="193" y="141"/>
                  </a:cubicBezTo>
                  <a:cubicBezTo>
                    <a:pt x="189" y="145"/>
                    <a:pt x="189" y="145"/>
                    <a:pt x="189" y="145"/>
                  </a:cubicBezTo>
                  <a:close/>
                  <a:moveTo>
                    <a:pt x="202" y="132"/>
                  </a:moveTo>
                  <a:cubicBezTo>
                    <a:pt x="197" y="128"/>
                    <a:pt x="197" y="128"/>
                    <a:pt x="197" y="128"/>
                  </a:cubicBezTo>
                  <a:cubicBezTo>
                    <a:pt x="202" y="124"/>
                    <a:pt x="202" y="124"/>
                    <a:pt x="202" y="124"/>
                  </a:cubicBezTo>
                  <a:cubicBezTo>
                    <a:pt x="206" y="128"/>
                    <a:pt x="206" y="128"/>
                    <a:pt x="206" y="128"/>
                  </a:cubicBezTo>
                  <a:cubicBezTo>
                    <a:pt x="202" y="132"/>
                    <a:pt x="202" y="132"/>
                    <a:pt x="202" y="132"/>
                  </a:cubicBezTo>
                  <a:close/>
                  <a:moveTo>
                    <a:pt x="214" y="120"/>
                  </a:moveTo>
                  <a:cubicBezTo>
                    <a:pt x="210" y="116"/>
                    <a:pt x="210" y="116"/>
                    <a:pt x="210" y="116"/>
                  </a:cubicBezTo>
                  <a:cubicBezTo>
                    <a:pt x="214" y="111"/>
                    <a:pt x="214" y="111"/>
                    <a:pt x="214" y="111"/>
                  </a:cubicBezTo>
                  <a:cubicBezTo>
                    <a:pt x="218" y="116"/>
                    <a:pt x="218" y="116"/>
                    <a:pt x="218" y="116"/>
                  </a:cubicBezTo>
                  <a:cubicBezTo>
                    <a:pt x="214" y="120"/>
                    <a:pt x="214" y="120"/>
                    <a:pt x="214" y="120"/>
                  </a:cubicBezTo>
                  <a:close/>
                  <a:moveTo>
                    <a:pt x="227" y="107"/>
                  </a:moveTo>
                  <a:cubicBezTo>
                    <a:pt x="222" y="103"/>
                    <a:pt x="222" y="103"/>
                    <a:pt x="222" y="103"/>
                  </a:cubicBezTo>
                  <a:cubicBezTo>
                    <a:pt x="227" y="99"/>
                    <a:pt x="227" y="99"/>
                    <a:pt x="227" y="99"/>
                  </a:cubicBezTo>
                  <a:cubicBezTo>
                    <a:pt x="231" y="103"/>
                    <a:pt x="231" y="103"/>
                    <a:pt x="231" y="103"/>
                  </a:cubicBezTo>
                  <a:cubicBezTo>
                    <a:pt x="227" y="107"/>
                    <a:pt x="227" y="107"/>
                    <a:pt x="227" y="107"/>
                  </a:cubicBezTo>
                  <a:close/>
                  <a:moveTo>
                    <a:pt x="185" y="205"/>
                  </a:moveTo>
                  <a:cubicBezTo>
                    <a:pt x="189" y="201"/>
                    <a:pt x="189" y="201"/>
                    <a:pt x="189" y="201"/>
                  </a:cubicBezTo>
                  <a:cubicBezTo>
                    <a:pt x="193" y="205"/>
                    <a:pt x="193" y="205"/>
                    <a:pt x="193" y="205"/>
                  </a:cubicBezTo>
                  <a:cubicBezTo>
                    <a:pt x="189" y="210"/>
                    <a:pt x="189" y="210"/>
                    <a:pt x="189" y="210"/>
                  </a:cubicBezTo>
                  <a:cubicBezTo>
                    <a:pt x="185" y="205"/>
                    <a:pt x="185" y="205"/>
                    <a:pt x="185" y="205"/>
                  </a:cubicBezTo>
                  <a:close/>
                  <a:moveTo>
                    <a:pt x="197" y="218"/>
                  </a:moveTo>
                  <a:cubicBezTo>
                    <a:pt x="202" y="214"/>
                    <a:pt x="202" y="214"/>
                    <a:pt x="202" y="214"/>
                  </a:cubicBezTo>
                  <a:cubicBezTo>
                    <a:pt x="206" y="218"/>
                    <a:pt x="206" y="218"/>
                    <a:pt x="206" y="218"/>
                  </a:cubicBezTo>
                  <a:cubicBezTo>
                    <a:pt x="202" y="222"/>
                    <a:pt x="202" y="222"/>
                    <a:pt x="202" y="222"/>
                  </a:cubicBezTo>
                  <a:cubicBezTo>
                    <a:pt x="197" y="218"/>
                    <a:pt x="197" y="218"/>
                    <a:pt x="197" y="218"/>
                  </a:cubicBezTo>
                  <a:close/>
                  <a:moveTo>
                    <a:pt x="210" y="230"/>
                  </a:moveTo>
                  <a:cubicBezTo>
                    <a:pt x="214" y="226"/>
                    <a:pt x="214" y="226"/>
                    <a:pt x="214" y="226"/>
                  </a:cubicBezTo>
                  <a:cubicBezTo>
                    <a:pt x="218" y="230"/>
                    <a:pt x="218" y="230"/>
                    <a:pt x="218" y="230"/>
                  </a:cubicBezTo>
                  <a:cubicBezTo>
                    <a:pt x="214" y="235"/>
                    <a:pt x="214" y="235"/>
                    <a:pt x="214" y="235"/>
                  </a:cubicBezTo>
                  <a:cubicBezTo>
                    <a:pt x="210" y="230"/>
                    <a:pt x="210" y="230"/>
                    <a:pt x="210" y="230"/>
                  </a:cubicBezTo>
                  <a:close/>
                  <a:moveTo>
                    <a:pt x="222" y="243"/>
                  </a:moveTo>
                  <a:cubicBezTo>
                    <a:pt x="227" y="239"/>
                    <a:pt x="227" y="239"/>
                    <a:pt x="227" y="239"/>
                  </a:cubicBezTo>
                  <a:cubicBezTo>
                    <a:pt x="231" y="243"/>
                    <a:pt x="231" y="243"/>
                    <a:pt x="231" y="243"/>
                  </a:cubicBezTo>
                  <a:cubicBezTo>
                    <a:pt x="227" y="247"/>
                    <a:pt x="227" y="247"/>
                    <a:pt x="227" y="247"/>
                  </a:cubicBezTo>
                  <a:cubicBezTo>
                    <a:pt x="222" y="243"/>
                    <a:pt x="222" y="243"/>
                    <a:pt x="222" y="243"/>
                  </a:cubicBezTo>
                  <a:close/>
                  <a:moveTo>
                    <a:pt x="107" y="201"/>
                  </a:moveTo>
                  <a:cubicBezTo>
                    <a:pt x="111" y="205"/>
                    <a:pt x="111" y="205"/>
                    <a:pt x="111" y="205"/>
                  </a:cubicBezTo>
                  <a:cubicBezTo>
                    <a:pt x="107" y="210"/>
                    <a:pt x="107" y="210"/>
                    <a:pt x="107" y="210"/>
                  </a:cubicBezTo>
                  <a:cubicBezTo>
                    <a:pt x="102" y="205"/>
                    <a:pt x="102" y="205"/>
                    <a:pt x="102" y="205"/>
                  </a:cubicBezTo>
                  <a:cubicBezTo>
                    <a:pt x="107" y="201"/>
                    <a:pt x="107" y="201"/>
                    <a:pt x="107" y="201"/>
                  </a:cubicBezTo>
                  <a:close/>
                  <a:moveTo>
                    <a:pt x="94" y="214"/>
                  </a:moveTo>
                  <a:cubicBezTo>
                    <a:pt x="98" y="218"/>
                    <a:pt x="98" y="218"/>
                    <a:pt x="98" y="218"/>
                  </a:cubicBezTo>
                  <a:cubicBezTo>
                    <a:pt x="94" y="222"/>
                    <a:pt x="94" y="222"/>
                    <a:pt x="94" y="222"/>
                  </a:cubicBezTo>
                  <a:cubicBezTo>
                    <a:pt x="90" y="218"/>
                    <a:pt x="90" y="218"/>
                    <a:pt x="90" y="218"/>
                  </a:cubicBezTo>
                  <a:cubicBezTo>
                    <a:pt x="94" y="214"/>
                    <a:pt x="94" y="214"/>
                    <a:pt x="94" y="214"/>
                  </a:cubicBezTo>
                  <a:close/>
                  <a:moveTo>
                    <a:pt x="82" y="226"/>
                  </a:moveTo>
                  <a:cubicBezTo>
                    <a:pt x="86" y="230"/>
                    <a:pt x="86" y="230"/>
                    <a:pt x="86" y="230"/>
                  </a:cubicBezTo>
                  <a:cubicBezTo>
                    <a:pt x="82" y="235"/>
                    <a:pt x="82" y="235"/>
                    <a:pt x="82" y="235"/>
                  </a:cubicBezTo>
                  <a:cubicBezTo>
                    <a:pt x="77" y="230"/>
                    <a:pt x="77" y="230"/>
                    <a:pt x="77" y="230"/>
                  </a:cubicBezTo>
                  <a:cubicBezTo>
                    <a:pt x="82" y="226"/>
                    <a:pt x="82" y="226"/>
                    <a:pt x="82" y="226"/>
                  </a:cubicBezTo>
                  <a:close/>
                  <a:moveTo>
                    <a:pt x="69" y="239"/>
                  </a:moveTo>
                  <a:cubicBezTo>
                    <a:pt x="73" y="243"/>
                    <a:pt x="73" y="243"/>
                    <a:pt x="73" y="243"/>
                  </a:cubicBezTo>
                  <a:cubicBezTo>
                    <a:pt x="69" y="247"/>
                    <a:pt x="69" y="247"/>
                    <a:pt x="69" y="247"/>
                  </a:cubicBezTo>
                  <a:cubicBezTo>
                    <a:pt x="65" y="243"/>
                    <a:pt x="65" y="243"/>
                    <a:pt x="65" y="243"/>
                  </a:cubicBezTo>
                  <a:cubicBezTo>
                    <a:pt x="69" y="239"/>
                    <a:pt x="69" y="239"/>
                    <a:pt x="69" y="239"/>
                  </a:cubicBezTo>
                  <a:close/>
                  <a:moveTo>
                    <a:pt x="111" y="141"/>
                  </a:moveTo>
                  <a:cubicBezTo>
                    <a:pt x="107" y="145"/>
                    <a:pt x="107" y="145"/>
                    <a:pt x="107" y="145"/>
                  </a:cubicBezTo>
                  <a:cubicBezTo>
                    <a:pt x="102" y="141"/>
                    <a:pt x="102" y="141"/>
                    <a:pt x="102" y="141"/>
                  </a:cubicBezTo>
                  <a:cubicBezTo>
                    <a:pt x="107" y="136"/>
                    <a:pt x="107" y="136"/>
                    <a:pt x="107" y="136"/>
                  </a:cubicBezTo>
                  <a:cubicBezTo>
                    <a:pt x="111" y="141"/>
                    <a:pt x="111" y="141"/>
                    <a:pt x="111" y="141"/>
                  </a:cubicBezTo>
                  <a:close/>
                  <a:moveTo>
                    <a:pt x="98" y="128"/>
                  </a:moveTo>
                  <a:cubicBezTo>
                    <a:pt x="94" y="132"/>
                    <a:pt x="94" y="132"/>
                    <a:pt x="94" y="132"/>
                  </a:cubicBezTo>
                  <a:cubicBezTo>
                    <a:pt x="90" y="128"/>
                    <a:pt x="90" y="128"/>
                    <a:pt x="90" y="128"/>
                  </a:cubicBezTo>
                  <a:cubicBezTo>
                    <a:pt x="94" y="124"/>
                    <a:pt x="94" y="124"/>
                    <a:pt x="94" y="124"/>
                  </a:cubicBezTo>
                  <a:cubicBezTo>
                    <a:pt x="98" y="128"/>
                    <a:pt x="98" y="128"/>
                    <a:pt x="98" y="128"/>
                  </a:cubicBezTo>
                  <a:close/>
                  <a:moveTo>
                    <a:pt x="86" y="116"/>
                  </a:moveTo>
                  <a:cubicBezTo>
                    <a:pt x="82" y="120"/>
                    <a:pt x="82" y="120"/>
                    <a:pt x="82" y="120"/>
                  </a:cubicBezTo>
                  <a:cubicBezTo>
                    <a:pt x="77" y="116"/>
                    <a:pt x="77" y="116"/>
                    <a:pt x="77" y="116"/>
                  </a:cubicBezTo>
                  <a:cubicBezTo>
                    <a:pt x="82" y="111"/>
                    <a:pt x="82" y="111"/>
                    <a:pt x="82" y="111"/>
                  </a:cubicBezTo>
                  <a:cubicBezTo>
                    <a:pt x="86" y="116"/>
                    <a:pt x="86" y="116"/>
                    <a:pt x="86" y="116"/>
                  </a:cubicBezTo>
                  <a:close/>
                  <a:moveTo>
                    <a:pt x="73" y="103"/>
                  </a:moveTo>
                  <a:cubicBezTo>
                    <a:pt x="69" y="107"/>
                    <a:pt x="69" y="107"/>
                    <a:pt x="69" y="107"/>
                  </a:cubicBezTo>
                  <a:cubicBezTo>
                    <a:pt x="65" y="103"/>
                    <a:pt x="65" y="103"/>
                    <a:pt x="65" y="103"/>
                  </a:cubicBezTo>
                  <a:cubicBezTo>
                    <a:pt x="69" y="99"/>
                    <a:pt x="69" y="99"/>
                    <a:pt x="69" y="99"/>
                  </a:cubicBezTo>
                  <a:cubicBezTo>
                    <a:pt x="73" y="103"/>
                    <a:pt x="73" y="103"/>
                    <a:pt x="73" y="103"/>
                  </a:cubicBezTo>
                  <a:close/>
                  <a:moveTo>
                    <a:pt x="72" y="64"/>
                  </a:moveTo>
                  <a:cubicBezTo>
                    <a:pt x="72" y="74"/>
                    <a:pt x="72" y="74"/>
                    <a:pt x="72" y="74"/>
                  </a:cubicBezTo>
                  <a:cubicBezTo>
                    <a:pt x="72" y="89"/>
                    <a:pt x="72" y="89"/>
                    <a:pt x="67" y="89"/>
                  </a:cubicBezTo>
                  <a:cubicBezTo>
                    <a:pt x="5" y="89"/>
                    <a:pt x="5" y="89"/>
                    <a:pt x="5" y="89"/>
                  </a:cubicBezTo>
                  <a:cubicBezTo>
                    <a:pt x="0" y="89"/>
                    <a:pt x="0" y="89"/>
                    <a:pt x="0" y="74"/>
                  </a:cubicBezTo>
                  <a:cubicBezTo>
                    <a:pt x="0" y="64"/>
                    <a:pt x="0" y="64"/>
                    <a:pt x="0" y="64"/>
                  </a:cubicBezTo>
                  <a:cubicBezTo>
                    <a:pt x="0" y="53"/>
                    <a:pt x="12" y="51"/>
                    <a:pt x="23" y="48"/>
                  </a:cubicBezTo>
                  <a:cubicBezTo>
                    <a:pt x="27" y="52"/>
                    <a:pt x="32" y="54"/>
                    <a:pt x="36" y="54"/>
                  </a:cubicBezTo>
                  <a:cubicBezTo>
                    <a:pt x="40" y="54"/>
                    <a:pt x="45" y="52"/>
                    <a:pt x="49" y="48"/>
                  </a:cubicBezTo>
                  <a:cubicBezTo>
                    <a:pt x="59" y="51"/>
                    <a:pt x="72" y="53"/>
                    <a:pt x="72" y="64"/>
                  </a:cubicBezTo>
                  <a:close/>
                  <a:moveTo>
                    <a:pt x="36" y="48"/>
                  </a:moveTo>
                  <a:cubicBezTo>
                    <a:pt x="42" y="48"/>
                    <a:pt x="54" y="37"/>
                    <a:pt x="54" y="24"/>
                  </a:cubicBezTo>
                  <a:cubicBezTo>
                    <a:pt x="54" y="11"/>
                    <a:pt x="49" y="0"/>
                    <a:pt x="36" y="0"/>
                  </a:cubicBezTo>
                  <a:cubicBezTo>
                    <a:pt x="23" y="0"/>
                    <a:pt x="18" y="11"/>
                    <a:pt x="18" y="24"/>
                  </a:cubicBezTo>
                  <a:cubicBezTo>
                    <a:pt x="18" y="37"/>
                    <a:pt x="30" y="48"/>
                    <a:pt x="36" y="48"/>
                  </a:cubicBezTo>
                  <a:close/>
                  <a:moveTo>
                    <a:pt x="296" y="64"/>
                  </a:moveTo>
                  <a:cubicBezTo>
                    <a:pt x="296" y="74"/>
                    <a:pt x="296" y="74"/>
                    <a:pt x="296" y="74"/>
                  </a:cubicBezTo>
                  <a:cubicBezTo>
                    <a:pt x="296" y="89"/>
                    <a:pt x="296" y="89"/>
                    <a:pt x="290" y="89"/>
                  </a:cubicBezTo>
                  <a:cubicBezTo>
                    <a:pt x="229" y="89"/>
                    <a:pt x="229" y="89"/>
                    <a:pt x="229" y="89"/>
                  </a:cubicBezTo>
                  <a:cubicBezTo>
                    <a:pt x="224" y="89"/>
                    <a:pt x="224" y="89"/>
                    <a:pt x="224" y="74"/>
                  </a:cubicBezTo>
                  <a:cubicBezTo>
                    <a:pt x="224" y="64"/>
                    <a:pt x="224" y="64"/>
                    <a:pt x="224" y="64"/>
                  </a:cubicBezTo>
                  <a:cubicBezTo>
                    <a:pt x="224" y="53"/>
                    <a:pt x="236" y="51"/>
                    <a:pt x="247" y="48"/>
                  </a:cubicBezTo>
                  <a:cubicBezTo>
                    <a:pt x="251" y="52"/>
                    <a:pt x="256" y="54"/>
                    <a:pt x="260" y="54"/>
                  </a:cubicBezTo>
                  <a:cubicBezTo>
                    <a:pt x="263" y="54"/>
                    <a:pt x="268" y="52"/>
                    <a:pt x="273" y="48"/>
                  </a:cubicBezTo>
                  <a:cubicBezTo>
                    <a:pt x="283" y="51"/>
                    <a:pt x="296" y="53"/>
                    <a:pt x="296" y="64"/>
                  </a:cubicBezTo>
                  <a:close/>
                  <a:moveTo>
                    <a:pt x="260" y="48"/>
                  </a:moveTo>
                  <a:cubicBezTo>
                    <a:pt x="266" y="48"/>
                    <a:pt x="278" y="37"/>
                    <a:pt x="278" y="24"/>
                  </a:cubicBezTo>
                  <a:cubicBezTo>
                    <a:pt x="278" y="11"/>
                    <a:pt x="273" y="0"/>
                    <a:pt x="260" y="0"/>
                  </a:cubicBezTo>
                  <a:cubicBezTo>
                    <a:pt x="246" y="0"/>
                    <a:pt x="241" y="11"/>
                    <a:pt x="241" y="24"/>
                  </a:cubicBezTo>
                  <a:cubicBezTo>
                    <a:pt x="241" y="37"/>
                    <a:pt x="254" y="48"/>
                    <a:pt x="260" y="48"/>
                  </a:cubicBezTo>
                  <a:close/>
                  <a:moveTo>
                    <a:pt x="296" y="275"/>
                  </a:moveTo>
                  <a:cubicBezTo>
                    <a:pt x="296" y="285"/>
                    <a:pt x="296" y="285"/>
                    <a:pt x="296" y="285"/>
                  </a:cubicBezTo>
                  <a:cubicBezTo>
                    <a:pt x="296" y="300"/>
                    <a:pt x="296" y="300"/>
                    <a:pt x="290" y="300"/>
                  </a:cubicBezTo>
                  <a:cubicBezTo>
                    <a:pt x="229" y="300"/>
                    <a:pt x="229" y="300"/>
                    <a:pt x="229" y="300"/>
                  </a:cubicBezTo>
                  <a:cubicBezTo>
                    <a:pt x="224" y="300"/>
                    <a:pt x="224" y="300"/>
                    <a:pt x="224" y="285"/>
                  </a:cubicBezTo>
                  <a:cubicBezTo>
                    <a:pt x="224" y="275"/>
                    <a:pt x="224" y="275"/>
                    <a:pt x="224" y="275"/>
                  </a:cubicBezTo>
                  <a:cubicBezTo>
                    <a:pt x="224" y="264"/>
                    <a:pt x="236" y="263"/>
                    <a:pt x="247" y="259"/>
                  </a:cubicBezTo>
                  <a:cubicBezTo>
                    <a:pt x="251" y="263"/>
                    <a:pt x="256" y="265"/>
                    <a:pt x="260" y="265"/>
                  </a:cubicBezTo>
                  <a:cubicBezTo>
                    <a:pt x="264" y="265"/>
                    <a:pt x="268" y="263"/>
                    <a:pt x="273" y="259"/>
                  </a:cubicBezTo>
                  <a:cubicBezTo>
                    <a:pt x="283" y="263"/>
                    <a:pt x="296" y="264"/>
                    <a:pt x="296" y="275"/>
                  </a:cubicBezTo>
                  <a:close/>
                  <a:moveTo>
                    <a:pt x="260" y="259"/>
                  </a:moveTo>
                  <a:cubicBezTo>
                    <a:pt x="266" y="259"/>
                    <a:pt x="278" y="248"/>
                    <a:pt x="278" y="235"/>
                  </a:cubicBezTo>
                  <a:cubicBezTo>
                    <a:pt x="278" y="222"/>
                    <a:pt x="273" y="211"/>
                    <a:pt x="260" y="211"/>
                  </a:cubicBezTo>
                  <a:cubicBezTo>
                    <a:pt x="246" y="211"/>
                    <a:pt x="241" y="222"/>
                    <a:pt x="241" y="235"/>
                  </a:cubicBezTo>
                  <a:cubicBezTo>
                    <a:pt x="241" y="248"/>
                    <a:pt x="254" y="259"/>
                    <a:pt x="260" y="259"/>
                  </a:cubicBezTo>
                  <a:close/>
                  <a:moveTo>
                    <a:pt x="72" y="275"/>
                  </a:moveTo>
                  <a:cubicBezTo>
                    <a:pt x="72" y="285"/>
                    <a:pt x="72" y="285"/>
                    <a:pt x="72" y="285"/>
                  </a:cubicBezTo>
                  <a:cubicBezTo>
                    <a:pt x="72" y="300"/>
                    <a:pt x="72" y="300"/>
                    <a:pt x="67" y="300"/>
                  </a:cubicBezTo>
                  <a:cubicBezTo>
                    <a:pt x="5" y="300"/>
                    <a:pt x="5" y="300"/>
                    <a:pt x="5" y="300"/>
                  </a:cubicBezTo>
                  <a:cubicBezTo>
                    <a:pt x="0" y="300"/>
                    <a:pt x="0" y="300"/>
                    <a:pt x="0" y="285"/>
                  </a:cubicBezTo>
                  <a:cubicBezTo>
                    <a:pt x="0" y="275"/>
                    <a:pt x="0" y="275"/>
                    <a:pt x="0" y="275"/>
                  </a:cubicBezTo>
                  <a:cubicBezTo>
                    <a:pt x="0" y="264"/>
                    <a:pt x="12" y="263"/>
                    <a:pt x="23" y="259"/>
                  </a:cubicBezTo>
                  <a:cubicBezTo>
                    <a:pt x="27" y="263"/>
                    <a:pt x="32" y="265"/>
                    <a:pt x="36" y="265"/>
                  </a:cubicBezTo>
                  <a:cubicBezTo>
                    <a:pt x="40" y="265"/>
                    <a:pt x="45" y="263"/>
                    <a:pt x="49" y="259"/>
                  </a:cubicBezTo>
                  <a:cubicBezTo>
                    <a:pt x="59" y="263"/>
                    <a:pt x="72" y="264"/>
                    <a:pt x="72" y="275"/>
                  </a:cubicBezTo>
                  <a:close/>
                  <a:moveTo>
                    <a:pt x="36" y="259"/>
                  </a:moveTo>
                  <a:cubicBezTo>
                    <a:pt x="42" y="259"/>
                    <a:pt x="54" y="248"/>
                    <a:pt x="54" y="235"/>
                  </a:cubicBezTo>
                  <a:cubicBezTo>
                    <a:pt x="54" y="222"/>
                    <a:pt x="49" y="211"/>
                    <a:pt x="36" y="211"/>
                  </a:cubicBezTo>
                  <a:cubicBezTo>
                    <a:pt x="23" y="211"/>
                    <a:pt x="18" y="222"/>
                    <a:pt x="18" y="235"/>
                  </a:cubicBezTo>
                  <a:cubicBezTo>
                    <a:pt x="18" y="248"/>
                    <a:pt x="30" y="259"/>
                    <a:pt x="36" y="259"/>
                  </a:cubicBezTo>
                  <a:close/>
                  <a:moveTo>
                    <a:pt x="125" y="116"/>
                  </a:moveTo>
                  <a:cubicBezTo>
                    <a:pt x="125" y="100"/>
                    <a:pt x="131" y="87"/>
                    <a:pt x="147" y="87"/>
                  </a:cubicBezTo>
                  <a:cubicBezTo>
                    <a:pt x="163" y="87"/>
                    <a:pt x="169" y="100"/>
                    <a:pt x="169" y="116"/>
                  </a:cubicBezTo>
                  <a:cubicBezTo>
                    <a:pt x="169" y="132"/>
                    <a:pt x="154" y="145"/>
                    <a:pt x="147" y="145"/>
                  </a:cubicBezTo>
                  <a:cubicBezTo>
                    <a:pt x="140" y="145"/>
                    <a:pt x="125" y="132"/>
                    <a:pt x="125" y="116"/>
                  </a:cubicBezTo>
                  <a:close/>
                  <a:moveTo>
                    <a:pt x="148" y="156"/>
                  </a:moveTo>
                  <a:cubicBezTo>
                    <a:pt x="150" y="176"/>
                    <a:pt x="150" y="176"/>
                    <a:pt x="150" y="176"/>
                  </a:cubicBezTo>
                  <a:cubicBezTo>
                    <a:pt x="153" y="168"/>
                    <a:pt x="155" y="159"/>
                    <a:pt x="159" y="151"/>
                  </a:cubicBezTo>
                  <a:cubicBezTo>
                    <a:pt x="159" y="150"/>
                    <a:pt x="159" y="150"/>
                    <a:pt x="162" y="145"/>
                  </a:cubicBezTo>
                  <a:cubicBezTo>
                    <a:pt x="174" y="149"/>
                    <a:pt x="190" y="151"/>
                    <a:pt x="190" y="164"/>
                  </a:cubicBezTo>
                  <a:cubicBezTo>
                    <a:pt x="190" y="176"/>
                    <a:pt x="190" y="176"/>
                    <a:pt x="190" y="176"/>
                  </a:cubicBezTo>
                  <a:cubicBezTo>
                    <a:pt x="190" y="194"/>
                    <a:pt x="190" y="194"/>
                    <a:pt x="183" y="194"/>
                  </a:cubicBezTo>
                  <a:cubicBezTo>
                    <a:pt x="110" y="194"/>
                    <a:pt x="110" y="194"/>
                    <a:pt x="110" y="194"/>
                  </a:cubicBezTo>
                  <a:cubicBezTo>
                    <a:pt x="104" y="194"/>
                    <a:pt x="104" y="194"/>
                    <a:pt x="104" y="176"/>
                  </a:cubicBezTo>
                  <a:cubicBezTo>
                    <a:pt x="104" y="164"/>
                    <a:pt x="104" y="164"/>
                    <a:pt x="104" y="164"/>
                  </a:cubicBezTo>
                  <a:cubicBezTo>
                    <a:pt x="104" y="151"/>
                    <a:pt x="118" y="149"/>
                    <a:pt x="131" y="145"/>
                  </a:cubicBezTo>
                  <a:cubicBezTo>
                    <a:pt x="134" y="150"/>
                    <a:pt x="134" y="150"/>
                    <a:pt x="135" y="151"/>
                  </a:cubicBezTo>
                  <a:cubicBezTo>
                    <a:pt x="138" y="159"/>
                    <a:pt x="141" y="168"/>
                    <a:pt x="143" y="176"/>
                  </a:cubicBezTo>
                  <a:cubicBezTo>
                    <a:pt x="145" y="156"/>
                    <a:pt x="145" y="156"/>
                    <a:pt x="145" y="156"/>
                  </a:cubicBezTo>
                  <a:cubicBezTo>
                    <a:pt x="145" y="155"/>
                    <a:pt x="145" y="155"/>
                    <a:pt x="145" y="155"/>
                  </a:cubicBezTo>
                  <a:cubicBezTo>
                    <a:pt x="141" y="149"/>
                    <a:pt x="141" y="149"/>
                    <a:pt x="141" y="149"/>
                  </a:cubicBezTo>
                  <a:cubicBezTo>
                    <a:pt x="144" y="150"/>
                    <a:pt x="144" y="150"/>
                    <a:pt x="144" y="150"/>
                  </a:cubicBezTo>
                  <a:cubicBezTo>
                    <a:pt x="145" y="150"/>
                    <a:pt x="145" y="150"/>
                    <a:pt x="146" y="150"/>
                  </a:cubicBezTo>
                  <a:cubicBezTo>
                    <a:pt x="146" y="150"/>
                    <a:pt x="146" y="150"/>
                    <a:pt x="147" y="150"/>
                  </a:cubicBezTo>
                  <a:cubicBezTo>
                    <a:pt x="147" y="150"/>
                    <a:pt x="147" y="150"/>
                    <a:pt x="147" y="150"/>
                  </a:cubicBezTo>
                  <a:cubicBezTo>
                    <a:pt x="149" y="150"/>
                    <a:pt x="149" y="150"/>
                    <a:pt x="149" y="150"/>
                  </a:cubicBezTo>
                  <a:cubicBezTo>
                    <a:pt x="152" y="149"/>
                    <a:pt x="152" y="149"/>
                    <a:pt x="152" y="149"/>
                  </a:cubicBezTo>
                  <a:cubicBezTo>
                    <a:pt x="149" y="155"/>
                    <a:pt x="149" y="155"/>
                    <a:pt x="149" y="155"/>
                  </a:cubicBezTo>
                  <a:lnTo>
                    <a:pt x="148" y="156"/>
                  </a:lnTo>
                  <a:close/>
                </a:path>
              </a:pathLst>
            </a:custGeom>
            <a:solidFill>
              <a:srgbClr val="FFFFFF"/>
            </a:solidFill>
            <a:ln>
              <a:noFill/>
            </a:ln>
          </p:spPr>
          <p:txBody>
            <a:bodyPr vert="horz" wrap="square" lIns="34294" tIns="34294" rIns="34294" bIns="34294" numCol="1" anchor="b" anchorCtr="0" compatLnSpc="1">
              <a:prstTxWarp prst="textNoShape">
                <a:avLst/>
              </a:prstTxWarp>
            </a:bodyPr>
            <a:lstStyle/>
            <a:p>
              <a:pPr marL="0" marR="0" lvl="0" indent="0" algn="ctr" defTabSz="68548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363535"/>
                </a:solidFill>
                <a:effectLst/>
                <a:uLnTx/>
                <a:uFillTx/>
                <a:latin typeface="Segoe UI"/>
                <a:sym typeface="Segoe UI"/>
              </a:endParaRPr>
            </a:p>
          </p:txBody>
        </p:sp>
        <p:sp>
          <p:nvSpPr>
            <p:cNvPr id="106" name="Freeform 29"/>
            <p:cNvSpPr>
              <a:spLocks noEditPoints="1"/>
            </p:cNvSpPr>
            <p:nvPr/>
          </p:nvSpPr>
          <p:spPr bwMode="auto">
            <a:xfrm>
              <a:off x="9024832" y="4406721"/>
              <a:ext cx="654229" cy="578954"/>
            </a:xfrm>
            <a:custGeom>
              <a:avLst/>
              <a:gdLst>
                <a:gd name="T0" fmla="*/ 10 w 548"/>
                <a:gd name="T1" fmla="*/ 485 h 485"/>
                <a:gd name="T2" fmla="*/ 528 w 548"/>
                <a:gd name="T3" fmla="*/ 338 h 485"/>
                <a:gd name="T4" fmla="*/ 476 w 548"/>
                <a:gd name="T5" fmla="*/ 271 h 485"/>
                <a:gd name="T6" fmla="*/ 410 w 548"/>
                <a:gd name="T7" fmla="*/ 213 h 485"/>
                <a:gd name="T8" fmla="*/ 410 w 548"/>
                <a:gd name="T9" fmla="*/ 279 h 485"/>
                <a:gd name="T10" fmla="*/ 402 w 548"/>
                <a:gd name="T11" fmla="*/ 338 h 485"/>
                <a:gd name="T12" fmla="*/ 336 w 548"/>
                <a:gd name="T13" fmla="*/ 404 h 485"/>
                <a:gd name="T14" fmla="*/ 212 w 548"/>
                <a:gd name="T15" fmla="*/ 404 h 485"/>
                <a:gd name="T16" fmla="*/ 146 w 548"/>
                <a:gd name="T17" fmla="*/ 346 h 485"/>
                <a:gd name="T18" fmla="*/ 146 w 548"/>
                <a:gd name="T19" fmla="*/ 412 h 485"/>
                <a:gd name="T20" fmla="*/ 212 w 548"/>
                <a:gd name="T21" fmla="*/ 412 h 485"/>
                <a:gd name="T22" fmla="*/ 344 w 548"/>
                <a:gd name="T23" fmla="*/ 412 h 485"/>
                <a:gd name="T24" fmla="*/ 468 w 548"/>
                <a:gd name="T25" fmla="*/ 412 h 485"/>
                <a:gd name="T26" fmla="*/ 468 w 548"/>
                <a:gd name="T27" fmla="*/ 346 h 485"/>
                <a:gd name="T28" fmla="*/ 476 w 548"/>
                <a:gd name="T29" fmla="*/ 404 h 485"/>
                <a:gd name="T30" fmla="*/ 270 w 548"/>
                <a:gd name="T31" fmla="*/ 72 h 485"/>
                <a:gd name="T32" fmla="*/ 204 w 548"/>
                <a:gd name="T33" fmla="*/ 72 h 485"/>
                <a:gd name="T34" fmla="*/ 204 w 548"/>
                <a:gd name="T35" fmla="*/ 138 h 485"/>
                <a:gd name="T36" fmla="*/ 80 w 548"/>
                <a:gd name="T37" fmla="*/ 20 h 485"/>
                <a:gd name="T38" fmla="*/ 80 w 548"/>
                <a:gd name="T39" fmla="*/ 80 h 485"/>
                <a:gd name="T40" fmla="*/ 72 w 548"/>
                <a:gd name="T41" fmla="*/ 138 h 485"/>
                <a:gd name="T42" fmla="*/ 20 w 548"/>
                <a:gd name="T43" fmla="*/ 279 h 485"/>
                <a:gd name="T44" fmla="*/ 20 w 548"/>
                <a:gd name="T45" fmla="*/ 213 h 485"/>
                <a:gd name="T46" fmla="*/ 138 w 548"/>
                <a:gd name="T47" fmla="*/ 271 h 485"/>
                <a:gd name="T48" fmla="*/ 138 w 548"/>
                <a:gd name="T49" fmla="*/ 205 h 485"/>
                <a:gd name="T50" fmla="*/ 146 w 548"/>
                <a:gd name="T51" fmla="*/ 146 h 485"/>
                <a:gd name="T52" fmla="*/ 212 w 548"/>
                <a:gd name="T53" fmla="*/ 138 h 485"/>
                <a:gd name="T54" fmla="*/ 336 w 548"/>
                <a:gd name="T55" fmla="*/ 80 h 485"/>
                <a:gd name="T56" fmla="*/ 402 w 548"/>
                <a:gd name="T57" fmla="*/ 138 h 485"/>
                <a:gd name="T58" fmla="*/ 402 w 548"/>
                <a:gd name="T59" fmla="*/ 72 h 485"/>
                <a:gd name="T60" fmla="*/ 72 w 548"/>
                <a:gd name="T61" fmla="*/ 20 h 485"/>
                <a:gd name="T62" fmla="*/ 389 w 548"/>
                <a:gd name="T63" fmla="*/ 209 h 485"/>
                <a:gd name="T64" fmla="*/ 505 w 548"/>
                <a:gd name="T65" fmla="*/ 76 h 485"/>
                <a:gd name="T66" fmla="*/ 504 w 548"/>
                <a:gd name="T67" fmla="*/ 70 h 485"/>
                <a:gd name="T68" fmla="*/ 500 w 548"/>
                <a:gd name="T69" fmla="*/ 66 h 485"/>
                <a:gd name="T70" fmla="*/ 493 w 548"/>
                <a:gd name="T71" fmla="*/ 64 h 485"/>
                <a:gd name="T72" fmla="*/ 429 w 548"/>
                <a:gd name="T73" fmla="*/ 90 h 485"/>
                <a:gd name="T74" fmla="*/ 249 w 548"/>
                <a:gd name="T75" fmla="*/ 278 h 485"/>
                <a:gd name="T76" fmla="*/ 41 w 548"/>
                <a:gd name="T77" fmla="*/ 412 h 485"/>
                <a:gd name="T78" fmla="*/ 80 w 548"/>
                <a:gd name="T79" fmla="*/ 364 h 485"/>
                <a:gd name="T80" fmla="*/ 138 w 548"/>
                <a:gd name="T81" fmla="*/ 279 h 485"/>
                <a:gd name="T82" fmla="*/ 146 w 548"/>
                <a:gd name="T83" fmla="*/ 271 h 485"/>
                <a:gd name="T84" fmla="*/ 270 w 548"/>
                <a:gd name="T85" fmla="*/ 213 h 485"/>
                <a:gd name="T86" fmla="*/ 278 w 548"/>
                <a:gd name="T87" fmla="*/ 205 h 485"/>
                <a:gd name="T88" fmla="*/ 344 w 548"/>
                <a:gd name="T89" fmla="*/ 146 h 485"/>
                <a:gd name="T90" fmla="*/ 418 w 548"/>
                <a:gd name="T91" fmla="*/ 138 h 485"/>
                <a:gd name="T92" fmla="*/ 410 w 548"/>
                <a:gd name="T93" fmla="*/ 20 h 485"/>
                <a:gd name="T94" fmla="*/ 528 w 548"/>
                <a:gd name="T95" fmla="*/ 72 h 485"/>
                <a:gd name="T96" fmla="*/ 528 w 548"/>
                <a:gd name="T97" fmla="*/ 80 h 485"/>
                <a:gd name="T98" fmla="*/ 476 w 548"/>
                <a:gd name="T99" fmla="*/ 205 h 485"/>
                <a:gd name="T100" fmla="*/ 468 w 548"/>
                <a:gd name="T101" fmla="*/ 205 h 485"/>
                <a:gd name="T102" fmla="*/ 344 w 548"/>
                <a:gd name="T103" fmla="*/ 218 h 485"/>
                <a:gd name="T104" fmla="*/ 336 w 548"/>
                <a:gd name="T105" fmla="*/ 338 h 485"/>
                <a:gd name="T106" fmla="*/ 212 w 548"/>
                <a:gd name="T107" fmla="*/ 293 h 485"/>
                <a:gd name="T108" fmla="*/ 99 w 548"/>
                <a:gd name="T109" fmla="*/ 404 h 485"/>
                <a:gd name="T110" fmla="*/ 72 w 548"/>
                <a:gd name="T111" fmla="*/ 438 h 485"/>
                <a:gd name="T112" fmla="*/ 528 w 548"/>
                <a:gd name="T113" fmla="*/ 41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 h="485">
                  <a:moveTo>
                    <a:pt x="538" y="0"/>
                  </a:moveTo>
                  <a:cubicBezTo>
                    <a:pt x="10" y="0"/>
                    <a:pt x="10" y="0"/>
                    <a:pt x="10" y="0"/>
                  </a:cubicBezTo>
                  <a:cubicBezTo>
                    <a:pt x="4" y="0"/>
                    <a:pt x="0" y="4"/>
                    <a:pt x="0" y="10"/>
                  </a:cubicBezTo>
                  <a:cubicBezTo>
                    <a:pt x="0" y="465"/>
                    <a:pt x="0" y="465"/>
                    <a:pt x="0" y="465"/>
                  </a:cubicBezTo>
                  <a:cubicBezTo>
                    <a:pt x="0" y="475"/>
                    <a:pt x="0" y="475"/>
                    <a:pt x="0" y="475"/>
                  </a:cubicBezTo>
                  <a:cubicBezTo>
                    <a:pt x="0" y="480"/>
                    <a:pt x="4" y="485"/>
                    <a:pt x="10" y="485"/>
                  </a:cubicBezTo>
                  <a:cubicBezTo>
                    <a:pt x="35" y="485"/>
                    <a:pt x="35" y="485"/>
                    <a:pt x="35" y="485"/>
                  </a:cubicBezTo>
                  <a:cubicBezTo>
                    <a:pt x="538" y="485"/>
                    <a:pt x="538" y="485"/>
                    <a:pt x="538" y="485"/>
                  </a:cubicBezTo>
                  <a:cubicBezTo>
                    <a:pt x="544" y="485"/>
                    <a:pt x="548" y="480"/>
                    <a:pt x="548" y="475"/>
                  </a:cubicBezTo>
                  <a:cubicBezTo>
                    <a:pt x="548" y="10"/>
                    <a:pt x="548" y="10"/>
                    <a:pt x="548" y="10"/>
                  </a:cubicBezTo>
                  <a:cubicBezTo>
                    <a:pt x="548" y="4"/>
                    <a:pt x="544" y="0"/>
                    <a:pt x="538" y="0"/>
                  </a:cubicBezTo>
                  <a:close/>
                  <a:moveTo>
                    <a:pt x="528" y="338"/>
                  </a:moveTo>
                  <a:cubicBezTo>
                    <a:pt x="476" y="338"/>
                    <a:pt x="476" y="338"/>
                    <a:pt x="476" y="338"/>
                  </a:cubicBezTo>
                  <a:cubicBezTo>
                    <a:pt x="476" y="279"/>
                    <a:pt x="476" y="279"/>
                    <a:pt x="476" y="279"/>
                  </a:cubicBezTo>
                  <a:cubicBezTo>
                    <a:pt x="528" y="279"/>
                    <a:pt x="528" y="279"/>
                    <a:pt x="528" y="279"/>
                  </a:cubicBezTo>
                  <a:cubicBezTo>
                    <a:pt x="528" y="299"/>
                    <a:pt x="528" y="319"/>
                    <a:pt x="528" y="338"/>
                  </a:cubicBezTo>
                  <a:close/>
                  <a:moveTo>
                    <a:pt x="528" y="271"/>
                  </a:moveTo>
                  <a:cubicBezTo>
                    <a:pt x="476" y="271"/>
                    <a:pt x="476" y="271"/>
                    <a:pt x="476" y="271"/>
                  </a:cubicBezTo>
                  <a:cubicBezTo>
                    <a:pt x="476" y="213"/>
                    <a:pt x="476" y="213"/>
                    <a:pt x="476" y="213"/>
                  </a:cubicBezTo>
                  <a:cubicBezTo>
                    <a:pt x="528" y="213"/>
                    <a:pt x="528" y="213"/>
                    <a:pt x="528" y="213"/>
                  </a:cubicBezTo>
                  <a:cubicBezTo>
                    <a:pt x="528" y="232"/>
                    <a:pt x="528" y="252"/>
                    <a:pt x="528" y="271"/>
                  </a:cubicBezTo>
                  <a:close/>
                  <a:moveTo>
                    <a:pt x="468" y="271"/>
                  </a:moveTo>
                  <a:cubicBezTo>
                    <a:pt x="410" y="271"/>
                    <a:pt x="410" y="271"/>
                    <a:pt x="410" y="271"/>
                  </a:cubicBezTo>
                  <a:cubicBezTo>
                    <a:pt x="410" y="213"/>
                    <a:pt x="410" y="213"/>
                    <a:pt x="410" y="213"/>
                  </a:cubicBezTo>
                  <a:cubicBezTo>
                    <a:pt x="468" y="213"/>
                    <a:pt x="468" y="213"/>
                    <a:pt x="468" y="213"/>
                  </a:cubicBezTo>
                  <a:lnTo>
                    <a:pt x="468" y="271"/>
                  </a:lnTo>
                  <a:close/>
                  <a:moveTo>
                    <a:pt x="468" y="279"/>
                  </a:moveTo>
                  <a:cubicBezTo>
                    <a:pt x="468" y="338"/>
                    <a:pt x="468" y="338"/>
                    <a:pt x="468" y="338"/>
                  </a:cubicBezTo>
                  <a:cubicBezTo>
                    <a:pt x="410" y="338"/>
                    <a:pt x="410" y="338"/>
                    <a:pt x="410" y="338"/>
                  </a:cubicBezTo>
                  <a:cubicBezTo>
                    <a:pt x="410" y="279"/>
                    <a:pt x="410" y="279"/>
                    <a:pt x="410" y="279"/>
                  </a:cubicBezTo>
                  <a:lnTo>
                    <a:pt x="468" y="279"/>
                  </a:lnTo>
                  <a:close/>
                  <a:moveTo>
                    <a:pt x="402" y="338"/>
                  </a:moveTo>
                  <a:cubicBezTo>
                    <a:pt x="344" y="338"/>
                    <a:pt x="344" y="338"/>
                    <a:pt x="344" y="338"/>
                  </a:cubicBezTo>
                  <a:cubicBezTo>
                    <a:pt x="344" y="279"/>
                    <a:pt x="344" y="279"/>
                    <a:pt x="344" y="279"/>
                  </a:cubicBezTo>
                  <a:cubicBezTo>
                    <a:pt x="402" y="279"/>
                    <a:pt x="402" y="279"/>
                    <a:pt x="402" y="279"/>
                  </a:cubicBezTo>
                  <a:lnTo>
                    <a:pt x="402" y="338"/>
                  </a:lnTo>
                  <a:close/>
                  <a:moveTo>
                    <a:pt x="402" y="346"/>
                  </a:moveTo>
                  <a:cubicBezTo>
                    <a:pt x="402" y="404"/>
                    <a:pt x="402" y="404"/>
                    <a:pt x="402" y="404"/>
                  </a:cubicBezTo>
                  <a:cubicBezTo>
                    <a:pt x="344" y="404"/>
                    <a:pt x="344" y="404"/>
                    <a:pt x="344" y="404"/>
                  </a:cubicBezTo>
                  <a:cubicBezTo>
                    <a:pt x="344" y="346"/>
                    <a:pt x="344" y="346"/>
                    <a:pt x="344" y="346"/>
                  </a:cubicBezTo>
                  <a:lnTo>
                    <a:pt x="402" y="346"/>
                  </a:lnTo>
                  <a:close/>
                  <a:moveTo>
                    <a:pt x="336" y="404"/>
                  </a:moveTo>
                  <a:cubicBezTo>
                    <a:pt x="278" y="404"/>
                    <a:pt x="278" y="404"/>
                    <a:pt x="278" y="404"/>
                  </a:cubicBezTo>
                  <a:cubicBezTo>
                    <a:pt x="278" y="346"/>
                    <a:pt x="278" y="346"/>
                    <a:pt x="278" y="346"/>
                  </a:cubicBezTo>
                  <a:cubicBezTo>
                    <a:pt x="336" y="346"/>
                    <a:pt x="336" y="346"/>
                    <a:pt x="336" y="346"/>
                  </a:cubicBezTo>
                  <a:lnTo>
                    <a:pt x="336" y="404"/>
                  </a:lnTo>
                  <a:close/>
                  <a:moveTo>
                    <a:pt x="270" y="404"/>
                  </a:moveTo>
                  <a:cubicBezTo>
                    <a:pt x="212" y="404"/>
                    <a:pt x="212" y="404"/>
                    <a:pt x="212" y="404"/>
                  </a:cubicBezTo>
                  <a:cubicBezTo>
                    <a:pt x="212" y="346"/>
                    <a:pt x="212" y="346"/>
                    <a:pt x="212" y="346"/>
                  </a:cubicBezTo>
                  <a:cubicBezTo>
                    <a:pt x="270" y="346"/>
                    <a:pt x="270" y="346"/>
                    <a:pt x="270" y="346"/>
                  </a:cubicBezTo>
                  <a:lnTo>
                    <a:pt x="270" y="404"/>
                  </a:lnTo>
                  <a:close/>
                  <a:moveTo>
                    <a:pt x="204" y="404"/>
                  </a:moveTo>
                  <a:cubicBezTo>
                    <a:pt x="146" y="404"/>
                    <a:pt x="146" y="404"/>
                    <a:pt x="146" y="404"/>
                  </a:cubicBezTo>
                  <a:cubicBezTo>
                    <a:pt x="146" y="346"/>
                    <a:pt x="146" y="346"/>
                    <a:pt x="146" y="346"/>
                  </a:cubicBezTo>
                  <a:cubicBezTo>
                    <a:pt x="204" y="346"/>
                    <a:pt x="204" y="346"/>
                    <a:pt x="204" y="346"/>
                  </a:cubicBezTo>
                  <a:lnTo>
                    <a:pt x="204" y="404"/>
                  </a:lnTo>
                  <a:close/>
                  <a:moveTo>
                    <a:pt x="204" y="412"/>
                  </a:moveTo>
                  <a:cubicBezTo>
                    <a:pt x="204" y="465"/>
                    <a:pt x="204" y="465"/>
                    <a:pt x="204" y="465"/>
                  </a:cubicBezTo>
                  <a:cubicBezTo>
                    <a:pt x="184" y="465"/>
                    <a:pt x="164" y="465"/>
                    <a:pt x="146" y="465"/>
                  </a:cubicBezTo>
                  <a:cubicBezTo>
                    <a:pt x="146" y="412"/>
                    <a:pt x="146" y="412"/>
                    <a:pt x="146" y="412"/>
                  </a:cubicBezTo>
                  <a:lnTo>
                    <a:pt x="204" y="412"/>
                  </a:lnTo>
                  <a:close/>
                  <a:moveTo>
                    <a:pt x="212" y="412"/>
                  </a:moveTo>
                  <a:cubicBezTo>
                    <a:pt x="270" y="412"/>
                    <a:pt x="270" y="412"/>
                    <a:pt x="270" y="412"/>
                  </a:cubicBezTo>
                  <a:cubicBezTo>
                    <a:pt x="270" y="465"/>
                    <a:pt x="270" y="465"/>
                    <a:pt x="270" y="465"/>
                  </a:cubicBezTo>
                  <a:cubicBezTo>
                    <a:pt x="251" y="465"/>
                    <a:pt x="231" y="465"/>
                    <a:pt x="212" y="465"/>
                  </a:cubicBezTo>
                  <a:lnTo>
                    <a:pt x="212" y="412"/>
                  </a:lnTo>
                  <a:close/>
                  <a:moveTo>
                    <a:pt x="278" y="412"/>
                  </a:moveTo>
                  <a:cubicBezTo>
                    <a:pt x="336" y="412"/>
                    <a:pt x="336" y="412"/>
                    <a:pt x="336" y="412"/>
                  </a:cubicBezTo>
                  <a:cubicBezTo>
                    <a:pt x="336" y="465"/>
                    <a:pt x="336" y="465"/>
                    <a:pt x="336" y="465"/>
                  </a:cubicBezTo>
                  <a:cubicBezTo>
                    <a:pt x="317" y="465"/>
                    <a:pt x="298" y="465"/>
                    <a:pt x="278" y="465"/>
                  </a:cubicBezTo>
                  <a:lnTo>
                    <a:pt x="278" y="412"/>
                  </a:lnTo>
                  <a:close/>
                  <a:moveTo>
                    <a:pt x="344" y="412"/>
                  </a:moveTo>
                  <a:cubicBezTo>
                    <a:pt x="402" y="412"/>
                    <a:pt x="402" y="412"/>
                    <a:pt x="402" y="412"/>
                  </a:cubicBezTo>
                  <a:cubicBezTo>
                    <a:pt x="402" y="465"/>
                    <a:pt x="402" y="465"/>
                    <a:pt x="402" y="465"/>
                  </a:cubicBezTo>
                  <a:cubicBezTo>
                    <a:pt x="384" y="465"/>
                    <a:pt x="364" y="465"/>
                    <a:pt x="344" y="465"/>
                  </a:cubicBezTo>
                  <a:lnTo>
                    <a:pt x="344" y="412"/>
                  </a:lnTo>
                  <a:close/>
                  <a:moveTo>
                    <a:pt x="410" y="412"/>
                  </a:moveTo>
                  <a:cubicBezTo>
                    <a:pt x="468" y="412"/>
                    <a:pt x="468" y="412"/>
                    <a:pt x="468" y="412"/>
                  </a:cubicBezTo>
                  <a:cubicBezTo>
                    <a:pt x="468" y="465"/>
                    <a:pt x="468" y="465"/>
                    <a:pt x="468" y="465"/>
                  </a:cubicBezTo>
                  <a:cubicBezTo>
                    <a:pt x="452" y="465"/>
                    <a:pt x="432" y="465"/>
                    <a:pt x="410" y="465"/>
                  </a:cubicBezTo>
                  <a:lnTo>
                    <a:pt x="410" y="412"/>
                  </a:lnTo>
                  <a:close/>
                  <a:moveTo>
                    <a:pt x="410" y="404"/>
                  </a:moveTo>
                  <a:cubicBezTo>
                    <a:pt x="410" y="346"/>
                    <a:pt x="410" y="346"/>
                    <a:pt x="410" y="346"/>
                  </a:cubicBezTo>
                  <a:cubicBezTo>
                    <a:pt x="468" y="346"/>
                    <a:pt x="468" y="346"/>
                    <a:pt x="468" y="346"/>
                  </a:cubicBezTo>
                  <a:cubicBezTo>
                    <a:pt x="468" y="404"/>
                    <a:pt x="468" y="404"/>
                    <a:pt x="468" y="404"/>
                  </a:cubicBezTo>
                  <a:lnTo>
                    <a:pt x="410" y="404"/>
                  </a:lnTo>
                  <a:close/>
                  <a:moveTo>
                    <a:pt x="476" y="346"/>
                  </a:moveTo>
                  <a:cubicBezTo>
                    <a:pt x="528" y="346"/>
                    <a:pt x="528" y="346"/>
                    <a:pt x="528" y="346"/>
                  </a:cubicBezTo>
                  <a:cubicBezTo>
                    <a:pt x="528" y="367"/>
                    <a:pt x="528" y="387"/>
                    <a:pt x="528" y="404"/>
                  </a:cubicBezTo>
                  <a:cubicBezTo>
                    <a:pt x="476" y="404"/>
                    <a:pt x="476" y="404"/>
                    <a:pt x="476" y="404"/>
                  </a:cubicBezTo>
                  <a:lnTo>
                    <a:pt x="476" y="346"/>
                  </a:lnTo>
                  <a:close/>
                  <a:moveTo>
                    <a:pt x="270" y="72"/>
                  </a:moveTo>
                  <a:cubicBezTo>
                    <a:pt x="212" y="72"/>
                    <a:pt x="212" y="72"/>
                    <a:pt x="212" y="72"/>
                  </a:cubicBezTo>
                  <a:cubicBezTo>
                    <a:pt x="212" y="20"/>
                    <a:pt x="212" y="20"/>
                    <a:pt x="212" y="20"/>
                  </a:cubicBezTo>
                  <a:cubicBezTo>
                    <a:pt x="231" y="20"/>
                    <a:pt x="251" y="20"/>
                    <a:pt x="270" y="20"/>
                  </a:cubicBezTo>
                  <a:lnTo>
                    <a:pt x="270" y="72"/>
                  </a:lnTo>
                  <a:close/>
                  <a:moveTo>
                    <a:pt x="278" y="20"/>
                  </a:moveTo>
                  <a:cubicBezTo>
                    <a:pt x="298" y="20"/>
                    <a:pt x="317" y="20"/>
                    <a:pt x="336" y="20"/>
                  </a:cubicBezTo>
                  <a:cubicBezTo>
                    <a:pt x="336" y="72"/>
                    <a:pt x="336" y="72"/>
                    <a:pt x="336" y="72"/>
                  </a:cubicBezTo>
                  <a:cubicBezTo>
                    <a:pt x="278" y="72"/>
                    <a:pt x="278" y="72"/>
                    <a:pt x="278" y="72"/>
                  </a:cubicBezTo>
                  <a:lnTo>
                    <a:pt x="278" y="20"/>
                  </a:lnTo>
                  <a:close/>
                  <a:moveTo>
                    <a:pt x="204" y="72"/>
                  </a:moveTo>
                  <a:cubicBezTo>
                    <a:pt x="146" y="72"/>
                    <a:pt x="146" y="72"/>
                    <a:pt x="146" y="72"/>
                  </a:cubicBezTo>
                  <a:cubicBezTo>
                    <a:pt x="146" y="20"/>
                    <a:pt x="146" y="20"/>
                    <a:pt x="146" y="20"/>
                  </a:cubicBezTo>
                  <a:cubicBezTo>
                    <a:pt x="164" y="20"/>
                    <a:pt x="184" y="20"/>
                    <a:pt x="204" y="20"/>
                  </a:cubicBezTo>
                  <a:lnTo>
                    <a:pt x="204" y="72"/>
                  </a:lnTo>
                  <a:close/>
                  <a:moveTo>
                    <a:pt x="204" y="80"/>
                  </a:moveTo>
                  <a:cubicBezTo>
                    <a:pt x="204" y="138"/>
                    <a:pt x="204" y="138"/>
                    <a:pt x="204" y="138"/>
                  </a:cubicBezTo>
                  <a:cubicBezTo>
                    <a:pt x="146" y="138"/>
                    <a:pt x="146" y="138"/>
                    <a:pt x="146" y="138"/>
                  </a:cubicBezTo>
                  <a:cubicBezTo>
                    <a:pt x="146" y="80"/>
                    <a:pt x="146" y="80"/>
                    <a:pt x="146" y="80"/>
                  </a:cubicBezTo>
                  <a:lnTo>
                    <a:pt x="204" y="80"/>
                  </a:lnTo>
                  <a:close/>
                  <a:moveTo>
                    <a:pt x="138" y="72"/>
                  </a:moveTo>
                  <a:cubicBezTo>
                    <a:pt x="80" y="72"/>
                    <a:pt x="80" y="72"/>
                    <a:pt x="80" y="72"/>
                  </a:cubicBezTo>
                  <a:cubicBezTo>
                    <a:pt x="80" y="20"/>
                    <a:pt x="80" y="20"/>
                    <a:pt x="80" y="20"/>
                  </a:cubicBezTo>
                  <a:cubicBezTo>
                    <a:pt x="97" y="20"/>
                    <a:pt x="116" y="20"/>
                    <a:pt x="138" y="20"/>
                  </a:cubicBezTo>
                  <a:lnTo>
                    <a:pt x="138" y="72"/>
                  </a:lnTo>
                  <a:close/>
                  <a:moveTo>
                    <a:pt x="138" y="80"/>
                  </a:moveTo>
                  <a:cubicBezTo>
                    <a:pt x="138" y="138"/>
                    <a:pt x="138" y="138"/>
                    <a:pt x="138" y="138"/>
                  </a:cubicBezTo>
                  <a:cubicBezTo>
                    <a:pt x="80" y="138"/>
                    <a:pt x="80" y="138"/>
                    <a:pt x="80" y="138"/>
                  </a:cubicBezTo>
                  <a:cubicBezTo>
                    <a:pt x="80" y="80"/>
                    <a:pt x="80" y="80"/>
                    <a:pt x="80" y="80"/>
                  </a:cubicBezTo>
                  <a:lnTo>
                    <a:pt x="138" y="80"/>
                  </a:lnTo>
                  <a:close/>
                  <a:moveTo>
                    <a:pt x="72" y="138"/>
                  </a:moveTo>
                  <a:cubicBezTo>
                    <a:pt x="20" y="138"/>
                    <a:pt x="20" y="138"/>
                    <a:pt x="20" y="138"/>
                  </a:cubicBezTo>
                  <a:cubicBezTo>
                    <a:pt x="20" y="117"/>
                    <a:pt x="20" y="97"/>
                    <a:pt x="20" y="80"/>
                  </a:cubicBezTo>
                  <a:cubicBezTo>
                    <a:pt x="72" y="80"/>
                    <a:pt x="72" y="80"/>
                    <a:pt x="72" y="80"/>
                  </a:cubicBezTo>
                  <a:lnTo>
                    <a:pt x="72" y="138"/>
                  </a:lnTo>
                  <a:close/>
                  <a:moveTo>
                    <a:pt x="20" y="146"/>
                  </a:moveTo>
                  <a:cubicBezTo>
                    <a:pt x="72" y="146"/>
                    <a:pt x="72" y="146"/>
                    <a:pt x="72" y="146"/>
                  </a:cubicBezTo>
                  <a:cubicBezTo>
                    <a:pt x="72" y="205"/>
                    <a:pt x="72" y="205"/>
                    <a:pt x="72" y="205"/>
                  </a:cubicBezTo>
                  <a:cubicBezTo>
                    <a:pt x="20" y="205"/>
                    <a:pt x="20" y="205"/>
                    <a:pt x="20" y="205"/>
                  </a:cubicBezTo>
                  <a:cubicBezTo>
                    <a:pt x="20" y="185"/>
                    <a:pt x="20" y="165"/>
                    <a:pt x="20" y="146"/>
                  </a:cubicBezTo>
                  <a:close/>
                  <a:moveTo>
                    <a:pt x="20" y="279"/>
                  </a:moveTo>
                  <a:cubicBezTo>
                    <a:pt x="72" y="279"/>
                    <a:pt x="72" y="279"/>
                    <a:pt x="72" y="279"/>
                  </a:cubicBezTo>
                  <a:cubicBezTo>
                    <a:pt x="72" y="338"/>
                    <a:pt x="72" y="338"/>
                    <a:pt x="72" y="338"/>
                  </a:cubicBezTo>
                  <a:cubicBezTo>
                    <a:pt x="20" y="338"/>
                    <a:pt x="20" y="338"/>
                    <a:pt x="20" y="338"/>
                  </a:cubicBezTo>
                  <a:cubicBezTo>
                    <a:pt x="20" y="319"/>
                    <a:pt x="20" y="299"/>
                    <a:pt x="20" y="279"/>
                  </a:cubicBezTo>
                  <a:close/>
                  <a:moveTo>
                    <a:pt x="20" y="271"/>
                  </a:moveTo>
                  <a:cubicBezTo>
                    <a:pt x="20" y="252"/>
                    <a:pt x="20" y="232"/>
                    <a:pt x="20" y="213"/>
                  </a:cubicBezTo>
                  <a:cubicBezTo>
                    <a:pt x="72" y="213"/>
                    <a:pt x="72" y="213"/>
                    <a:pt x="72" y="213"/>
                  </a:cubicBezTo>
                  <a:cubicBezTo>
                    <a:pt x="72" y="271"/>
                    <a:pt x="72" y="271"/>
                    <a:pt x="72" y="271"/>
                  </a:cubicBezTo>
                  <a:lnTo>
                    <a:pt x="20" y="271"/>
                  </a:lnTo>
                  <a:close/>
                  <a:moveTo>
                    <a:pt x="80" y="213"/>
                  </a:moveTo>
                  <a:cubicBezTo>
                    <a:pt x="138" y="213"/>
                    <a:pt x="138" y="213"/>
                    <a:pt x="138" y="213"/>
                  </a:cubicBezTo>
                  <a:cubicBezTo>
                    <a:pt x="138" y="271"/>
                    <a:pt x="138" y="271"/>
                    <a:pt x="138" y="271"/>
                  </a:cubicBezTo>
                  <a:cubicBezTo>
                    <a:pt x="80" y="271"/>
                    <a:pt x="80" y="271"/>
                    <a:pt x="80" y="271"/>
                  </a:cubicBezTo>
                  <a:lnTo>
                    <a:pt x="80" y="213"/>
                  </a:lnTo>
                  <a:close/>
                  <a:moveTo>
                    <a:pt x="80" y="205"/>
                  </a:moveTo>
                  <a:cubicBezTo>
                    <a:pt x="80" y="146"/>
                    <a:pt x="80" y="146"/>
                    <a:pt x="80" y="146"/>
                  </a:cubicBezTo>
                  <a:cubicBezTo>
                    <a:pt x="138" y="146"/>
                    <a:pt x="138" y="146"/>
                    <a:pt x="138" y="146"/>
                  </a:cubicBezTo>
                  <a:cubicBezTo>
                    <a:pt x="138" y="205"/>
                    <a:pt x="138" y="205"/>
                    <a:pt x="138" y="205"/>
                  </a:cubicBezTo>
                  <a:lnTo>
                    <a:pt x="80" y="205"/>
                  </a:lnTo>
                  <a:close/>
                  <a:moveTo>
                    <a:pt x="146" y="146"/>
                  </a:moveTo>
                  <a:cubicBezTo>
                    <a:pt x="204" y="146"/>
                    <a:pt x="204" y="146"/>
                    <a:pt x="204" y="146"/>
                  </a:cubicBezTo>
                  <a:cubicBezTo>
                    <a:pt x="204" y="205"/>
                    <a:pt x="204" y="205"/>
                    <a:pt x="204" y="205"/>
                  </a:cubicBezTo>
                  <a:cubicBezTo>
                    <a:pt x="146" y="205"/>
                    <a:pt x="146" y="205"/>
                    <a:pt x="146" y="205"/>
                  </a:cubicBezTo>
                  <a:lnTo>
                    <a:pt x="146" y="146"/>
                  </a:lnTo>
                  <a:close/>
                  <a:moveTo>
                    <a:pt x="212" y="146"/>
                  </a:moveTo>
                  <a:cubicBezTo>
                    <a:pt x="270" y="146"/>
                    <a:pt x="270" y="146"/>
                    <a:pt x="270" y="146"/>
                  </a:cubicBezTo>
                  <a:cubicBezTo>
                    <a:pt x="270" y="205"/>
                    <a:pt x="270" y="205"/>
                    <a:pt x="270" y="205"/>
                  </a:cubicBezTo>
                  <a:cubicBezTo>
                    <a:pt x="212" y="205"/>
                    <a:pt x="212" y="205"/>
                    <a:pt x="212" y="205"/>
                  </a:cubicBezTo>
                  <a:lnTo>
                    <a:pt x="212" y="146"/>
                  </a:lnTo>
                  <a:close/>
                  <a:moveTo>
                    <a:pt x="212" y="138"/>
                  </a:moveTo>
                  <a:cubicBezTo>
                    <a:pt x="212" y="80"/>
                    <a:pt x="212" y="80"/>
                    <a:pt x="212" y="80"/>
                  </a:cubicBezTo>
                  <a:cubicBezTo>
                    <a:pt x="270" y="80"/>
                    <a:pt x="270" y="80"/>
                    <a:pt x="270" y="80"/>
                  </a:cubicBezTo>
                  <a:cubicBezTo>
                    <a:pt x="270" y="138"/>
                    <a:pt x="270" y="138"/>
                    <a:pt x="270" y="138"/>
                  </a:cubicBezTo>
                  <a:lnTo>
                    <a:pt x="212" y="138"/>
                  </a:lnTo>
                  <a:close/>
                  <a:moveTo>
                    <a:pt x="278" y="80"/>
                  </a:moveTo>
                  <a:cubicBezTo>
                    <a:pt x="336" y="80"/>
                    <a:pt x="336" y="80"/>
                    <a:pt x="336" y="80"/>
                  </a:cubicBezTo>
                  <a:cubicBezTo>
                    <a:pt x="336" y="138"/>
                    <a:pt x="336" y="138"/>
                    <a:pt x="336" y="138"/>
                  </a:cubicBezTo>
                  <a:cubicBezTo>
                    <a:pt x="278" y="138"/>
                    <a:pt x="278" y="138"/>
                    <a:pt x="278" y="138"/>
                  </a:cubicBezTo>
                  <a:lnTo>
                    <a:pt x="278" y="80"/>
                  </a:lnTo>
                  <a:close/>
                  <a:moveTo>
                    <a:pt x="344" y="80"/>
                  </a:moveTo>
                  <a:cubicBezTo>
                    <a:pt x="402" y="80"/>
                    <a:pt x="402" y="80"/>
                    <a:pt x="402" y="80"/>
                  </a:cubicBezTo>
                  <a:cubicBezTo>
                    <a:pt x="402" y="138"/>
                    <a:pt x="402" y="138"/>
                    <a:pt x="402" y="138"/>
                  </a:cubicBezTo>
                  <a:cubicBezTo>
                    <a:pt x="344" y="138"/>
                    <a:pt x="344" y="138"/>
                    <a:pt x="344" y="138"/>
                  </a:cubicBezTo>
                  <a:lnTo>
                    <a:pt x="344" y="80"/>
                  </a:lnTo>
                  <a:close/>
                  <a:moveTo>
                    <a:pt x="344" y="72"/>
                  </a:moveTo>
                  <a:cubicBezTo>
                    <a:pt x="344" y="20"/>
                    <a:pt x="344" y="20"/>
                    <a:pt x="344" y="20"/>
                  </a:cubicBezTo>
                  <a:cubicBezTo>
                    <a:pt x="364" y="20"/>
                    <a:pt x="384" y="20"/>
                    <a:pt x="402" y="20"/>
                  </a:cubicBezTo>
                  <a:cubicBezTo>
                    <a:pt x="402" y="72"/>
                    <a:pt x="402" y="72"/>
                    <a:pt x="402" y="72"/>
                  </a:cubicBezTo>
                  <a:lnTo>
                    <a:pt x="344" y="72"/>
                  </a:lnTo>
                  <a:close/>
                  <a:moveTo>
                    <a:pt x="72" y="20"/>
                  </a:moveTo>
                  <a:cubicBezTo>
                    <a:pt x="72" y="72"/>
                    <a:pt x="72" y="72"/>
                    <a:pt x="72" y="72"/>
                  </a:cubicBezTo>
                  <a:cubicBezTo>
                    <a:pt x="20" y="72"/>
                    <a:pt x="20" y="72"/>
                    <a:pt x="20" y="72"/>
                  </a:cubicBezTo>
                  <a:cubicBezTo>
                    <a:pt x="20" y="43"/>
                    <a:pt x="20" y="23"/>
                    <a:pt x="20" y="20"/>
                  </a:cubicBezTo>
                  <a:cubicBezTo>
                    <a:pt x="23" y="20"/>
                    <a:pt x="43" y="20"/>
                    <a:pt x="72" y="20"/>
                  </a:cubicBezTo>
                  <a:close/>
                  <a:moveTo>
                    <a:pt x="42" y="465"/>
                  </a:moveTo>
                  <a:cubicBezTo>
                    <a:pt x="74" y="424"/>
                    <a:pt x="183" y="286"/>
                    <a:pt x="193" y="273"/>
                  </a:cubicBezTo>
                  <a:cubicBezTo>
                    <a:pt x="206" y="281"/>
                    <a:pt x="246" y="304"/>
                    <a:pt x="246" y="304"/>
                  </a:cubicBezTo>
                  <a:cubicBezTo>
                    <a:pt x="251" y="307"/>
                    <a:pt x="257" y="306"/>
                    <a:pt x="261" y="301"/>
                  </a:cubicBezTo>
                  <a:cubicBezTo>
                    <a:pt x="261" y="301"/>
                    <a:pt x="347" y="203"/>
                    <a:pt x="359" y="189"/>
                  </a:cubicBezTo>
                  <a:cubicBezTo>
                    <a:pt x="369" y="196"/>
                    <a:pt x="389" y="209"/>
                    <a:pt x="389" y="209"/>
                  </a:cubicBezTo>
                  <a:cubicBezTo>
                    <a:pt x="394" y="212"/>
                    <a:pt x="401" y="211"/>
                    <a:pt x="405" y="206"/>
                  </a:cubicBezTo>
                  <a:cubicBezTo>
                    <a:pt x="481" y="110"/>
                    <a:pt x="481" y="110"/>
                    <a:pt x="481" y="110"/>
                  </a:cubicBezTo>
                  <a:cubicBezTo>
                    <a:pt x="481" y="133"/>
                    <a:pt x="481" y="133"/>
                    <a:pt x="481" y="133"/>
                  </a:cubicBezTo>
                  <a:cubicBezTo>
                    <a:pt x="481" y="139"/>
                    <a:pt x="487" y="145"/>
                    <a:pt x="493" y="145"/>
                  </a:cubicBezTo>
                  <a:cubicBezTo>
                    <a:pt x="500" y="145"/>
                    <a:pt x="505" y="139"/>
                    <a:pt x="505" y="133"/>
                  </a:cubicBezTo>
                  <a:cubicBezTo>
                    <a:pt x="505" y="76"/>
                    <a:pt x="505" y="76"/>
                    <a:pt x="505" y="76"/>
                  </a:cubicBezTo>
                  <a:cubicBezTo>
                    <a:pt x="505" y="76"/>
                    <a:pt x="505" y="76"/>
                    <a:pt x="505" y="76"/>
                  </a:cubicBezTo>
                  <a:cubicBezTo>
                    <a:pt x="505" y="75"/>
                    <a:pt x="505" y="74"/>
                    <a:pt x="505" y="74"/>
                  </a:cubicBezTo>
                  <a:cubicBezTo>
                    <a:pt x="505" y="74"/>
                    <a:pt x="505" y="74"/>
                    <a:pt x="505" y="73"/>
                  </a:cubicBezTo>
                  <a:cubicBezTo>
                    <a:pt x="505" y="73"/>
                    <a:pt x="505" y="72"/>
                    <a:pt x="505" y="71"/>
                  </a:cubicBezTo>
                  <a:cubicBezTo>
                    <a:pt x="504" y="71"/>
                    <a:pt x="504" y="71"/>
                    <a:pt x="504" y="71"/>
                  </a:cubicBezTo>
                  <a:cubicBezTo>
                    <a:pt x="504" y="71"/>
                    <a:pt x="504" y="70"/>
                    <a:pt x="504" y="70"/>
                  </a:cubicBezTo>
                  <a:cubicBezTo>
                    <a:pt x="504" y="70"/>
                    <a:pt x="503" y="69"/>
                    <a:pt x="503" y="69"/>
                  </a:cubicBezTo>
                  <a:cubicBezTo>
                    <a:pt x="503" y="69"/>
                    <a:pt x="503" y="69"/>
                    <a:pt x="503" y="69"/>
                  </a:cubicBezTo>
                  <a:cubicBezTo>
                    <a:pt x="503" y="68"/>
                    <a:pt x="502" y="68"/>
                    <a:pt x="502" y="68"/>
                  </a:cubicBezTo>
                  <a:cubicBezTo>
                    <a:pt x="502" y="68"/>
                    <a:pt x="502" y="67"/>
                    <a:pt x="502" y="67"/>
                  </a:cubicBezTo>
                  <a:cubicBezTo>
                    <a:pt x="501" y="67"/>
                    <a:pt x="501" y="67"/>
                    <a:pt x="500" y="66"/>
                  </a:cubicBezTo>
                  <a:cubicBezTo>
                    <a:pt x="500" y="66"/>
                    <a:pt x="500" y="66"/>
                    <a:pt x="500" y="66"/>
                  </a:cubicBezTo>
                  <a:cubicBezTo>
                    <a:pt x="499" y="66"/>
                    <a:pt x="499" y="65"/>
                    <a:pt x="498" y="65"/>
                  </a:cubicBezTo>
                  <a:cubicBezTo>
                    <a:pt x="498" y="65"/>
                    <a:pt x="498" y="65"/>
                    <a:pt x="498" y="65"/>
                  </a:cubicBezTo>
                  <a:cubicBezTo>
                    <a:pt x="497" y="65"/>
                    <a:pt x="497" y="64"/>
                    <a:pt x="496" y="64"/>
                  </a:cubicBezTo>
                  <a:cubicBezTo>
                    <a:pt x="496" y="64"/>
                    <a:pt x="496" y="64"/>
                    <a:pt x="495" y="64"/>
                  </a:cubicBezTo>
                  <a:cubicBezTo>
                    <a:pt x="495" y="64"/>
                    <a:pt x="494" y="64"/>
                    <a:pt x="494" y="64"/>
                  </a:cubicBezTo>
                  <a:cubicBezTo>
                    <a:pt x="494" y="64"/>
                    <a:pt x="494" y="64"/>
                    <a:pt x="493" y="64"/>
                  </a:cubicBezTo>
                  <a:cubicBezTo>
                    <a:pt x="493" y="64"/>
                    <a:pt x="493" y="64"/>
                    <a:pt x="493" y="64"/>
                  </a:cubicBezTo>
                  <a:cubicBezTo>
                    <a:pt x="493" y="64"/>
                    <a:pt x="492" y="64"/>
                    <a:pt x="491" y="64"/>
                  </a:cubicBezTo>
                  <a:cubicBezTo>
                    <a:pt x="491" y="64"/>
                    <a:pt x="491" y="64"/>
                    <a:pt x="491" y="64"/>
                  </a:cubicBezTo>
                  <a:cubicBezTo>
                    <a:pt x="491" y="64"/>
                    <a:pt x="491" y="64"/>
                    <a:pt x="491" y="64"/>
                  </a:cubicBezTo>
                  <a:cubicBezTo>
                    <a:pt x="438" y="76"/>
                    <a:pt x="438" y="76"/>
                    <a:pt x="438" y="76"/>
                  </a:cubicBezTo>
                  <a:cubicBezTo>
                    <a:pt x="432" y="77"/>
                    <a:pt x="428" y="84"/>
                    <a:pt x="429" y="90"/>
                  </a:cubicBezTo>
                  <a:cubicBezTo>
                    <a:pt x="431" y="97"/>
                    <a:pt x="437" y="101"/>
                    <a:pt x="443" y="99"/>
                  </a:cubicBezTo>
                  <a:cubicBezTo>
                    <a:pt x="443" y="99"/>
                    <a:pt x="454" y="97"/>
                    <a:pt x="463" y="95"/>
                  </a:cubicBezTo>
                  <a:cubicBezTo>
                    <a:pt x="439" y="125"/>
                    <a:pt x="402" y="171"/>
                    <a:pt x="393" y="183"/>
                  </a:cubicBezTo>
                  <a:cubicBezTo>
                    <a:pt x="382" y="176"/>
                    <a:pt x="363" y="163"/>
                    <a:pt x="363" y="163"/>
                  </a:cubicBezTo>
                  <a:cubicBezTo>
                    <a:pt x="358" y="160"/>
                    <a:pt x="352" y="161"/>
                    <a:pt x="348" y="165"/>
                  </a:cubicBezTo>
                  <a:cubicBezTo>
                    <a:pt x="348" y="165"/>
                    <a:pt x="261" y="265"/>
                    <a:pt x="249" y="278"/>
                  </a:cubicBezTo>
                  <a:cubicBezTo>
                    <a:pt x="236" y="271"/>
                    <a:pt x="196" y="247"/>
                    <a:pt x="196" y="247"/>
                  </a:cubicBezTo>
                  <a:cubicBezTo>
                    <a:pt x="191" y="244"/>
                    <a:pt x="184" y="245"/>
                    <a:pt x="181" y="250"/>
                  </a:cubicBezTo>
                  <a:cubicBezTo>
                    <a:pt x="20" y="454"/>
                    <a:pt x="20" y="454"/>
                    <a:pt x="20" y="454"/>
                  </a:cubicBezTo>
                  <a:cubicBezTo>
                    <a:pt x="20" y="450"/>
                    <a:pt x="20" y="445"/>
                    <a:pt x="20" y="439"/>
                  </a:cubicBezTo>
                  <a:cubicBezTo>
                    <a:pt x="20" y="432"/>
                    <a:pt x="20" y="423"/>
                    <a:pt x="20" y="412"/>
                  </a:cubicBezTo>
                  <a:cubicBezTo>
                    <a:pt x="41" y="412"/>
                    <a:pt x="41" y="412"/>
                    <a:pt x="41" y="412"/>
                  </a:cubicBezTo>
                  <a:cubicBezTo>
                    <a:pt x="48" y="404"/>
                    <a:pt x="48" y="404"/>
                    <a:pt x="48" y="404"/>
                  </a:cubicBezTo>
                  <a:cubicBezTo>
                    <a:pt x="20" y="404"/>
                    <a:pt x="20" y="404"/>
                    <a:pt x="20" y="404"/>
                  </a:cubicBezTo>
                  <a:cubicBezTo>
                    <a:pt x="20" y="387"/>
                    <a:pt x="20" y="367"/>
                    <a:pt x="20" y="346"/>
                  </a:cubicBezTo>
                  <a:cubicBezTo>
                    <a:pt x="72" y="346"/>
                    <a:pt x="72" y="346"/>
                    <a:pt x="72" y="346"/>
                  </a:cubicBezTo>
                  <a:cubicBezTo>
                    <a:pt x="72" y="374"/>
                    <a:pt x="72" y="374"/>
                    <a:pt x="72" y="374"/>
                  </a:cubicBezTo>
                  <a:cubicBezTo>
                    <a:pt x="80" y="364"/>
                    <a:pt x="80" y="364"/>
                    <a:pt x="80" y="364"/>
                  </a:cubicBezTo>
                  <a:cubicBezTo>
                    <a:pt x="80" y="346"/>
                    <a:pt x="80" y="346"/>
                    <a:pt x="80" y="346"/>
                  </a:cubicBezTo>
                  <a:cubicBezTo>
                    <a:pt x="94" y="346"/>
                    <a:pt x="94" y="346"/>
                    <a:pt x="94" y="346"/>
                  </a:cubicBezTo>
                  <a:cubicBezTo>
                    <a:pt x="101" y="338"/>
                    <a:pt x="101" y="338"/>
                    <a:pt x="101" y="338"/>
                  </a:cubicBezTo>
                  <a:cubicBezTo>
                    <a:pt x="80" y="338"/>
                    <a:pt x="80" y="338"/>
                    <a:pt x="80" y="338"/>
                  </a:cubicBezTo>
                  <a:cubicBezTo>
                    <a:pt x="80" y="279"/>
                    <a:pt x="80" y="279"/>
                    <a:pt x="80" y="279"/>
                  </a:cubicBezTo>
                  <a:cubicBezTo>
                    <a:pt x="138" y="279"/>
                    <a:pt x="138" y="279"/>
                    <a:pt x="138" y="279"/>
                  </a:cubicBezTo>
                  <a:cubicBezTo>
                    <a:pt x="138" y="291"/>
                    <a:pt x="138" y="291"/>
                    <a:pt x="138" y="291"/>
                  </a:cubicBezTo>
                  <a:cubicBezTo>
                    <a:pt x="146" y="281"/>
                    <a:pt x="146" y="281"/>
                    <a:pt x="146" y="281"/>
                  </a:cubicBezTo>
                  <a:cubicBezTo>
                    <a:pt x="146" y="279"/>
                    <a:pt x="146" y="279"/>
                    <a:pt x="146" y="279"/>
                  </a:cubicBezTo>
                  <a:cubicBezTo>
                    <a:pt x="147" y="279"/>
                    <a:pt x="147" y="279"/>
                    <a:pt x="147" y="279"/>
                  </a:cubicBezTo>
                  <a:cubicBezTo>
                    <a:pt x="153" y="271"/>
                    <a:pt x="153" y="271"/>
                    <a:pt x="153" y="271"/>
                  </a:cubicBezTo>
                  <a:cubicBezTo>
                    <a:pt x="146" y="271"/>
                    <a:pt x="146" y="271"/>
                    <a:pt x="146" y="271"/>
                  </a:cubicBezTo>
                  <a:cubicBezTo>
                    <a:pt x="146" y="213"/>
                    <a:pt x="146" y="213"/>
                    <a:pt x="146" y="213"/>
                  </a:cubicBezTo>
                  <a:cubicBezTo>
                    <a:pt x="204" y="213"/>
                    <a:pt x="204" y="213"/>
                    <a:pt x="204" y="213"/>
                  </a:cubicBezTo>
                  <a:cubicBezTo>
                    <a:pt x="204" y="242"/>
                    <a:pt x="204" y="242"/>
                    <a:pt x="204" y="242"/>
                  </a:cubicBezTo>
                  <a:cubicBezTo>
                    <a:pt x="206" y="243"/>
                    <a:pt x="209" y="245"/>
                    <a:pt x="212" y="247"/>
                  </a:cubicBezTo>
                  <a:cubicBezTo>
                    <a:pt x="212" y="213"/>
                    <a:pt x="212" y="213"/>
                    <a:pt x="212" y="213"/>
                  </a:cubicBezTo>
                  <a:cubicBezTo>
                    <a:pt x="270" y="213"/>
                    <a:pt x="270" y="213"/>
                    <a:pt x="270" y="213"/>
                  </a:cubicBezTo>
                  <a:cubicBezTo>
                    <a:pt x="270" y="242"/>
                    <a:pt x="270" y="242"/>
                    <a:pt x="270" y="242"/>
                  </a:cubicBezTo>
                  <a:cubicBezTo>
                    <a:pt x="273" y="239"/>
                    <a:pt x="275" y="236"/>
                    <a:pt x="278" y="233"/>
                  </a:cubicBezTo>
                  <a:cubicBezTo>
                    <a:pt x="278" y="213"/>
                    <a:pt x="278" y="213"/>
                    <a:pt x="278" y="213"/>
                  </a:cubicBezTo>
                  <a:cubicBezTo>
                    <a:pt x="295" y="213"/>
                    <a:pt x="295" y="213"/>
                    <a:pt x="295" y="213"/>
                  </a:cubicBezTo>
                  <a:cubicBezTo>
                    <a:pt x="298" y="210"/>
                    <a:pt x="300" y="207"/>
                    <a:pt x="302" y="205"/>
                  </a:cubicBezTo>
                  <a:cubicBezTo>
                    <a:pt x="278" y="205"/>
                    <a:pt x="278" y="205"/>
                    <a:pt x="278" y="205"/>
                  </a:cubicBezTo>
                  <a:cubicBezTo>
                    <a:pt x="278" y="146"/>
                    <a:pt x="278" y="146"/>
                    <a:pt x="278" y="146"/>
                  </a:cubicBezTo>
                  <a:cubicBezTo>
                    <a:pt x="336" y="146"/>
                    <a:pt x="336" y="146"/>
                    <a:pt x="336" y="146"/>
                  </a:cubicBezTo>
                  <a:cubicBezTo>
                    <a:pt x="336" y="166"/>
                    <a:pt x="336" y="166"/>
                    <a:pt x="336" y="166"/>
                  </a:cubicBezTo>
                  <a:cubicBezTo>
                    <a:pt x="340" y="162"/>
                    <a:pt x="342" y="160"/>
                    <a:pt x="342" y="160"/>
                  </a:cubicBezTo>
                  <a:cubicBezTo>
                    <a:pt x="342" y="159"/>
                    <a:pt x="343" y="158"/>
                    <a:pt x="344" y="158"/>
                  </a:cubicBezTo>
                  <a:cubicBezTo>
                    <a:pt x="344" y="146"/>
                    <a:pt x="344" y="146"/>
                    <a:pt x="344" y="146"/>
                  </a:cubicBezTo>
                  <a:cubicBezTo>
                    <a:pt x="402" y="146"/>
                    <a:pt x="402" y="146"/>
                    <a:pt x="402" y="146"/>
                  </a:cubicBezTo>
                  <a:cubicBezTo>
                    <a:pt x="402" y="158"/>
                    <a:pt x="402" y="158"/>
                    <a:pt x="402" y="158"/>
                  </a:cubicBezTo>
                  <a:cubicBezTo>
                    <a:pt x="405" y="155"/>
                    <a:pt x="407" y="152"/>
                    <a:pt x="410" y="148"/>
                  </a:cubicBezTo>
                  <a:cubicBezTo>
                    <a:pt x="410" y="146"/>
                    <a:pt x="410" y="146"/>
                    <a:pt x="410" y="146"/>
                  </a:cubicBezTo>
                  <a:cubicBezTo>
                    <a:pt x="412" y="146"/>
                    <a:pt x="412" y="146"/>
                    <a:pt x="412" y="146"/>
                  </a:cubicBezTo>
                  <a:cubicBezTo>
                    <a:pt x="414" y="144"/>
                    <a:pt x="416" y="141"/>
                    <a:pt x="418" y="138"/>
                  </a:cubicBezTo>
                  <a:cubicBezTo>
                    <a:pt x="410" y="138"/>
                    <a:pt x="410" y="138"/>
                    <a:pt x="410" y="138"/>
                  </a:cubicBezTo>
                  <a:cubicBezTo>
                    <a:pt x="410" y="80"/>
                    <a:pt x="410" y="80"/>
                    <a:pt x="410" y="80"/>
                  </a:cubicBezTo>
                  <a:cubicBezTo>
                    <a:pt x="422" y="80"/>
                    <a:pt x="422" y="80"/>
                    <a:pt x="422" y="80"/>
                  </a:cubicBezTo>
                  <a:cubicBezTo>
                    <a:pt x="424" y="77"/>
                    <a:pt x="426" y="74"/>
                    <a:pt x="429" y="72"/>
                  </a:cubicBezTo>
                  <a:cubicBezTo>
                    <a:pt x="410" y="72"/>
                    <a:pt x="410" y="72"/>
                    <a:pt x="410" y="72"/>
                  </a:cubicBezTo>
                  <a:cubicBezTo>
                    <a:pt x="410" y="20"/>
                    <a:pt x="410" y="20"/>
                    <a:pt x="410" y="20"/>
                  </a:cubicBezTo>
                  <a:cubicBezTo>
                    <a:pt x="432" y="20"/>
                    <a:pt x="452" y="20"/>
                    <a:pt x="468" y="20"/>
                  </a:cubicBezTo>
                  <a:cubicBezTo>
                    <a:pt x="468" y="61"/>
                    <a:pt x="468" y="61"/>
                    <a:pt x="468" y="61"/>
                  </a:cubicBezTo>
                  <a:cubicBezTo>
                    <a:pt x="476" y="59"/>
                    <a:pt x="476" y="59"/>
                    <a:pt x="476" y="59"/>
                  </a:cubicBezTo>
                  <a:cubicBezTo>
                    <a:pt x="476" y="20"/>
                    <a:pt x="476" y="20"/>
                    <a:pt x="476" y="20"/>
                  </a:cubicBezTo>
                  <a:cubicBezTo>
                    <a:pt x="506" y="20"/>
                    <a:pt x="525" y="20"/>
                    <a:pt x="528" y="20"/>
                  </a:cubicBezTo>
                  <a:cubicBezTo>
                    <a:pt x="528" y="23"/>
                    <a:pt x="528" y="43"/>
                    <a:pt x="528" y="72"/>
                  </a:cubicBezTo>
                  <a:cubicBezTo>
                    <a:pt x="513" y="72"/>
                    <a:pt x="513" y="72"/>
                    <a:pt x="513" y="72"/>
                  </a:cubicBezTo>
                  <a:cubicBezTo>
                    <a:pt x="513" y="72"/>
                    <a:pt x="513" y="72"/>
                    <a:pt x="513" y="73"/>
                  </a:cubicBezTo>
                  <a:cubicBezTo>
                    <a:pt x="513" y="74"/>
                    <a:pt x="513" y="74"/>
                    <a:pt x="513" y="75"/>
                  </a:cubicBezTo>
                  <a:cubicBezTo>
                    <a:pt x="513" y="76"/>
                    <a:pt x="513" y="76"/>
                    <a:pt x="513" y="76"/>
                  </a:cubicBezTo>
                  <a:cubicBezTo>
                    <a:pt x="513" y="80"/>
                    <a:pt x="513" y="80"/>
                    <a:pt x="513" y="80"/>
                  </a:cubicBezTo>
                  <a:cubicBezTo>
                    <a:pt x="528" y="80"/>
                    <a:pt x="528" y="80"/>
                    <a:pt x="528" y="80"/>
                  </a:cubicBezTo>
                  <a:cubicBezTo>
                    <a:pt x="528" y="97"/>
                    <a:pt x="528" y="117"/>
                    <a:pt x="528" y="138"/>
                  </a:cubicBezTo>
                  <a:cubicBezTo>
                    <a:pt x="512" y="138"/>
                    <a:pt x="512" y="138"/>
                    <a:pt x="512" y="138"/>
                  </a:cubicBezTo>
                  <a:cubicBezTo>
                    <a:pt x="512" y="141"/>
                    <a:pt x="510" y="144"/>
                    <a:pt x="508" y="146"/>
                  </a:cubicBezTo>
                  <a:cubicBezTo>
                    <a:pt x="528" y="146"/>
                    <a:pt x="528" y="146"/>
                    <a:pt x="528" y="146"/>
                  </a:cubicBezTo>
                  <a:cubicBezTo>
                    <a:pt x="528" y="165"/>
                    <a:pt x="528" y="185"/>
                    <a:pt x="528" y="205"/>
                  </a:cubicBezTo>
                  <a:cubicBezTo>
                    <a:pt x="476" y="205"/>
                    <a:pt x="476" y="205"/>
                    <a:pt x="476" y="205"/>
                  </a:cubicBezTo>
                  <a:cubicBezTo>
                    <a:pt x="476" y="146"/>
                    <a:pt x="476" y="146"/>
                    <a:pt x="476" y="146"/>
                  </a:cubicBezTo>
                  <a:cubicBezTo>
                    <a:pt x="479" y="146"/>
                    <a:pt x="479" y="146"/>
                    <a:pt x="479" y="146"/>
                  </a:cubicBezTo>
                  <a:cubicBezTo>
                    <a:pt x="476" y="143"/>
                    <a:pt x="474" y="138"/>
                    <a:pt x="473" y="133"/>
                  </a:cubicBezTo>
                  <a:cubicBezTo>
                    <a:pt x="463" y="146"/>
                    <a:pt x="463" y="146"/>
                    <a:pt x="463" y="146"/>
                  </a:cubicBezTo>
                  <a:cubicBezTo>
                    <a:pt x="468" y="146"/>
                    <a:pt x="468" y="146"/>
                    <a:pt x="468" y="146"/>
                  </a:cubicBezTo>
                  <a:cubicBezTo>
                    <a:pt x="468" y="205"/>
                    <a:pt x="468" y="205"/>
                    <a:pt x="468" y="205"/>
                  </a:cubicBezTo>
                  <a:cubicBezTo>
                    <a:pt x="416" y="205"/>
                    <a:pt x="416" y="205"/>
                    <a:pt x="416" y="205"/>
                  </a:cubicBezTo>
                  <a:cubicBezTo>
                    <a:pt x="411" y="211"/>
                    <a:pt x="411" y="211"/>
                    <a:pt x="411" y="211"/>
                  </a:cubicBezTo>
                  <a:cubicBezTo>
                    <a:pt x="409" y="214"/>
                    <a:pt x="406" y="216"/>
                    <a:pt x="402" y="218"/>
                  </a:cubicBezTo>
                  <a:cubicBezTo>
                    <a:pt x="402" y="271"/>
                    <a:pt x="402" y="271"/>
                    <a:pt x="402" y="271"/>
                  </a:cubicBezTo>
                  <a:cubicBezTo>
                    <a:pt x="344" y="271"/>
                    <a:pt x="344" y="271"/>
                    <a:pt x="344" y="271"/>
                  </a:cubicBezTo>
                  <a:cubicBezTo>
                    <a:pt x="344" y="218"/>
                    <a:pt x="344" y="218"/>
                    <a:pt x="344" y="218"/>
                  </a:cubicBezTo>
                  <a:cubicBezTo>
                    <a:pt x="342" y="221"/>
                    <a:pt x="339" y="224"/>
                    <a:pt x="336" y="227"/>
                  </a:cubicBezTo>
                  <a:cubicBezTo>
                    <a:pt x="336" y="271"/>
                    <a:pt x="336" y="271"/>
                    <a:pt x="336" y="271"/>
                  </a:cubicBezTo>
                  <a:cubicBezTo>
                    <a:pt x="298" y="271"/>
                    <a:pt x="298" y="271"/>
                    <a:pt x="298" y="271"/>
                  </a:cubicBezTo>
                  <a:cubicBezTo>
                    <a:pt x="295" y="274"/>
                    <a:pt x="293" y="277"/>
                    <a:pt x="291" y="279"/>
                  </a:cubicBezTo>
                  <a:cubicBezTo>
                    <a:pt x="336" y="279"/>
                    <a:pt x="336" y="279"/>
                    <a:pt x="336" y="279"/>
                  </a:cubicBezTo>
                  <a:cubicBezTo>
                    <a:pt x="336" y="338"/>
                    <a:pt x="336" y="338"/>
                    <a:pt x="336" y="338"/>
                  </a:cubicBezTo>
                  <a:cubicBezTo>
                    <a:pt x="278" y="338"/>
                    <a:pt x="278" y="338"/>
                    <a:pt x="278" y="338"/>
                  </a:cubicBezTo>
                  <a:cubicBezTo>
                    <a:pt x="278" y="293"/>
                    <a:pt x="278" y="293"/>
                    <a:pt x="278" y="293"/>
                  </a:cubicBezTo>
                  <a:cubicBezTo>
                    <a:pt x="275" y="297"/>
                    <a:pt x="272" y="300"/>
                    <a:pt x="270" y="303"/>
                  </a:cubicBezTo>
                  <a:cubicBezTo>
                    <a:pt x="270" y="338"/>
                    <a:pt x="270" y="338"/>
                    <a:pt x="270" y="338"/>
                  </a:cubicBezTo>
                  <a:cubicBezTo>
                    <a:pt x="212" y="338"/>
                    <a:pt x="212" y="338"/>
                    <a:pt x="212" y="338"/>
                  </a:cubicBezTo>
                  <a:cubicBezTo>
                    <a:pt x="212" y="293"/>
                    <a:pt x="212" y="293"/>
                    <a:pt x="212" y="293"/>
                  </a:cubicBezTo>
                  <a:cubicBezTo>
                    <a:pt x="209" y="292"/>
                    <a:pt x="207" y="290"/>
                    <a:pt x="204" y="289"/>
                  </a:cubicBezTo>
                  <a:cubicBezTo>
                    <a:pt x="204" y="338"/>
                    <a:pt x="204" y="338"/>
                    <a:pt x="204" y="338"/>
                  </a:cubicBezTo>
                  <a:cubicBezTo>
                    <a:pt x="152" y="338"/>
                    <a:pt x="152" y="338"/>
                    <a:pt x="152" y="338"/>
                  </a:cubicBezTo>
                  <a:cubicBezTo>
                    <a:pt x="147" y="343"/>
                    <a:pt x="143" y="349"/>
                    <a:pt x="138" y="355"/>
                  </a:cubicBezTo>
                  <a:cubicBezTo>
                    <a:pt x="138" y="404"/>
                    <a:pt x="138" y="404"/>
                    <a:pt x="138" y="404"/>
                  </a:cubicBezTo>
                  <a:cubicBezTo>
                    <a:pt x="99" y="404"/>
                    <a:pt x="99" y="404"/>
                    <a:pt x="99" y="404"/>
                  </a:cubicBezTo>
                  <a:cubicBezTo>
                    <a:pt x="97" y="407"/>
                    <a:pt x="95" y="410"/>
                    <a:pt x="93" y="412"/>
                  </a:cubicBezTo>
                  <a:cubicBezTo>
                    <a:pt x="138" y="412"/>
                    <a:pt x="138" y="412"/>
                    <a:pt x="138" y="412"/>
                  </a:cubicBezTo>
                  <a:cubicBezTo>
                    <a:pt x="138" y="465"/>
                    <a:pt x="138" y="465"/>
                    <a:pt x="138" y="465"/>
                  </a:cubicBezTo>
                  <a:cubicBezTo>
                    <a:pt x="116" y="465"/>
                    <a:pt x="97" y="465"/>
                    <a:pt x="80" y="465"/>
                  </a:cubicBezTo>
                  <a:cubicBezTo>
                    <a:pt x="80" y="428"/>
                    <a:pt x="80" y="428"/>
                    <a:pt x="80" y="428"/>
                  </a:cubicBezTo>
                  <a:cubicBezTo>
                    <a:pt x="77" y="432"/>
                    <a:pt x="74" y="435"/>
                    <a:pt x="72" y="438"/>
                  </a:cubicBezTo>
                  <a:cubicBezTo>
                    <a:pt x="72" y="465"/>
                    <a:pt x="72" y="465"/>
                    <a:pt x="72" y="465"/>
                  </a:cubicBezTo>
                  <a:cubicBezTo>
                    <a:pt x="64" y="465"/>
                    <a:pt x="57" y="465"/>
                    <a:pt x="51" y="465"/>
                  </a:cubicBezTo>
                  <a:cubicBezTo>
                    <a:pt x="48" y="465"/>
                    <a:pt x="45" y="465"/>
                    <a:pt x="42" y="465"/>
                  </a:cubicBezTo>
                  <a:close/>
                  <a:moveTo>
                    <a:pt x="476" y="465"/>
                  </a:moveTo>
                  <a:cubicBezTo>
                    <a:pt x="476" y="412"/>
                    <a:pt x="476" y="412"/>
                    <a:pt x="476" y="412"/>
                  </a:cubicBezTo>
                  <a:cubicBezTo>
                    <a:pt x="528" y="412"/>
                    <a:pt x="528" y="412"/>
                    <a:pt x="528" y="412"/>
                  </a:cubicBezTo>
                  <a:cubicBezTo>
                    <a:pt x="528" y="441"/>
                    <a:pt x="528" y="461"/>
                    <a:pt x="528" y="465"/>
                  </a:cubicBezTo>
                  <a:cubicBezTo>
                    <a:pt x="525" y="465"/>
                    <a:pt x="506" y="465"/>
                    <a:pt x="476" y="465"/>
                  </a:cubicBezTo>
                  <a:close/>
                </a:path>
              </a:pathLst>
            </a:custGeom>
            <a:solidFill>
              <a:srgbClr val="FFFFFF"/>
            </a:solidFill>
            <a:ln>
              <a:noFill/>
            </a:ln>
            <a:extLst/>
          </p:spPr>
          <p:txBody>
            <a:bodyPr vert="horz" wrap="square" lIns="68586" tIns="34294" rIns="68586" bIns="34294" numCol="1" anchor="t" anchorCtr="0" compatLnSpc="1">
              <a:prstTxWarp prst="textNoShape">
                <a:avLst/>
              </a:prstTxWarp>
            </a:bodyPr>
            <a:lstStyle/>
            <a:p>
              <a:pPr marL="0" marR="0" lvl="0" indent="0" defTabSz="68548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363535"/>
                </a:solidFill>
                <a:effectLst/>
                <a:uLnTx/>
                <a:uFillTx/>
                <a:latin typeface="Segoe UI"/>
                <a:sym typeface="Segoe UI"/>
              </a:endParaRPr>
            </a:p>
          </p:txBody>
        </p:sp>
        <p:grpSp>
          <p:nvGrpSpPr>
            <p:cNvPr id="35" name="组合 34"/>
            <p:cNvGrpSpPr/>
            <p:nvPr/>
          </p:nvGrpSpPr>
          <p:grpSpPr>
            <a:xfrm>
              <a:off x="3567829" y="4544794"/>
              <a:ext cx="462151" cy="414511"/>
              <a:chOff x="3567829" y="4637190"/>
              <a:chExt cx="462151" cy="414511"/>
            </a:xfrm>
          </p:grpSpPr>
          <p:sp>
            <p:nvSpPr>
              <p:cNvPr id="108" name="Freeform 580"/>
              <p:cNvSpPr>
                <a:spLocks/>
              </p:cNvSpPr>
              <p:nvPr/>
            </p:nvSpPr>
            <p:spPr bwMode="auto">
              <a:xfrm>
                <a:off x="3567829" y="4690996"/>
                <a:ext cx="264157" cy="360705"/>
              </a:xfrm>
              <a:custGeom>
                <a:avLst/>
                <a:gdLst>
                  <a:gd name="T0" fmla="*/ 187 w 270"/>
                  <a:gd name="T1" fmla="*/ 150 h 370"/>
                  <a:gd name="T2" fmla="*/ 230 w 270"/>
                  <a:gd name="T3" fmla="*/ 79 h 370"/>
                  <a:gd name="T4" fmla="*/ 151 w 270"/>
                  <a:gd name="T5" fmla="*/ 0 h 370"/>
                  <a:gd name="T6" fmla="*/ 72 w 270"/>
                  <a:gd name="T7" fmla="*/ 79 h 370"/>
                  <a:gd name="T8" fmla="*/ 110 w 270"/>
                  <a:gd name="T9" fmla="*/ 147 h 370"/>
                  <a:gd name="T10" fmla="*/ 28 w 270"/>
                  <a:gd name="T11" fmla="*/ 230 h 370"/>
                  <a:gd name="T12" fmla="*/ 21 w 270"/>
                  <a:gd name="T13" fmla="*/ 312 h 370"/>
                  <a:gd name="T14" fmla="*/ 35 w 270"/>
                  <a:gd name="T15" fmla="*/ 281 h 370"/>
                  <a:gd name="T16" fmla="*/ 39 w 270"/>
                  <a:gd name="T17" fmla="*/ 322 h 370"/>
                  <a:gd name="T18" fmla="*/ 130 w 270"/>
                  <a:gd name="T19" fmla="*/ 356 h 370"/>
                  <a:gd name="T20" fmla="*/ 270 w 270"/>
                  <a:gd name="T21" fmla="*/ 281 h 370"/>
                  <a:gd name="T22" fmla="*/ 187 w 270"/>
                  <a:gd name="T23" fmla="*/ 15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370">
                    <a:moveTo>
                      <a:pt x="187" y="150"/>
                    </a:moveTo>
                    <a:cubicBezTo>
                      <a:pt x="213" y="137"/>
                      <a:pt x="230" y="110"/>
                      <a:pt x="230" y="79"/>
                    </a:cubicBezTo>
                    <a:cubicBezTo>
                      <a:pt x="230" y="35"/>
                      <a:pt x="195" y="0"/>
                      <a:pt x="151" y="0"/>
                    </a:cubicBezTo>
                    <a:cubicBezTo>
                      <a:pt x="107" y="0"/>
                      <a:pt x="72" y="35"/>
                      <a:pt x="72" y="79"/>
                    </a:cubicBezTo>
                    <a:cubicBezTo>
                      <a:pt x="72" y="108"/>
                      <a:pt x="87" y="133"/>
                      <a:pt x="110" y="147"/>
                    </a:cubicBezTo>
                    <a:cubicBezTo>
                      <a:pt x="70" y="155"/>
                      <a:pt x="50" y="180"/>
                      <a:pt x="28" y="230"/>
                    </a:cubicBezTo>
                    <a:cubicBezTo>
                      <a:pt x="0" y="294"/>
                      <a:pt x="21" y="312"/>
                      <a:pt x="21" y="312"/>
                    </a:cubicBezTo>
                    <a:cubicBezTo>
                      <a:pt x="35" y="281"/>
                      <a:pt x="35" y="281"/>
                      <a:pt x="35" y="281"/>
                    </a:cubicBezTo>
                    <a:cubicBezTo>
                      <a:pt x="39" y="322"/>
                      <a:pt x="39" y="322"/>
                      <a:pt x="39" y="322"/>
                    </a:cubicBezTo>
                    <a:cubicBezTo>
                      <a:pt x="39" y="322"/>
                      <a:pt x="63" y="350"/>
                      <a:pt x="130" y="356"/>
                    </a:cubicBezTo>
                    <a:cubicBezTo>
                      <a:pt x="201" y="362"/>
                      <a:pt x="270" y="370"/>
                      <a:pt x="270" y="281"/>
                    </a:cubicBezTo>
                    <a:cubicBezTo>
                      <a:pt x="270" y="211"/>
                      <a:pt x="234" y="166"/>
                      <a:pt x="187"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48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Segoe UI Light" pitchFamily="34" charset="0"/>
                  <a:cs typeface="Segoe UI Light" pitchFamily="34" charset="0"/>
                </a:endParaRPr>
              </a:p>
            </p:txBody>
          </p:sp>
          <p:sp>
            <p:nvSpPr>
              <p:cNvPr id="109" name="Freeform 580"/>
              <p:cNvSpPr>
                <a:spLocks/>
              </p:cNvSpPr>
              <p:nvPr/>
            </p:nvSpPr>
            <p:spPr bwMode="auto">
              <a:xfrm>
                <a:off x="3765823" y="4637190"/>
                <a:ext cx="264157" cy="360705"/>
              </a:xfrm>
              <a:custGeom>
                <a:avLst/>
                <a:gdLst>
                  <a:gd name="T0" fmla="*/ 187 w 270"/>
                  <a:gd name="T1" fmla="*/ 150 h 370"/>
                  <a:gd name="T2" fmla="*/ 230 w 270"/>
                  <a:gd name="T3" fmla="*/ 79 h 370"/>
                  <a:gd name="T4" fmla="*/ 151 w 270"/>
                  <a:gd name="T5" fmla="*/ 0 h 370"/>
                  <a:gd name="T6" fmla="*/ 72 w 270"/>
                  <a:gd name="T7" fmla="*/ 79 h 370"/>
                  <a:gd name="T8" fmla="*/ 110 w 270"/>
                  <a:gd name="T9" fmla="*/ 147 h 370"/>
                  <a:gd name="T10" fmla="*/ 28 w 270"/>
                  <a:gd name="T11" fmla="*/ 230 h 370"/>
                  <a:gd name="T12" fmla="*/ 21 w 270"/>
                  <a:gd name="T13" fmla="*/ 312 h 370"/>
                  <a:gd name="T14" fmla="*/ 35 w 270"/>
                  <a:gd name="T15" fmla="*/ 281 h 370"/>
                  <a:gd name="T16" fmla="*/ 39 w 270"/>
                  <a:gd name="T17" fmla="*/ 322 h 370"/>
                  <a:gd name="T18" fmla="*/ 130 w 270"/>
                  <a:gd name="T19" fmla="*/ 356 h 370"/>
                  <a:gd name="T20" fmla="*/ 270 w 270"/>
                  <a:gd name="T21" fmla="*/ 281 h 370"/>
                  <a:gd name="T22" fmla="*/ 187 w 270"/>
                  <a:gd name="T23" fmla="*/ 15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370">
                    <a:moveTo>
                      <a:pt x="187" y="150"/>
                    </a:moveTo>
                    <a:cubicBezTo>
                      <a:pt x="213" y="137"/>
                      <a:pt x="230" y="110"/>
                      <a:pt x="230" y="79"/>
                    </a:cubicBezTo>
                    <a:cubicBezTo>
                      <a:pt x="230" y="35"/>
                      <a:pt x="195" y="0"/>
                      <a:pt x="151" y="0"/>
                    </a:cubicBezTo>
                    <a:cubicBezTo>
                      <a:pt x="107" y="0"/>
                      <a:pt x="72" y="35"/>
                      <a:pt x="72" y="79"/>
                    </a:cubicBezTo>
                    <a:cubicBezTo>
                      <a:pt x="72" y="108"/>
                      <a:pt x="87" y="133"/>
                      <a:pt x="110" y="147"/>
                    </a:cubicBezTo>
                    <a:cubicBezTo>
                      <a:pt x="70" y="155"/>
                      <a:pt x="50" y="180"/>
                      <a:pt x="28" y="230"/>
                    </a:cubicBezTo>
                    <a:cubicBezTo>
                      <a:pt x="0" y="294"/>
                      <a:pt x="21" y="312"/>
                      <a:pt x="21" y="312"/>
                    </a:cubicBezTo>
                    <a:cubicBezTo>
                      <a:pt x="35" y="281"/>
                      <a:pt x="35" y="281"/>
                      <a:pt x="35" y="281"/>
                    </a:cubicBezTo>
                    <a:cubicBezTo>
                      <a:pt x="39" y="322"/>
                      <a:pt x="39" y="322"/>
                      <a:pt x="39" y="322"/>
                    </a:cubicBezTo>
                    <a:cubicBezTo>
                      <a:pt x="39" y="322"/>
                      <a:pt x="63" y="350"/>
                      <a:pt x="130" y="356"/>
                    </a:cubicBezTo>
                    <a:cubicBezTo>
                      <a:pt x="201" y="362"/>
                      <a:pt x="270" y="370"/>
                      <a:pt x="270" y="281"/>
                    </a:cubicBezTo>
                    <a:cubicBezTo>
                      <a:pt x="270" y="211"/>
                      <a:pt x="234" y="166"/>
                      <a:pt x="187"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48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Segoe UI Light" pitchFamily="34" charset="0"/>
                  <a:cs typeface="Segoe UI Light" pitchFamily="34" charset="0"/>
                </a:endParaRPr>
              </a:p>
            </p:txBody>
          </p:sp>
        </p:grpSp>
        <p:sp>
          <p:nvSpPr>
            <p:cNvPr id="34" name="文本框 33"/>
            <p:cNvSpPr txBox="1"/>
            <p:nvPr/>
          </p:nvSpPr>
          <p:spPr>
            <a:xfrm>
              <a:off x="1982519" y="5603280"/>
              <a:ext cx="1271239" cy="338554"/>
            </a:xfrm>
            <a:prstGeom prst="rect">
              <a:avLst/>
            </a:prstGeom>
            <a:noFill/>
          </p:spPr>
          <p:txBody>
            <a:bodyPr wrap="square" rtlCol="0">
              <a:spAutoFit/>
            </a:bodyPr>
            <a:lstStyle/>
            <a:p>
              <a:r>
                <a:rPr lang="zh-CN" altLang="en-US" sz="1600" b="1" dirty="0" smtClean="0">
                  <a:solidFill>
                    <a:schemeClr val="bg1"/>
                  </a:solidFill>
                </a:rPr>
                <a:t>影视大数据</a:t>
              </a:r>
              <a:endParaRPr lang="zh-CN" altLang="en-US" sz="1600" b="1" dirty="0">
                <a:solidFill>
                  <a:schemeClr val="bg1"/>
                </a:solidFill>
              </a:endParaRPr>
            </a:p>
          </p:txBody>
        </p:sp>
        <p:sp>
          <p:nvSpPr>
            <p:cNvPr id="110" name="文本框 109"/>
            <p:cNvSpPr txBox="1"/>
            <p:nvPr/>
          </p:nvSpPr>
          <p:spPr>
            <a:xfrm>
              <a:off x="3171820" y="4982371"/>
              <a:ext cx="1271239" cy="338554"/>
            </a:xfrm>
            <a:prstGeom prst="rect">
              <a:avLst/>
            </a:prstGeom>
            <a:noFill/>
          </p:spPr>
          <p:txBody>
            <a:bodyPr wrap="square" rtlCol="0">
              <a:spAutoFit/>
            </a:bodyPr>
            <a:lstStyle/>
            <a:p>
              <a:r>
                <a:rPr lang="zh-CN" altLang="en-US" sz="1600" b="1" dirty="0" smtClean="0">
                  <a:solidFill>
                    <a:schemeClr val="bg1"/>
                  </a:solidFill>
                </a:rPr>
                <a:t>人脉大数据</a:t>
              </a:r>
              <a:endParaRPr lang="zh-CN" altLang="en-US" sz="1600" b="1" dirty="0">
                <a:solidFill>
                  <a:schemeClr val="bg1"/>
                </a:solidFill>
              </a:endParaRPr>
            </a:p>
          </p:txBody>
        </p:sp>
        <p:sp>
          <p:nvSpPr>
            <p:cNvPr id="111" name="文本框 110"/>
            <p:cNvSpPr txBox="1"/>
            <p:nvPr/>
          </p:nvSpPr>
          <p:spPr>
            <a:xfrm>
              <a:off x="4215985" y="5848051"/>
              <a:ext cx="1271239" cy="338554"/>
            </a:xfrm>
            <a:prstGeom prst="rect">
              <a:avLst/>
            </a:prstGeom>
            <a:noFill/>
          </p:spPr>
          <p:txBody>
            <a:bodyPr wrap="square" rtlCol="0">
              <a:spAutoFit/>
            </a:bodyPr>
            <a:lstStyle/>
            <a:p>
              <a:r>
                <a:rPr lang="zh-CN" altLang="en-US" sz="1600" b="1" dirty="0">
                  <a:solidFill>
                    <a:schemeClr val="bg1"/>
                  </a:solidFill>
                </a:rPr>
                <a:t>股票</a:t>
              </a:r>
              <a:r>
                <a:rPr lang="zh-CN" altLang="en-US" sz="1600" b="1" dirty="0" smtClean="0">
                  <a:solidFill>
                    <a:schemeClr val="bg1"/>
                  </a:solidFill>
                </a:rPr>
                <a:t>大数据</a:t>
              </a:r>
              <a:endParaRPr lang="zh-CN" altLang="en-US" sz="1600" b="1" dirty="0">
                <a:solidFill>
                  <a:schemeClr val="bg1"/>
                </a:solidFill>
              </a:endParaRPr>
            </a:p>
          </p:txBody>
        </p:sp>
        <p:sp>
          <p:nvSpPr>
            <p:cNvPr id="113" name="文本框 112"/>
            <p:cNvSpPr txBox="1"/>
            <p:nvPr/>
          </p:nvSpPr>
          <p:spPr>
            <a:xfrm>
              <a:off x="6985987" y="6042736"/>
              <a:ext cx="912042" cy="338554"/>
            </a:xfrm>
            <a:prstGeom prst="rect">
              <a:avLst/>
            </a:prstGeom>
            <a:noFill/>
          </p:spPr>
          <p:txBody>
            <a:bodyPr wrap="square" rtlCol="0">
              <a:spAutoFit/>
            </a:bodyPr>
            <a:lstStyle/>
            <a:p>
              <a:r>
                <a:rPr lang="zh-CN" altLang="en-US" sz="1600" b="1" dirty="0" smtClean="0">
                  <a:solidFill>
                    <a:schemeClr val="bg1"/>
                  </a:solidFill>
                </a:rPr>
                <a:t>影视搜</a:t>
              </a:r>
              <a:endParaRPr lang="zh-CN" altLang="en-US" sz="1600" b="1" dirty="0">
                <a:solidFill>
                  <a:schemeClr val="bg1"/>
                </a:solidFill>
              </a:endParaRPr>
            </a:p>
          </p:txBody>
        </p:sp>
        <p:sp>
          <p:nvSpPr>
            <p:cNvPr id="115" name="文本框 114"/>
            <p:cNvSpPr txBox="1"/>
            <p:nvPr/>
          </p:nvSpPr>
          <p:spPr>
            <a:xfrm>
              <a:off x="8952795" y="5017027"/>
              <a:ext cx="912042" cy="338554"/>
            </a:xfrm>
            <a:prstGeom prst="rect">
              <a:avLst/>
            </a:prstGeom>
            <a:noFill/>
          </p:spPr>
          <p:txBody>
            <a:bodyPr wrap="square" rtlCol="0">
              <a:spAutoFit/>
            </a:bodyPr>
            <a:lstStyle/>
            <a:p>
              <a:r>
                <a:rPr lang="zh-CN" altLang="en-US" sz="1600" b="1" dirty="0" smtClean="0">
                  <a:solidFill>
                    <a:schemeClr val="bg1"/>
                  </a:solidFill>
                </a:rPr>
                <a:t>股票搜</a:t>
              </a:r>
              <a:endParaRPr lang="zh-CN" altLang="en-US" sz="1600" b="1" dirty="0">
                <a:solidFill>
                  <a:schemeClr val="bg1"/>
                </a:solidFill>
              </a:endParaRPr>
            </a:p>
          </p:txBody>
        </p:sp>
      </p:grpSp>
      <p:sp>
        <p:nvSpPr>
          <p:cNvPr id="10" name="文本框 9"/>
          <p:cNvSpPr txBox="1"/>
          <p:nvPr/>
        </p:nvSpPr>
        <p:spPr>
          <a:xfrm>
            <a:off x="7851945" y="932360"/>
            <a:ext cx="4465823" cy="2031325"/>
          </a:xfrm>
          <a:prstGeom prst="rect">
            <a:avLst/>
          </a:prstGeom>
          <a:noFill/>
        </p:spPr>
        <p:txBody>
          <a:bodyPr wrap="square" rtlCol="0">
            <a:spAutoFit/>
          </a:bodyPr>
          <a:lstStyle/>
          <a:p>
            <a:r>
              <a:rPr lang="en-US" altLang="zh-CN" dirty="0" smtClean="0">
                <a:solidFill>
                  <a:schemeClr val="bg2">
                    <a:lumMod val="40000"/>
                    <a:lumOff val="60000"/>
                  </a:schemeClr>
                </a:solidFill>
                <a:latin typeface="微软雅黑" panose="020B0503020204020204" pitchFamily="34" charset="-122"/>
                <a:ea typeface="微软雅黑" panose="020B0503020204020204" pitchFamily="34" charset="-122"/>
              </a:rPr>
              <a:t>Neo4j </a:t>
            </a:r>
            <a:r>
              <a:rPr lang="zh-CN" altLang="en-US" dirty="0" smtClean="0">
                <a:solidFill>
                  <a:schemeClr val="bg1"/>
                </a:solidFill>
                <a:latin typeface="微软雅黑" panose="020B0503020204020204" pitchFamily="34" charset="-122"/>
                <a:ea typeface="微软雅黑" panose="020B0503020204020204" pitchFamily="34" charset="-122"/>
              </a:rPr>
              <a:t>：</a:t>
            </a:r>
            <a:r>
              <a:rPr lang="en-US" altLang="zh-CN" dirty="0" smtClean="0">
                <a:solidFill>
                  <a:schemeClr val="bg1"/>
                </a:solidFill>
                <a:latin typeface="微软雅黑" panose="020B0503020204020204" pitchFamily="34" charset="-122"/>
                <a:ea typeface="微软雅黑" panose="020B0503020204020204" pitchFamily="34" charset="-122"/>
              </a:rPr>
              <a:t>http</a:t>
            </a:r>
            <a:r>
              <a:rPr lang="en-US" altLang="zh-CN" dirty="0">
                <a:solidFill>
                  <a:schemeClr val="bg1"/>
                </a:solidFill>
                <a:latin typeface="微软雅黑" panose="020B0503020204020204" pitchFamily="34" charset="-122"/>
                <a:ea typeface="微软雅黑" panose="020B0503020204020204" pitchFamily="34" charset="-122"/>
              </a:rPr>
              <a:t>://</a:t>
            </a:r>
            <a:r>
              <a:rPr lang="en-US" altLang="zh-CN" dirty="0" smtClean="0">
                <a:solidFill>
                  <a:schemeClr val="bg1"/>
                </a:solidFill>
                <a:latin typeface="微软雅黑" panose="020B0503020204020204" pitchFamily="34" charset="-122"/>
                <a:ea typeface="微软雅黑" panose="020B0503020204020204" pitchFamily="34" charset="-122"/>
              </a:rPr>
              <a:t>www.we-yun.com:7474</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b="1" dirty="0" smtClean="0">
                <a:solidFill>
                  <a:schemeClr val="accent2"/>
                </a:solidFill>
                <a:latin typeface="微软雅黑" panose="020B0503020204020204" pitchFamily="34" charset="-122"/>
                <a:ea typeface="微软雅黑" panose="020B0503020204020204" pitchFamily="34" charset="-122"/>
              </a:rPr>
              <a:t>关系</a:t>
            </a:r>
            <a:r>
              <a:rPr lang="zh-CN" altLang="en-US" b="1" dirty="0">
                <a:solidFill>
                  <a:schemeClr val="accent2"/>
                </a:solidFill>
                <a:latin typeface="微软雅黑" panose="020B0503020204020204" pitchFamily="34" charset="-122"/>
                <a:ea typeface="微软雅黑" panose="020B0503020204020204" pitchFamily="34" charset="-122"/>
              </a:rPr>
              <a:t>搜</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http://www.we-yun.com:9474</a:t>
            </a:r>
          </a:p>
          <a:p>
            <a:r>
              <a:rPr lang="zh-CN" altLang="en-US" b="1" dirty="0">
                <a:solidFill>
                  <a:schemeClr val="accent1"/>
                </a:solidFill>
                <a:latin typeface="微软雅黑" panose="020B0503020204020204" pitchFamily="34" charset="-122"/>
                <a:ea typeface="微软雅黑" panose="020B0503020204020204" pitchFamily="34" charset="-122"/>
              </a:rPr>
              <a:t>企业搜</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http://www.we-yun.com:9494</a:t>
            </a:r>
          </a:p>
          <a:p>
            <a:r>
              <a:rPr lang="zh-CN" altLang="en-US" b="1" dirty="0">
                <a:solidFill>
                  <a:schemeClr val="accent6"/>
                </a:solidFill>
                <a:latin typeface="微软雅黑" panose="020B0503020204020204" pitchFamily="34" charset="-122"/>
                <a:ea typeface="微软雅黑" panose="020B0503020204020204" pitchFamily="34" charset="-122"/>
              </a:rPr>
              <a:t>校友搜</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http://www.we-yun.com:9574</a:t>
            </a:r>
          </a:p>
          <a:p>
            <a:r>
              <a:rPr lang="zh-CN" altLang="en-US" b="1" dirty="0" smtClean="0">
                <a:solidFill>
                  <a:schemeClr val="accent2"/>
                </a:solidFill>
                <a:latin typeface="微软雅黑" panose="020B0503020204020204" pitchFamily="34" charset="-122"/>
                <a:ea typeface="微软雅黑" panose="020B0503020204020204" pitchFamily="34" charset="-122"/>
              </a:rPr>
              <a:t>股票</a:t>
            </a:r>
            <a:r>
              <a:rPr lang="zh-CN" altLang="en-US" b="1" dirty="0">
                <a:solidFill>
                  <a:schemeClr val="accent2"/>
                </a:solidFill>
                <a:latin typeface="微软雅黑" panose="020B0503020204020204" pitchFamily="34" charset="-122"/>
                <a:ea typeface="微软雅黑" panose="020B0503020204020204" pitchFamily="34" charset="-122"/>
              </a:rPr>
              <a:t>搜</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http://</a:t>
            </a:r>
            <a:r>
              <a:rPr lang="en-US" altLang="zh-CN" dirty="0" smtClean="0">
                <a:solidFill>
                  <a:schemeClr val="bg1"/>
                </a:solidFill>
                <a:latin typeface="微软雅黑" panose="020B0503020204020204" pitchFamily="34" charset="-122"/>
                <a:ea typeface="微软雅黑" panose="020B0503020204020204" pitchFamily="34" charset="-122"/>
              </a:rPr>
              <a:t>www.we-yun.com:9674</a:t>
            </a:r>
          </a:p>
          <a:p>
            <a:r>
              <a:rPr lang="zh-CN" altLang="en-US" b="1" dirty="0" smtClean="0">
                <a:solidFill>
                  <a:schemeClr val="bg1"/>
                </a:solidFill>
                <a:latin typeface="微软雅黑" panose="020B0503020204020204" pitchFamily="34" charset="-122"/>
                <a:ea typeface="微软雅黑" panose="020B0503020204020204" pitchFamily="34" charset="-122"/>
              </a:rPr>
              <a:t>三板搜</a:t>
            </a:r>
            <a:r>
              <a:rPr lang="zh-CN" altLang="en-US" dirty="0" smtClean="0">
                <a:solidFill>
                  <a:schemeClr val="bg1"/>
                </a:solidFill>
                <a:latin typeface="微软雅黑" panose="020B0503020204020204" pitchFamily="34" charset="-122"/>
                <a:ea typeface="微软雅黑" panose="020B0503020204020204" pitchFamily="34" charset="-122"/>
              </a:rPr>
              <a:t>：</a:t>
            </a:r>
            <a:r>
              <a:rPr lang="en-US" altLang="zh-CN" dirty="0" smtClean="0">
                <a:solidFill>
                  <a:schemeClr val="bg1"/>
                </a:solidFill>
                <a:latin typeface="微软雅黑" panose="020B0503020204020204" pitchFamily="34" charset="-122"/>
                <a:ea typeface="微软雅黑" panose="020B0503020204020204" pitchFamily="34" charset="-122"/>
              </a:rPr>
              <a:t>http</a:t>
            </a:r>
            <a:r>
              <a:rPr lang="en-US" altLang="zh-CN" dirty="0">
                <a:solidFill>
                  <a:schemeClr val="bg1"/>
                </a:solidFill>
                <a:latin typeface="微软雅黑" panose="020B0503020204020204" pitchFamily="34" charset="-122"/>
                <a:ea typeface="微软雅黑" panose="020B0503020204020204" pitchFamily="34" charset="-122"/>
              </a:rPr>
              <a:t>://</a:t>
            </a:r>
            <a:r>
              <a:rPr lang="en-US" altLang="zh-CN" dirty="0" smtClean="0">
                <a:solidFill>
                  <a:schemeClr val="bg1"/>
                </a:solidFill>
                <a:latin typeface="微软雅黑" panose="020B0503020204020204" pitchFamily="34" charset="-122"/>
                <a:ea typeface="微软雅黑" panose="020B0503020204020204" pitchFamily="34" charset="-122"/>
              </a:rPr>
              <a:t>we-yun.com:9774</a:t>
            </a:r>
          </a:p>
          <a:p>
            <a:r>
              <a:rPr lang="zh-CN" altLang="en-US" b="1" dirty="0" smtClean="0">
                <a:solidFill>
                  <a:schemeClr val="accent4"/>
                </a:solidFill>
                <a:latin typeface="微软雅黑" panose="020B0503020204020204" pitchFamily="34" charset="-122"/>
                <a:ea typeface="微软雅黑" panose="020B0503020204020204" pitchFamily="34" charset="-122"/>
              </a:rPr>
              <a:t>影视</a:t>
            </a:r>
            <a:r>
              <a:rPr lang="zh-CN" altLang="en-US" b="1" dirty="0">
                <a:solidFill>
                  <a:schemeClr val="accent4"/>
                </a:solidFill>
                <a:latin typeface="微软雅黑" panose="020B0503020204020204" pitchFamily="34" charset="-122"/>
                <a:ea typeface="微软雅黑" panose="020B0503020204020204" pitchFamily="34" charset="-122"/>
              </a:rPr>
              <a:t>搜</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http://</a:t>
            </a:r>
            <a:r>
              <a:rPr lang="en-US" altLang="zh-CN" dirty="0" smtClean="0">
                <a:solidFill>
                  <a:schemeClr val="bg1"/>
                </a:solidFill>
                <a:latin typeface="微软雅黑" panose="020B0503020204020204" pitchFamily="34" charset="-122"/>
                <a:ea typeface="微软雅黑" panose="020B0503020204020204" pitchFamily="34" charset="-122"/>
              </a:rPr>
              <a:t>movies.we-yun.com</a:t>
            </a:r>
            <a:endParaRPr lang="en-US" altLang="zh-CN"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43657396"/>
      </p:ext>
    </p:extLst>
  </p:cSld>
  <p:clrMapOvr>
    <a:masterClrMapping/>
  </p:clrMapOvr>
  <p:transition spd="slow" advClick="0">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245" y="1434805"/>
            <a:ext cx="2436027" cy="433288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8641" y="1434805"/>
            <a:ext cx="2436027" cy="433288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7943" y="1434805"/>
            <a:ext cx="2436027" cy="4332880"/>
          </a:xfrm>
          <a:prstGeom prst="rect">
            <a:avLst/>
          </a:prstGeom>
        </p:spPr>
      </p:pic>
      <p:sp>
        <p:nvSpPr>
          <p:cNvPr id="5" name="矩形 4"/>
          <p:cNvSpPr/>
          <p:nvPr/>
        </p:nvSpPr>
        <p:spPr bwMode="gray">
          <a:xfrm>
            <a:off x="1847246" y="5779815"/>
            <a:ext cx="2436027" cy="540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r>
              <a:rPr lang="zh-CN" altLang="en-US" sz="1600" b="1" dirty="0">
                <a:solidFill>
                  <a:srgbClr val="FFFFFF"/>
                </a:solidFill>
                <a:latin typeface="微软雅黑" panose="020B0503020204020204" pitchFamily="34" charset="-122"/>
                <a:ea typeface="微软雅黑" panose="020B0503020204020204" pitchFamily="34" charset="-122"/>
              </a:rPr>
              <a:t>搜索界面</a:t>
            </a:r>
            <a:endParaRPr lang="zh-CN" altLang="en-US" sz="1600" b="1" dirty="0" smtClean="0">
              <a:solidFill>
                <a:srgbClr val="FFFFFF"/>
              </a:solidFill>
              <a:latin typeface="微软雅黑" panose="020B0503020204020204" pitchFamily="34" charset="-122"/>
              <a:ea typeface="微软雅黑" panose="020B0503020204020204" pitchFamily="34" charset="-122"/>
            </a:endParaRPr>
          </a:p>
        </p:txBody>
      </p:sp>
      <p:sp>
        <p:nvSpPr>
          <p:cNvPr id="30" name="矩形 29"/>
          <p:cNvSpPr/>
          <p:nvPr/>
        </p:nvSpPr>
        <p:spPr bwMode="gray">
          <a:xfrm>
            <a:off x="4747944" y="5779815"/>
            <a:ext cx="2436027" cy="52322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fontAlgn="base">
              <a:spcBef>
                <a:spcPct val="0"/>
              </a:spcBef>
              <a:spcAft>
                <a:spcPct val="0"/>
              </a:spcAft>
            </a:pPr>
            <a:r>
              <a:rPr lang="zh-CN" altLang="en-US" sz="1400" b="1" dirty="0">
                <a:solidFill>
                  <a:srgbClr val="FFFFFF"/>
                </a:solidFill>
                <a:latin typeface="微软雅黑" panose="020B0503020204020204" pitchFamily="34" charset="-122"/>
                <a:ea typeface="微软雅黑" panose="020B0503020204020204" pitchFamily="34" charset="-122"/>
              </a:rPr>
              <a:t>在输入框里输入“迅”，然后选择“周迅”</a:t>
            </a:r>
            <a:endParaRPr lang="zh-CN" altLang="en-US" sz="1400" b="1" dirty="0" smtClean="0">
              <a:solidFill>
                <a:srgbClr val="FFFFFF"/>
              </a:solidFill>
              <a:latin typeface="微软雅黑" panose="020B0503020204020204" pitchFamily="34" charset="-122"/>
              <a:ea typeface="微软雅黑" panose="020B0503020204020204" pitchFamily="34" charset="-122"/>
            </a:endParaRPr>
          </a:p>
        </p:txBody>
      </p:sp>
      <p:sp>
        <p:nvSpPr>
          <p:cNvPr id="31" name="矩形 30"/>
          <p:cNvSpPr/>
          <p:nvPr/>
        </p:nvSpPr>
        <p:spPr bwMode="gray">
          <a:xfrm>
            <a:off x="7648641" y="5771425"/>
            <a:ext cx="2436027" cy="540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r>
              <a:rPr lang="zh-CN" altLang="en-US" sz="1600" b="1" dirty="0">
                <a:solidFill>
                  <a:srgbClr val="FFFFFF"/>
                </a:solidFill>
                <a:latin typeface="微软雅黑" panose="020B0503020204020204" pitchFamily="34" charset="-122"/>
                <a:ea typeface="微软雅黑" panose="020B0503020204020204" pitchFamily="34" charset="-122"/>
              </a:rPr>
              <a:t>显示“周迅”的直接</a:t>
            </a:r>
            <a:r>
              <a:rPr lang="zh-CN" altLang="en-US" sz="1600" b="1" dirty="0" smtClean="0">
                <a:solidFill>
                  <a:srgbClr val="FFFFFF"/>
                </a:solidFill>
                <a:latin typeface="微软雅黑" panose="020B0503020204020204" pitchFamily="34" charset="-122"/>
                <a:ea typeface="微软雅黑" panose="020B0503020204020204" pitchFamily="34" charset="-122"/>
              </a:rPr>
              <a:t>关系</a:t>
            </a:r>
          </a:p>
        </p:txBody>
      </p:sp>
      <p:sp>
        <p:nvSpPr>
          <p:cNvPr id="32" name="矩形 31"/>
          <p:cNvSpPr/>
          <p:nvPr/>
        </p:nvSpPr>
        <p:spPr bwMode="gray">
          <a:xfrm>
            <a:off x="1690791" y="1130579"/>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1</a:t>
            </a:r>
            <a:endParaRPr lang="zh-CN" altLang="en-US" b="1" dirty="0" smtClean="0">
              <a:solidFill>
                <a:srgbClr val="FFFFFF"/>
              </a:solidFill>
              <a:ea typeface="宋体" panose="02010600030101010101" pitchFamily="2" charset="-122"/>
            </a:endParaRPr>
          </a:p>
        </p:txBody>
      </p:sp>
      <p:sp>
        <p:nvSpPr>
          <p:cNvPr id="33" name="矩形 32"/>
          <p:cNvSpPr/>
          <p:nvPr/>
        </p:nvSpPr>
        <p:spPr bwMode="gray">
          <a:xfrm>
            <a:off x="4610081" y="1130579"/>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2</a:t>
            </a:r>
            <a:endParaRPr lang="zh-CN" altLang="en-US" b="1" dirty="0" smtClean="0">
              <a:solidFill>
                <a:srgbClr val="FFFFFF"/>
              </a:solidFill>
              <a:ea typeface="宋体" panose="02010600030101010101" pitchFamily="2" charset="-122"/>
            </a:endParaRPr>
          </a:p>
        </p:txBody>
      </p:sp>
      <p:sp>
        <p:nvSpPr>
          <p:cNvPr id="34" name="矩形 33"/>
          <p:cNvSpPr/>
          <p:nvPr/>
        </p:nvSpPr>
        <p:spPr bwMode="gray">
          <a:xfrm>
            <a:off x="7492188" y="1109172"/>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3</a:t>
            </a:r>
            <a:endParaRPr lang="zh-CN" altLang="en-US" b="1" dirty="0" smtClean="0">
              <a:solidFill>
                <a:srgbClr val="FFFFFF"/>
              </a:solidFill>
              <a:ea typeface="宋体" panose="02010600030101010101" pitchFamily="2" charset="-122"/>
            </a:endParaRPr>
          </a:p>
        </p:txBody>
      </p:sp>
      <p:sp>
        <p:nvSpPr>
          <p:cNvPr id="35" name="矩形 34"/>
          <p:cNvSpPr/>
          <p:nvPr/>
        </p:nvSpPr>
        <p:spPr>
          <a:xfrm>
            <a:off x="575495" y="677629"/>
            <a:ext cx="646331" cy="369332"/>
          </a:xfrm>
          <a:prstGeom prst="rect">
            <a:avLst/>
          </a:prstGeom>
          <a:solidFill>
            <a:srgbClr val="1D4C7C"/>
          </a:solidFill>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示例</a:t>
            </a:r>
          </a:p>
        </p:txBody>
      </p:sp>
      <p:sp>
        <p:nvSpPr>
          <p:cNvPr id="6" name="矩形 5"/>
          <p:cNvSpPr/>
          <p:nvPr/>
        </p:nvSpPr>
        <p:spPr>
          <a:xfrm>
            <a:off x="1312421" y="681300"/>
            <a:ext cx="426193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关系</a:t>
            </a:r>
            <a:r>
              <a:rPr lang="zh-CN" altLang="en-US" dirty="0" smtClean="0">
                <a:latin typeface="微软雅黑" panose="020B0503020204020204" pitchFamily="34" charset="-122"/>
                <a:ea typeface="微软雅黑" panose="020B0503020204020204" pitchFamily="34" charset="-122"/>
              </a:rPr>
              <a:t>搜</a:t>
            </a:r>
            <a:r>
              <a:rPr lang="zh-CN" altLang="en-US"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:http://www.we-yun.com:9474</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684148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5381" y="1406668"/>
            <a:ext cx="2436027" cy="433288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5490" y="1396412"/>
            <a:ext cx="2436027" cy="433288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079" y="1406668"/>
            <a:ext cx="2436027" cy="4332880"/>
          </a:xfrm>
          <a:prstGeom prst="rect">
            <a:avLst/>
          </a:prstGeom>
        </p:spPr>
      </p:pic>
      <p:sp>
        <p:nvSpPr>
          <p:cNvPr id="5" name="矩形 4"/>
          <p:cNvSpPr/>
          <p:nvPr/>
        </p:nvSpPr>
        <p:spPr bwMode="gray">
          <a:xfrm>
            <a:off x="1875382" y="5729292"/>
            <a:ext cx="2436027" cy="584775"/>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rPr>
              <a:t>点击“周迅”节点，显示“周迅”的详细属性列表</a:t>
            </a:r>
            <a:endParaRPr lang="zh-CN" altLang="en-US" sz="1600" dirty="0" smtClean="0">
              <a:solidFill>
                <a:srgbClr val="FFFFFF"/>
              </a:solidFill>
              <a:latin typeface="微软雅黑" panose="020B0503020204020204" pitchFamily="34" charset="-122"/>
              <a:ea typeface="微软雅黑" panose="020B0503020204020204" pitchFamily="34" charset="-122"/>
            </a:endParaRPr>
          </a:p>
        </p:txBody>
      </p:sp>
      <p:sp>
        <p:nvSpPr>
          <p:cNvPr id="30" name="矩形 29"/>
          <p:cNvSpPr/>
          <p:nvPr/>
        </p:nvSpPr>
        <p:spPr bwMode="gray">
          <a:xfrm>
            <a:off x="4776080" y="5751679"/>
            <a:ext cx="2436027" cy="52322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fontAlgn="base">
              <a:spcBef>
                <a:spcPct val="0"/>
              </a:spcBef>
              <a:spcAft>
                <a:spcPct val="0"/>
              </a:spcAft>
            </a:pPr>
            <a:r>
              <a:rPr lang="zh-CN" altLang="en-US" sz="1400" dirty="0">
                <a:solidFill>
                  <a:srgbClr val="FFFFFF"/>
                </a:solidFill>
                <a:latin typeface="微软雅黑" panose="020B0503020204020204" pitchFamily="34" charset="-122"/>
                <a:ea typeface="微软雅黑" panose="020B0503020204020204" pitchFamily="34" charset="-122"/>
              </a:rPr>
              <a:t>输入“张艺谋；巩俐；章子怡”，搜索三者之间的关系</a:t>
            </a:r>
            <a:endParaRPr lang="zh-CN" altLang="en-US" sz="1400" dirty="0" smtClean="0">
              <a:solidFill>
                <a:srgbClr val="FFFFFF"/>
              </a:solidFill>
              <a:latin typeface="微软雅黑" panose="020B0503020204020204" pitchFamily="34" charset="-122"/>
              <a:ea typeface="微软雅黑" panose="020B0503020204020204" pitchFamily="34" charset="-122"/>
            </a:endParaRPr>
          </a:p>
        </p:txBody>
      </p:sp>
      <p:sp>
        <p:nvSpPr>
          <p:cNvPr id="31" name="矩形 30"/>
          <p:cNvSpPr/>
          <p:nvPr/>
        </p:nvSpPr>
        <p:spPr bwMode="gray">
          <a:xfrm>
            <a:off x="7615490" y="5710646"/>
            <a:ext cx="2436027" cy="584775"/>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rPr>
              <a:t>点击“张艺谋”节点，展开其直接关系</a:t>
            </a:r>
            <a:endParaRPr lang="zh-CN" altLang="en-US" sz="1600" dirty="0" smtClean="0">
              <a:solidFill>
                <a:srgbClr val="FFFFFF"/>
              </a:solidFill>
              <a:latin typeface="微软雅黑" panose="020B0503020204020204" pitchFamily="34" charset="-122"/>
              <a:ea typeface="微软雅黑" panose="020B0503020204020204" pitchFamily="34" charset="-122"/>
            </a:endParaRPr>
          </a:p>
        </p:txBody>
      </p:sp>
      <p:sp>
        <p:nvSpPr>
          <p:cNvPr id="6" name="矩形 5"/>
          <p:cNvSpPr/>
          <p:nvPr/>
        </p:nvSpPr>
        <p:spPr bwMode="gray">
          <a:xfrm>
            <a:off x="1718927" y="1102443"/>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4</a:t>
            </a:r>
            <a:endParaRPr lang="zh-CN" altLang="en-US" b="1" dirty="0" smtClean="0">
              <a:solidFill>
                <a:srgbClr val="FFFFFF"/>
              </a:solidFill>
              <a:ea typeface="宋体" panose="02010600030101010101" pitchFamily="2" charset="-122"/>
            </a:endParaRPr>
          </a:p>
        </p:txBody>
      </p:sp>
      <p:sp>
        <p:nvSpPr>
          <p:cNvPr id="10" name="矩形 9"/>
          <p:cNvSpPr/>
          <p:nvPr/>
        </p:nvSpPr>
        <p:spPr bwMode="gray">
          <a:xfrm>
            <a:off x="4638217" y="1102443"/>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5</a:t>
            </a:r>
            <a:endParaRPr lang="zh-CN" altLang="en-US" b="1" dirty="0" smtClean="0">
              <a:solidFill>
                <a:srgbClr val="FFFFFF"/>
              </a:solidFill>
              <a:ea typeface="宋体" panose="02010600030101010101" pitchFamily="2" charset="-122"/>
            </a:endParaRPr>
          </a:p>
        </p:txBody>
      </p:sp>
      <p:sp>
        <p:nvSpPr>
          <p:cNvPr id="11" name="矩形 10"/>
          <p:cNvSpPr/>
          <p:nvPr/>
        </p:nvSpPr>
        <p:spPr bwMode="gray">
          <a:xfrm>
            <a:off x="7459037" y="1070780"/>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6</a:t>
            </a:r>
            <a:endParaRPr lang="zh-CN" altLang="en-US" b="1" dirty="0" smtClean="0">
              <a:solidFill>
                <a:srgbClr val="FFFFFF"/>
              </a:solidFill>
              <a:ea typeface="宋体" panose="02010600030101010101" pitchFamily="2" charset="-122"/>
            </a:endParaRPr>
          </a:p>
        </p:txBody>
      </p:sp>
      <p:sp>
        <p:nvSpPr>
          <p:cNvPr id="12" name="矩形 11"/>
          <p:cNvSpPr/>
          <p:nvPr/>
        </p:nvSpPr>
        <p:spPr>
          <a:xfrm>
            <a:off x="575495" y="677623"/>
            <a:ext cx="646331" cy="369332"/>
          </a:xfrm>
          <a:prstGeom prst="rect">
            <a:avLst/>
          </a:prstGeom>
          <a:solidFill>
            <a:srgbClr val="1D4C7C"/>
          </a:solidFill>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示例</a:t>
            </a:r>
          </a:p>
        </p:txBody>
      </p:sp>
    </p:spTree>
    <p:extLst>
      <p:ext uri="{BB962C8B-B14F-4D97-AF65-F5344CB8AC3E}">
        <p14:creationId xmlns:p14="http://schemas.microsoft.com/office/powerpoint/2010/main" val="4164058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gray">
          <a:xfrm>
            <a:off x="1875382" y="5877921"/>
            <a:ext cx="2436027" cy="612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rPr>
              <a:t>搜索界面</a:t>
            </a:r>
            <a:endParaRPr lang="zh-CN" altLang="en-US" sz="1600" dirty="0" smtClean="0">
              <a:solidFill>
                <a:srgbClr val="FFFFFF"/>
              </a:solidFill>
              <a:latin typeface="微软雅黑" panose="020B0503020204020204" pitchFamily="34" charset="-122"/>
              <a:ea typeface="微软雅黑" panose="020B0503020204020204" pitchFamily="34" charset="-122"/>
            </a:endParaRPr>
          </a:p>
        </p:txBody>
      </p:sp>
      <p:sp>
        <p:nvSpPr>
          <p:cNvPr id="30" name="矩形 29"/>
          <p:cNvSpPr/>
          <p:nvPr/>
        </p:nvSpPr>
        <p:spPr bwMode="gray">
          <a:xfrm>
            <a:off x="4776080" y="5877921"/>
            <a:ext cx="2436027" cy="612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fontAlgn="base">
              <a:spcBef>
                <a:spcPct val="0"/>
              </a:spcBef>
              <a:spcAft>
                <a:spcPct val="0"/>
              </a:spcAft>
            </a:pPr>
            <a:r>
              <a:rPr lang="zh-CN" altLang="en-US" sz="1400" dirty="0">
                <a:solidFill>
                  <a:srgbClr val="FFFFFF"/>
                </a:solidFill>
                <a:latin typeface="微软雅黑" panose="020B0503020204020204" pitchFamily="34" charset="-122"/>
                <a:ea typeface="微软雅黑" panose="020B0503020204020204" pitchFamily="34" charset="-122"/>
              </a:rPr>
              <a:t>在输入框里输入</a:t>
            </a:r>
            <a:r>
              <a:rPr lang="zh-CN" altLang="en-US" sz="1400" dirty="0" smtClean="0">
                <a:solidFill>
                  <a:srgbClr val="FFFFFF"/>
                </a:solidFill>
                <a:latin typeface="微软雅黑" panose="020B0503020204020204" pitchFamily="34" charset="-122"/>
                <a:ea typeface="微软雅黑" panose="020B0503020204020204" pitchFamily="34" charset="-122"/>
              </a:rPr>
              <a:t>“</a:t>
            </a:r>
            <a:r>
              <a:rPr lang="zh-CN" altLang="en-US" sz="1400" dirty="0">
                <a:solidFill>
                  <a:srgbClr val="FFFFFF"/>
                </a:solidFill>
                <a:latin typeface="微软雅黑" panose="020B0503020204020204" pitchFamily="34" charset="-122"/>
                <a:ea typeface="微软雅黑" panose="020B0503020204020204" pitchFamily="34" charset="-122"/>
              </a:rPr>
              <a:t>微云</a:t>
            </a:r>
            <a:r>
              <a:rPr lang="zh-CN" altLang="en-US" sz="1400" dirty="0" smtClean="0">
                <a:solidFill>
                  <a:srgbClr val="FFFFFF"/>
                </a:solidFill>
                <a:latin typeface="微软雅黑" panose="020B0503020204020204" pitchFamily="34" charset="-122"/>
                <a:ea typeface="微软雅黑" panose="020B0503020204020204" pitchFamily="34" charset="-122"/>
              </a:rPr>
              <a:t>”</a:t>
            </a:r>
            <a:r>
              <a:rPr lang="zh-CN" altLang="en-US" sz="1400" dirty="0">
                <a:solidFill>
                  <a:srgbClr val="FFFFFF"/>
                </a:solidFill>
                <a:latin typeface="微软雅黑" panose="020B0503020204020204" pitchFamily="34" charset="-122"/>
                <a:ea typeface="微软雅黑" panose="020B0503020204020204" pitchFamily="34" charset="-122"/>
              </a:rPr>
              <a:t>，然后选择</a:t>
            </a:r>
            <a:r>
              <a:rPr lang="zh-CN" altLang="en-US" sz="1400" dirty="0" smtClean="0">
                <a:solidFill>
                  <a:srgbClr val="FFFFFF"/>
                </a:solidFill>
                <a:latin typeface="微软雅黑" panose="020B0503020204020204" pitchFamily="34" charset="-122"/>
                <a:ea typeface="微软雅黑" panose="020B0503020204020204" pitchFamily="34" charset="-122"/>
              </a:rPr>
              <a:t>“微云数聚”</a:t>
            </a:r>
          </a:p>
        </p:txBody>
      </p:sp>
      <p:sp>
        <p:nvSpPr>
          <p:cNvPr id="31" name="矩形 30"/>
          <p:cNvSpPr/>
          <p:nvPr/>
        </p:nvSpPr>
        <p:spPr bwMode="gray">
          <a:xfrm>
            <a:off x="7695363" y="5877921"/>
            <a:ext cx="2436027" cy="612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rPr>
              <a:t>显示</a:t>
            </a:r>
            <a:r>
              <a:rPr lang="zh-CN" altLang="en-US" sz="1600" dirty="0" smtClean="0">
                <a:solidFill>
                  <a:srgbClr val="FFFFFF"/>
                </a:solidFill>
                <a:latin typeface="微软雅黑" panose="020B0503020204020204" pitchFamily="34" charset="-122"/>
                <a:ea typeface="微软雅黑" panose="020B0503020204020204" pitchFamily="34" charset="-122"/>
              </a:rPr>
              <a:t>“微云数聚”的企业信息及员工关系</a:t>
            </a:r>
          </a:p>
        </p:txBody>
      </p:sp>
      <p:sp>
        <p:nvSpPr>
          <p:cNvPr id="32" name="矩形 31"/>
          <p:cNvSpPr/>
          <p:nvPr/>
        </p:nvSpPr>
        <p:spPr bwMode="gray">
          <a:xfrm>
            <a:off x="1718927" y="1200916"/>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1</a:t>
            </a:r>
            <a:endParaRPr lang="zh-CN" altLang="en-US" b="1" dirty="0" smtClean="0">
              <a:solidFill>
                <a:srgbClr val="FFFFFF"/>
              </a:solidFill>
              <a:ea typeface="宋体" panose="02010600030101010101" pitchFamily="2" charset="-122"/>
            </a:endParaRPr>
          </a:p>
        </p:txBody>
      </p:sp>
      <p:sp>
        <p:nvSpPr>
          <p:cNvPr id="33" name="矩形 32"/>
          <p:cNvSpPr/>
          <p:nvPr/>
        </p:nvSpPr>
        <p:spPr bwMode="gray">
          <a:xfrm>
            <a:off x="4638217" y="1200916"/>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2</a:t>
            </a:r>
            <a:endParaRPr lang="zh-CN" altLang="en-US" b="1" dirty="0" smtClean="0">
              <a:solidFill>
                <a:srgbClr val="FFFFFF"/>
              </a:solidFill>
              <a:ea typeface="宋体" panose="02010600030101010101" pitchFamily="2" charset="-122"/>
            </a:endParaRPr>
          </a:p>
        </p:txBody>
      </p:sp>
      <p:sp>
        <p:nvSpPr>
          <p:cNvPr id="34" name="矩形 33"/>
          <p:cNvSpPr/>
          <p:nvPr/>
        </p:nvSpPr>
        <p:spPr bwMode="gray">
          <a:xfrm>
            <a:off x="7538910" y="1149568"/>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3</a:t>
            </a:r>
            <a:endParaRPr lang="zh-CN" altLang="en-US" b="1" dirty="0" smtClean="0">
              <a:solidFill>
                <a:srgbClr val="FFFFFF"/>
              </a:solidFill>
              <a:ea typeface="宋体" panose="02010600030101010101" pitchFamily="2" charset="-122"/>
            </a:endParaRPr>
          </a:p>
        </p:txBody>
      </p:sp>
      <p:sp>
        <p:nvSpPr>
          <p:cNvPr id="35" name="矩形 34"/>
          <p:cNvSpPr/>
          <p:nvPr/>
        </p:nvSpPr>
        <p:spPr>
          <a:xfrm>
            <a:off x="575495" y="672150"/>
            <a:ext cx="646331" cy="369332"/>
          </a:xfrm>
          <a:prstGeom prst="rect">
            <a:avLst/>
          </a:prstGeom>
          <a:solidFill>
            <a:srgbClr val="1D4C7C"/>
          </a:solidFill>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示例</a:t>
            </a:r>
          </a:p>
        </p:txBody>
      </p:sp>
      <p:sp>
        <p:nvSpPr>
          <p:cNvPr id="6" name="矩形 5"/>
          <p:cNvSpPr/>
          <p:nvPr/>
        </p:nvSpPr>
        <p:spPr>
          <a:xfrm>
            <a:off x="1312421" y="686773"/>
            <a:ext cx="4367734"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企业搜：</a:t>
            </a:r>
            <a:r>
              <a:rPr lang="en-US" altLang="zh-CN" dirty="0" smtClean="0">
                <a:latin typeface="微软雅黑" panose="020B0503020204020204" pitchFamily="34" charset="-122"/>
                <a:ea typeface="微软雅黑" panose="020B0503020204020204" pitchFamily="34" charset="-122"/>
              </a:rPr>
              <a:t>http</a:t>
            </a:r>
            <a:r>
              <a:rPr lang="en-US" altLang="zh-CN" dirty="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www.we-yun.com:9494</a:t>
            </a:r>
            <a:endParaRPr lang="en-US" altLang="zh-CN"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4672" y="1582413"/>
            <a:ext cx="2417445" cy="429768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080" y="1540308"/>
            <a:ext cx="2441129" cy="433978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5363" y="1532860"/>
            <a:ext cx="2445319" cy="4347233"/>
          </a:xfrm>
          <a:prstGeom prst="rect">
            <a:avLst/>
          </a:prstGeom>
        </p:spPr>
      </p:pic>
    </p:spTree>
    <p:extLst>
      <p:ext uri="{BB962C8B-B14F-4D97-AF65-F5344CB8AC3E}">
        <p14:creationId xmlns:p14="http://schemas.microsoft.com/office/powerpoint/2010/main" val="234833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gray">
          <a:xfrm>
            <a:off x="1833178" y="5729292"/>
            <a:ext cx="2431190" cy="584775"/>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rPr>
              <a:t>在输入框里输入“陈波”，然后选择“陈波”</a:t>
            </a:r>
          </a:p>
        </p:txBody>
      </p:sp>
      <p:sp>
        <p:nvSpPr>
          <p:cNvPr id="30" name="矩形 29"/>
          <p:cNvSpPr/>
          <p:nvPr/>
        </p:nvSpPr>
        <p:spPr bwMode="gray">
          <a:xfrm>
            <a:off x="4733875" y="5765747"/>
            <a:ext cx="2448000" cy="52322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fontAlgn="base">
              <a:spcBef>
                <a:spcPct val="0"/>
              </a:spcBef>
              <a:spcAft>
                <a:spcPct val="0"/>
              </a:spcAft>
            </a:pPr>
            <a:r>
              <a:rPr lang="zh-CN" altLang="en-US" sz="1400" dirty="0" smtClean="0">
                <a:solidFill>
                  <a:srgbClr val="FFFFFF"/>
                </a:solidFill>
                <a:latin typeface="微软雅黑" panose="020B0503020204020204" pitchFamily="34" charset="-122"/>
                <a:ea typeface="微软雅黑" panose="020B0503020204020204" pitchFamily="34" charset="-122"/>
              </a:rPr>
              <a:t>显示所有叫“陈波”的班级信息。</a:t>
            </a:r>
          </a:p>
        </p:txBody>
      </p:sp>
      <p:sp>
        <p:nvSpPr>
          <p:cNvPr id="31" name="矩形 30"/>
          <p:cNvSpPr/>
          <p:nvPr/>
        </p:nvSpPr>
        <p:spPr bwMode="gray">
          <a:xfrm>
            <a:off x="7646545" y="5710827"/>
            <a:ext cx="2436027" cy="584775"/>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rPr>
              <a:t>点击“陈波”节点，显示此“陈波”的</a:t>
            </a:r>
            <a:r>
              <a:rPr lang="zh-CN" altLang="en-US" sz="1600" dirty="0">
                <a:solidFill>
                  <a:srgbClr val="FFFFFF"/>
                </a:solidFill>
                <a:latin typeface="微软雅黑" panose="020B0503020204020204" pitchFamily="34" charset="-122"/>
                <a:ea typeface="微软雅黑" panose="020B0503020204020204" pitchFamily="34" charset="-122"/>
              </a:rPr>
              <a:t>班级</a:t>
            </a:r>
            <a:r>
              <a:rPr lang="zh-CN" altLang="en-US" sz="1600" dirty="0" smtClean="0">
                <a:solidFill>
                  <a:srgbClr val="FFFFFF"/>
                </a:solidFill>
                <a:latin typeface="微软雅黑" panose="020B0503020204020204" pitchFamily="34" charset="-122"/>
                <a:ea typeface="微软雅黑" panose="020B0503020204020204" pitchFamily="34" charset="-122"/>
              </a:rPr>
              <a:t>关系</a:t>
            </a:r>
          </a:p>
        </p:txBody>
      </p:sp>
      <p:sp>
        <p:nvSpPr>
          <p:cNvPr id="32" name="矩形 31"/>
          <p:cNvSpPr/>
          <p:nvPr/>
        </p:nvSpPr>
        <p:spPr bwMode="gray">
          <a:xfrm>
            <a:off x="1676723" y="1102443"/>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1</a:t>
            </a:r>
            <a:endParaRPr lang="zh-CN" altLang="en-US" b="1" dirty="0" smtClean="0">
              <a:solidFill>
                <a:srgbClr val="FFFFFF"/>
              </a:solidFill>
              <a:ea typeface="宋体" panose="02010600030101010101" pitchFamily="2" charset="-122"/>
            </a:endParaRPr>
          </a:p>
        </p:txBody>
      </p:sp>
      <p:sp>
        <p:nvSpPr>
          <p:cNvPr id="33" name="矩形 32"/>
          <p:cNvSpPr/>
          <p:nvPr/>
        </p:nvSpPr>
        <p:spPr bwMode="gray">
          <a:xfrm>
            <a:off x="4596013" y="1102443"/>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2</a:t>
            </a:r>
            <a:endParaRPr lang="zh-CN" altLang="en-US" b="1" dirty="0" smtClean="0">
              <a:solidFill>
                <a:srgbClr val="FFFFFF"/>
              </a:solidFill>
              <a:ea typeface="宋体" panose="02010600030101010101" pitchFamily="2" charset="-122"/>
            </a:endParaRPr>
          </a:p>
        </p:txBody>
      </p:sp>
      <p:sp>
        <p:nvSpPr>
          <p:cNvPr id="34" name="矩形 33"/>
          <p:cNvSpPr/>
          <p:nvPr/>
        </p:nvSpPr>
        <p:spPr bwMode="gray">
          <a:xfrm>
            <a:off x="7490092" y="1086715"/>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3</a:t>
            </a:r>
            <a:endParaRPr lang="zh-CN" altLang="en-US" b="1" dirty="0" smtClean="0">
              <a:solidFill>
                <a:srgbClr val="FFFFFF"/>
              </a:solidFill>
              <a:ea typeface="宋体" panose="02010600030101010101" pitchFamily="2" charset="-122"/>
            </a:endParaRPr>
          </a:p>
        </p:txBody>
      </p:sp>
      <p:sp>
        <p:nvSpPr>
          <p:cNvPr id="35" name="矩形 34"/>
          <p:cNvSpPr/>
          <p:nvPr/>
        </p:nvSpPr>
        <p:spPr>
          <a:xfrm>
            <a:off x="575495" y="688575"/>
            <a:ext cx="646331" cy="369332"/>
          </a:xfrm>
          <a:prstGeom prst="rect">
            <a:avLst/>
          </a:prstGeom>
          <a:solidFill>
            <a:srgbClr val="1D4C7C"/>
          </a:solidFill>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示例</a:t>
            </a:r>
          </a:p>
        </p:txBody>
      </p:sp>
      <p:sp>
        <p:nvSpPr>
          <p:cNvPr id="6" name="矩形 5"/>
          <p:cNvSpPr/>
          <p:nvPr/>
        </p:nvSpPr>
        <p:spPr>
          <a:xfrm>
            <a:off x="1312421" y="681302"/>
            <a:ext cx="4367734"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校友搜：</a:t>
            </a:r>
            <a:r>
              <a:rPr lang="en-US" altLang="zh-CN" dirty="0">
                <a:latin typeface="微软雅黑" panose="020B0503020204020204" pitchFamily="34" charset="-122"/>
                <a:ea typeface="微软雅黑" panose="020B0503020204020204" pitchFamily="34" charset="-122"/>
              </a:rPr>
              <a:t>http://www.we-yun.com:9574</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545" y="1418252"/>
            <a:ext cx="2436027" cy="433071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2631" y="1471775"/>
            <a:ext cx="2421737" cy="4305311"/>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6374" y="1439707"/>
            <a:ext cx="2439776" cy="4337379"/>
          </a:xfrm>
          <a:prstGeom prst="rect">
            <a:avLst/>
          </a:prstGeom>
        </p:spPr>
      </p:pic>
    </p:spTree>
    <p:extLst>
      <p:ext uri="{BB962C8B-B14F-4D97-AF65-F5344CB8AC3E}">
        <p14:creationId xmlns:p14="http://schemas.microsoft.com/office/powerpoint/2010/main" val="35030194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gray">
          <a:xfrm>
            <a:off x="1847246" y="5873004"/>
            <a:ext cx="2436027" cy="648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rPr>
              <a:t>搜索界面</a:t>
            </a:r>
            <a:endParaRPr lang="zh-CN" altLang="en-US" sz="1600" dirty="0" smtClean="0">
              <a:solidFill>
                <a:srgbClr val="FFFFFF"/>
              </a:solidFill>
              <a:latin typeface="微软雅黑" panose="020B0503020204020204" pitchFamily="34" charset="-122"/>
              <a:ea typeface="微软雅黑" panose="020B0503020204020204" pitchFamily="34" charset="-122"/>
            </a:endParaRPr>
          </a:p>
        </p:txBody>
      </p:sp>
      <p:sp>
        <p:nvSpPr>
          <p:cNvPr id="30" name="矩形 29"/>
          <p:cNvSpPr/>
          <p:nvPr/>
        </p:nvSpPr>
        <p:spPr bwMode="gray">
          <a:xfrm>
            <a:off x="4747943" y="5873004"/>
            <a:ext cx="2448000" cy="648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fontAlgn="base">
              <a:spcBef>
                <a:spcPct val="0"/>
              </a:spcBef>
              <a:spcAft>
                <a:spcPct val="0"/>
              </a:spcAft>
            </a:pPr>
            <a:r>
              <a:rPr lang="zh-CN" altLang="en-US" sz="1400" dirty="0">
                <a:solidFill>
                  <a:srgbClr val="FFFFFF"/>
                </a:solidFill>
                <a:latin typeface="微软雅黑" panose="020B0503020204020204" pitchFamily="34" charset="-122"/>
                <a:ea typeface="微软雅黑" panose="020B0503020204020204" pitchFamily="34" charset="-122"/>
              </a:rPr>
              <a:t>在输入框里输入</a:t>
            </a:r>
            <a:r>
              <a:rPr lang="zh-CN" altLang="en-US" sz="1400" dirty="0" smtClean="0">
                <a:solidFill>
                  <a:srgbClr val="FFFFFF"/>
                </a:solidFill>
                <a:latin typeface="微软雅黑" panose="020B0503020204020204" pitchFamily="34" charset="-122"/>
                <a:ea typeface="微软雅黑" panose="020B0503020204020204" pitchFamily="34" charset="-122"/>
              </a:rPr>
              <a:t>“万达”</a:t>
            </a:r>
            <a:r>
              <a:rPr lang="zh-CN" altLang="en-US" sz="1400" dirty="0">
                <a:solidFill>
                  <a:srgbClr val="FFFFFF"/>
                </a:solidFill>
                <a:latin typeface="微软雅黑" panose="020B0503020204020204" pitchFamily="34" charset="-122"/>
                <a:ea typeface="微软雅黑" panose="020B0503020204020204" pitchFamily="34" charset="-122"/>
              </a:rPr>
              <a:t>，然后选择</a:t>
            </a:r>
            <a:r>
              <a:rPr lang="zh-CN" altLang="en-US" sz="1400" dirty="0" smtClean="0">
                <a:solidFill>
                  <a:srgbClr val="FFFFFF"/>
                </a:solidFill>
                <a:latin typeface="微软雅黑" panose="020B0503020204020204" pitchFamily="34" charset="-122"/>
                <a:ea typeface="微软雅黑" panose="020B0503020204020204" pitchFamily="34" charset="-122"/>
              </a:rPr>
              <a:t>“万达影院”</a:t>
            </a:r>
          </a:p>
        </p:txBody>
      </p:sp>
      <p:sp>
        <p:nvSpPr>
          <p:cNvPr id="31" name="矩形 30"/>
          <p:cNvSpPr/>
          <p:nvPr/>
        </p:nvSpPr>
        <p:spPr bwMode="gray">
          <a:xfrm>
            <a:off x="7685824" y="5873004"/>
            <a:ext cx="2436027" cy="648000"/>
          </a:xfrm>
          <a:prstGeom prst="rect">
            <a:avLst/>
          </a:prstGeom>
          <a:solidFill>
            <a:srgbClr val="1D4C7C"/>
          </a:solidFill>
          <a:ln>
            <a:noFill/>
          </a:ln>
          <a:effectLst>
            <a:outerShdw dist="17961" dir="2700000" algn="ctr" rotWithShape="0">
              <a:srgbClr val="C0C0C0"/>
            </a:outerShdw>
          </a:effectLst>
          <a:extLst/>
        </p:spPr>
        <p:txBody>
          <a:bodyPr wrap="square" rtlCol="0" anchor="ctr">
            <a:spAutoFit/>
            <a:flatTx/>
          </a:bodyPr>
          <a:lstStyle/>
          <a:p>
            <a:pPr algn="ct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rPr>
              <a:t>显示</a:t>
            </a:r>
            <a:r>
              <a:rPr lang="zh-CN" altLang="en-US" sz="1600" dirty="0" smtClean="0">
                <a:solidFill>
                  <a:srgbClr val="FFFFFF"/>
                </a:solidFill>
                <a:latin typeface="微软雅黑" panose="020B0503020204020204" pitchFamily="34" charset="-122"/>
                <a:ea typeface="微软雅黑" panose="020B0503020204020204" pitchFamily="34" charset="-122"/>
              </a:rPr>
              <a:t>“万达影院”的企业信息及其投资关系</a:t>
            </a:r>
          </a:p>
        </p:txBody>
      </p:sp>
      <p:sp>
        <p:nvSpPr>
          <p:cNvPr id="32" name="矩形 31"/>
          <p:cNvSpPr/>
          <p:nvPr/>
        </p:nvSpPr>
        <p:spPr bwMode="gray">
          <a:xfrm>
            <a:off x="1690791" y="1257188"/>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1</a:t>
            </a:r>
            <a:endParaRPr lang="zh-CN" altLang="en-US" b="1" dirty="0" smtClean="0">
              <a:solidFill>
                <a:srgbClr val="FFFFFF"/>
              </a:solidFill>
              <a:ea typeface="宋体" panose="02010600030101010101" pitchFamily="2" charset="-122"/>
            </a:endParaRPr>
          </a:p>
        </p:txBody>
      </p:sp>
      <p:sp>
        <p:nvSpPr>
          <p:cNvPr id="33" name="矩形 32"/>
          <p:cNvSpPr/>
          <p:nvPr/>
        </p:nvSpPr>
        <p:spPr bwMode="gray">
          <a:xfrm>
            <a:off x="4610081" y="1257188"/>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2</a:t>
            </a:r>
            <a:endParaRPr lang="zh-CN" altLang="en-US" b="1" dirty="0" smtClean="0">
              <a:solidFill>
                <a:srgbClr val="FFFFFF"/>
              </a:solidFill>
              <a:ea typeface="宋体" panose="02010600030101010101" pitchFamily="2" charset="-122"/>
            </a:endParaRPr>
          </a:p>
        </p:txBody>
      </p:sp>
      <p:sp>
        <p:nvSpPr>
          <p:cNvPr id="34" name="矩形 33"/>
          <p:cNvSpPr/>
          <p:nvPr/>
        </p:nvSpPr>
        <p:spPr bwMode="gray">
          <a:xfrm>
            <a:off x="7529371" y="1233140"/>
            <a:ext cx="312906" cy="369332"/>
          </a:xfrm>
          <a:prstGeom prst="rect">
            <a:avLst/>
          </a:prstGeom>
          <a:solidFill>
            <a:srgbClr val="1D4C7C"/>
          </a:solidFill>
          <a:ln>
            <a:noFill/>
          </a:ln>
          <a:effectLst>
            <a:outerShdw dist="17961" dir="2700000" algn="ctr" rotWithShape="0">
              <a:srgbClr val="C0C0C0"/>
            </a:outerShdw>
          </a:effectLst>
          <a:extLst/>
        </p:spPr>
        <p:txBody>
          <a:bodyPr wrap="none" rtlCol="0" anchor="ctr">
            <a:spAutoFit/>
            <a:flatTx/>
          </a:bodyPr>
          <a:lstStyle/>
          <a:p>
            <a:pPr algn="ctr" fontAlgn="base">
              <a:spcBef>
                <a:spcPct val="0"/>
              </a:spcBef>
              <a:spcAft>
                <a:spcPct val="0"/>
              </a:spcAft>
            </a:pPr>
            <a:r>
              <a:rPr lang="en-US" altLang="zh-CN" b="1" dirty="0" smtClean="0">
                <a:solidFill>
                  <a:srgbClr val="FFFFFF"/>
                </a:solidFill>
                <a:ea typeface="宋体" panose="02010600030101010101" pitchFamily="2" charset="-122"/>
              </a:rPr>
              <a:t>3</a:t>
            </a:r>
            <a:endParaRPr lang="zh-CN" altLang="en-US" b="1" dirty="0" smtClean="0">
              <a:solidFill>
                <a:srgbClr val="FFFFFF"/>
              </a:solidFill>
              <a:ea typeface="宋体" panose="02010600030101010101" pitchFamily="2" charset="-122"/>
            </a:endParaRPr>
          </a:p>
        </p:txBody>
      </p:sp>
      <p:sp>
        <p:nvSpPr>
          <p:cNvPr id="35" name="矩形 34"/>
          <p:cNvSpPr/>
          <p:nvPr/>
        </p:nvSpPr>
        <p:spPr>
          <a:xfrm>
            <a:off x="575495" y="683108"/>
            <a:ext cx="646331" cy="369332"/>
          </a:xfrm>
          <a:prstGeom prst="rect">
            <a:avLst/>
          </a:prstGeom>
          <a:solidFill>
            <a:srgbClr val="1D4C7C"/>
          </a:solidFill>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示例</a:t>
            </a:r>
          </a:p>
        </p:txBody>
      </p:sp>
      <p:sp>
        <p:nvSpPr>
          <p:cNvPr id="6" name="矩形 5"/>
          <p:cNvSpPr/>
          <p:nvPr/>
        </p:nvSpPr>
        <p:spPr>
          <a:xfrm>
            <a:off x="1312421" y="686790"/>
            <a:ext cx="4367734"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股票搜：</a:t>
            </a:r>
            <a:r>
              <a:rPr lang="en-US" altLang="zh-CN" dirty="0">
                <a:latin typeface="微软雅黑" panose="020B0503020204020204" pitchFamily="34" charset="-122"/>
                <a:ea typeface="微软雅黑" panose="020B0503020204020204" pitchFamily="34" charset="-122"/>
              </a:rPr>
              <a:t>http://www.we-yun.com:9674</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823" y="1564677"/>
            <a:ext cx="2436027" cy="4330715"/>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534" y="1621066"/>
            <a:ext cx="2429409" cy="43189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245" y="1564674"/>
            <a:ext cx="2436029" cy="4330718"/>
          </a:xfrm>
          <a:prstGeom prst="rect">
            <a:avLst/>
          </a:prstGeom>
        </p:spPr>
      </p:pic>
    </p:spTree>
    <p:extLst>
      <p:ext uri="{BB962C8B-B14F-4D97-AF65-F5344CB8AC3E}">
        <p14:creationId xmlns:p14="http://schemas.microsoft.com/office/powerpoint/2010/main" val="7008641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HPPtIPISk.aQbB1ml33H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JthOUOZlQE6YTCtWRmIK1g"/>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879</Words>
  <Application>Microsoft Office PowerPoint</Application>
  <PresentationFormat>宽屏</PresentationFormat>
  <Paragraphs>470</Paragraphs>
  <Slides>12</Slides>
  <Notes>8</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12</vt:i4>
      </vt:variant>
    </vt:vector>
  </HeadingPairs>
  <TitlesOfParts>
    <vt:vector size="25" baseType="lpstr">
      <vt:lpstr>Didot</vt:lpstr>
      <vt:lpstr>Helvetica Neue</vt:lpstr>
      <vt:lpstr>Segoe</vt:lpstr>
      <vt:lpstr>等线</vt:lpstr>
      <vt:lpstr>宋体</vt:lpstr>
      <vt:lpstr>微软雅黑</vt:lpstr>
      <vt:lpstr>Arial</vt:lpstr>
      <vt:lpstr>Calibri</vt:lpstr>
      <vt:lpstr>Calibri Light</vt:lpstr>
      <vt:lpstr>Segoe UI</vt:lpstr>
      <vt:lpstr>Segoe UI Light</vt:lpstr>
      <vt:lpstr>Office 主题</vt:lpstr>
      <vt:lpstr>文档</vt:lpstr>
      <vt:lpstr>PowerPoint 演示文稿</vt:lpstr>
      <vt:lpstr>PowerPoint 演示文稿</vt:lpstr>
      <vt:lpstr>PowerPoint 演示文稿</vt:lpstr>
      <vt:lpstr>数据+关系搜=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袁琳</dc:creator>
  <cp:lastModifiedBy>张帜</cp:lastModifiedBy>
  <cp:revision>89</cp:revision>
  <dcterms:created xsi:type="dcterms:W3CDTF">2017-11-17T01:36:03Z</dcterms:created>
  <dcterms:modified xsi:type="dcterms:W3CDTF">2018-01-22T03:59:22Z</dcterms:modified>
</cp:coreProperties>
</file>