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hyperlink" Target="http://www.we-yun.com:7474" TargetMode="External"/><Relationship Id="rId5" Type="http://schemas.openxmlformats.org/officeDocument/2006/relationships/hyperlink" Target="http://www.we-yun.com:9474" TargetMode="External"/><Relationship Id="rId6" Type="http://schemas.openxmlformats.org/officeDocument/2006/relationships/hyperlink" Target="http://www.we-yun.com:9494" TargetMode="External"/><Relationship Id="rId7" Type="http://schemas.openxmlformats.org/officeDocument/2006/relationships/hyperlink" Target="http://www.we-yun.com:9574" TargetMode="External"/><Relationship Id="rId8" Type="http://schemas.openxmlformats.org/officeDocument/2006/relationships/hyperlink" Target="http://www.we-yun.com:9674" TargetMode="External"/><Relationship Id="rId9" Type="http://schemas.openxmlformats.org/officeDocument/2006/relationships/hyperlink" Target="http://www.we-yun.com:9774" TargetMode="External"/><Relationship Id="rId10" Type="http://schemas.openxmlformats.org/officeDocument/2006/relationships/hyperlink" Target="http://movies.we-yun.com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726" y="4926095"/>
            <a:ext cx="9176549" cy="3863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微云数聚（北京）科技有限公司 - 邬瑞文"/>
          <p:cNvSpPr txBox="1"/>
          <p:nvPr/>
        </p:nvSpPr>
        <p:spPr>
          <a:xfrm>
            <a:off x="6303575" y="8870937"/>
            <a:ext cx="12948762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微云数聚（北京）科技有限公司 - 邬瑞文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A3A94B16-9C34-4A05-A722-72817A76658A-L0-001.jpeg" descr="A3A94B16-9C34-4A05-A722-72817A76658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1141" y="1952046"/>
            <a:ext cx="14741718" cy="10813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Neo4j - http://www.we-yun.com:7474…"/>
          <p:cNvSpPr txBox="1"/>
          <p:nvPr/>
        </p:nvSpPr>
        <p:spPr>
          <a:xfrm>
            <a:off x="6297652" y="2539945"/>
            <a:ext cx="15708855" cy="967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Neo4j - </a:t>
            </a:r>
            <a:r>
              <a:rPr u="sng">
                <a:hlinkClick r:id="rId4" invalidUrl="" action="" tgtFrame="" tooltip="" history="1" highlightClick="0" endSnd="0"/>
              </a:rPr>
              <a:t>http://www.we-yun.com:7474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关系搜 - </a:t>
            </a:r>
            <a:r>
              <a:rPr u="sng">
                <a:hlinkClick r:id="rId5" invalidUrl="" action="" tgtFrame="" tooltip="" history="1" highlightClick="0" endSnd="0"/>
              </a:rPr>
              <a:t>http://www.we-yun.com:9474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企业搜 - </a:t>
            </a:r>
            <a:r>
              <a:rPr u="sng">
                <a:hlinkClick r:id="rId6" invalidUrl="" action="" tgtFrame="" tooltip="" history="1" highlightClick="0" endSnd="0"/>
              </a:rPr>
              <a:t>http://www.we-yun.com:9494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校友搜 - </a:t>
            </a:r>
            <a:r>
              <a:rPr u="sng">
                <a:hlinkClick r:id="rId7" invalidUrl="" action="" tgtFrame="" tooltip="" history="1" highlightClick="0" endSnd="0"/>
              </a:rPr>
              <a:t>http://www.we-yun.com:9574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股票搜 - </a:t>
            </a:r>
            <a:r>
              <a:rPr u="sng">
                <a:hlinkClick r:id="rId8" invalidUrl="" action="" tgtFrame="" tooltip="" history="1" highlightClick="0" endSnd="0"/>
              </a:rPr>
              <a:t>http://www.we-yun.com:9674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三板搜 - </a:t>
            </a:r>
            <a:r>
              <a:rPr u="sng">
                <a:hlinkClick r:id="rId9" invalidUrl="" action="" tgtFrame="" tooltip="" history="1" highlightClick="0" endSnd="0"/>
              </a:rPr>
              <a:t>http://www.we-yun.com:9774</a:t>
            </a: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algn="l">
              <a:defRPr sz="4600">
                <a:latin typeface="Georgia"/>
                <a:ea typeface="Georgia"/>
                <a:cs typeface="Georgia"/>
                <a:sym typeface="Georgia"/>
              </a:defRPr>
            </a:pPr>
            <a:r>
              <a:t>影视搜 - </a:t>
            </a:r>
            <a:r>
              <a:rPr u="sng">
                <a:hlinkClick r:id="rId10" invalidUrl="" action="" tgtFrame="" tooltip="" history="1" highlightClick="0" endSnd="0"/>
              </a:rPr>
              <a:t>http://movies.we-yun.com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88A31C5D-281D-48E3-9805-2BD1752F07AA-L0-001.png" descr="88A31C5D-281D-48E3-9805-2BD1752F07AA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1947" y="9118277"/>
            <a:ext cx="2999992" cy="2833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F4CEF433-3F50-4AD7-879A-6091AB4DFBD6-L0-001.png" descr="F4CEF433-3F50-4AD7-879A-6091AB4DFBD6-L0-001.png"/>
          <p:cNvPicPr>
            <a:picLocks noChangeAspect="1"/>
          </p:cNvPicPr>
          <p:nvPr/>
        </p:nvPicPr>
        <p:blipFill>
          <a:blip r:embed="rId5">
            <a:extLst/>
          </a:blip>
          <a:srcRect l="0" t="0" r="7566" b="7566"/>
          <a:stretch>
            <a:fillRect/>
          </a:stretch>
        </p:blipFill>
        <p:spPr>
          <a:xfrm>
            <a:off x="3620642" y="9303530"/>
            <a:ext cx="2712403" cy="2712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C59B1CD-F71D-435C-98B1-B3009C25D199-L0-001.jpeg" descr="CC59B1CD-F71D-435C-98B1-B3009C25D199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17851" y="8953851"/>
            <a:ext cx="7728089" cy="316217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⌚️"/>
          <p:cNvSpPr txBox="1"/>
          <p:nvPr/>
        </p:nvSpPr>
        <p:spPr>
          <a:xfrm>
            <a:off x="17857463" y="3356856"/>
            <a:ext cx="3234006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3600"/>
            </a:lvl1pPr>
          </a:lstStyle>
          <a:p>
            <a:pPr/>
            <a:r>
              <a:t>⌚️</a:t>
            </a:r>
          </a:p>
        </p:txBody>
      </p:sp>
      <p:sp>
        <p:nvSpPr>
          <p:cNvPr id="185" name="🖥"/>
          <p:cNvSpPr txBox="1"/>
          <p:nvPr/>
        </p:nvSpPr>
        <p:spPr>
          <a:xfrm>
            <a:off x="3047831" y="3356856"/>
            <a:ext cx="3111501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600"/>
            </a:lvl1pPr>
          </a:lstStyle>
          <a:p>
            <a:pPr/>
            <a:r>
              <a:t>🖥</a:t>
            </a:r>
          </a:p>
        </p:txBody>
      </p:sp>
      <p:sp>
        <p:nvSpPr>
          <p:cNvPr id="186" name="💻"/>
          <p:cNvSpPr txBox="1"/>
          <p:nvPr/>
        </p:nvSpPr>
        <p:spPr>
          <a:xfrm>
            <a:off x="6894230" y="3356856"/>
            <a:ext cx="3111501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600"/>
            </a:lvl1pPr>
          </a:lstStyle>
          <a:p>
            <a:pPr/>
            <a:r>
              <a:t>💻</a:t>
            </a:r>
          </a:p>
        </p:txBody>
      </p:sp>
      <p:pic>
        <p:nvPicPr>
          <p:cNvPr id="187" name="9D3538D6-56BC-43BB-A1B2-EC5BD53966EB-L0-001.jpeg" descr="9D3538D6-56BC-43BB-A1B2-EC5BD53966EB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15479" y="9141152"/>
            <a:ext cx="3466775" cy="334543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📱"/>
          <p:cNvSpPr txBox="1"/>
          <p:nvPr/>
        </p:nvSpPr>
        <p:spPr>
          <a:xfrm>
            <a:off x="14994911" y="3356856"/>
            <a:ext cx="3111501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600"/>
            </a:lvl1pPr>
          </a:lstStyle>
          <a:p>
            <a:pPr/>
            <a:r>
              <a:t>📱</a:t>
            </a:r>
          </a:p>
        </p:txBody>
      </p:sp>
      <p:sp>
        <p:nvSpPr>
          <p:cNvPr id="189" name="+"/>
          <p:cNvSpPr txBox="1"/>
          <p:nvPr/>
        </p:nvSpPr>
        <p:spPr>
          <a:xfrm>
            <a:off x="12156100" y="4328406"/>
            <a:ext cx="1346598" cy="209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7" grpId="8"/>
      <p:bldP build="whole" bldLvl="1" animBg="1" rev="0" advAuto="0" spid="188" grpId="4"/>
      <p:bldP build="whole" bldLvl="1" animBg="1" rev="0" advAuto="0" spid="185" grpId="1"/>
      <p:bldP build="whole" bldLvl="1" animBg="1" rev="0" advAuto="0" spid="182" grpId="6"/>
      <p:bldP build="whole" bldLvl="1" animBg="1" rev="0" advAuto="0" spid="181" grpId="7"/>
      <p:bldP build="whole" bldLvl="1" animBg="1" rev="0" advAuto="0" spid="183" grpId="9"/>
      <p:bldP build="whole" bldLvl="1" animBg="1" rev="0" advAuto="0" spid="184" grpId="5"/>
      <p:bldP build="whole" bldLvl="1" animBg="1" rev="0" advAuto="0" spid="18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非常感谢！！！"/>
          <p:cNvSpPr txBox="1"/>
          <p:nvPr/>
        </p:nvSpPr>
        <p:spPr>
          <a:xfrm>
            <a:off x="6966269" y="5918199"/>
            <a:ext cx="11213462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非常感谢！！！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0624" y="5140479"/>
            <a:ext cx="5777576" cy="243266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1. 为何要关系搜"/>
          <p:cNvSpPr txBox="1"/>
          <p:nvPr/>
        </p:nvSpPr>
        <p:spPr>
          <a:xfrm>
            <a:off x="9456881" y="3204621"/>
            <a:ext cx="638902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1. 为何要关系搜</a:t>
            </a:r>
          </a:p>
        </p:txBody>
      </p:sp>
      <p:sp>
        <p:nvSpPr>
          <p:cNvPr id="126" name="2. 什么是关系搜"/>
          <p:cNvSpPr txBox="1"/>
          <p:nvPr/>
        </p:nvSpPr>
        <p:spPr>
          <a:xfrm>
            <a:off x="9456881" y="5772610"/>
            <a:ext cx="638902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2. 什么是关系搜</a:t>
            </a:r>
          </a:p>
        </p:txBody>
      </p:sp>
      <p:sp>
        <p:nvSpPr>
          <p:cNvPr id="127" name="3. 如何用关系搜"/>
          <p:cNvSpPr txBox="1"/>
          <p:nvPr/>
        </p:nvSpPr>
        <p:spPr>
          <a:xfrm>
            <a:off x="9456881" y="8340600"/>
            <a:ext cx="6389024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3. 如何用关系搜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3"/>
      <p:bldP build="whole" bldLvl="1" animBg="1" rev="0" advAuto="0" spid="125" grpId="1"/>
      <p:bldP build="whole" bldLvl="1" animBg="1" rev="0" advAuto="0" spid="1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1. 为何要关系搜"/>
          <p:cNvSpPr txBox="1"/>
          <p:nvPr/>
        </p:nvSpPr>
        <p:spPr>
          <a:xfrm>
            <a:off x="6963773" y="6095999"/>
            <a:ext cx="1045645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1. 为何要关系搜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8061BBCD-5578-49A5-89C8-9026349F7636-L0-001.jpeg" descr="8061BBCD-5578-49A5-89C8-9026349F763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4235" y="3479660"/>
            <a:ext cx="7094515" cy="6756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C8EB4E4-8BD6-427B-A382-416542A4DCA5-L0-001.jpeg" descr="DC8EB4E4-8BD6-427B-A382-416542A4DCA5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54262" y="3444292"/>
            <a:ext cx="6900048" cy="682741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VS"/>
          <p:cNvSpPr txBox="1"/>
          <p:nvPr/>
        </p:nvSpPr>
        <p:spPr>
          <a:xfrm>
            <a:off x="6963773" y="6229349"/>
            <a:ext cx="10456455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  <p:bldP build="whole" bldLvl="1" animBg="1" rev="0" advAuto="0" spid="136" grpId="3"/>
      <p:bldP build="whole" bldLvl="1" animBg="1" rev="0" advAuto="0" spid="13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VS"/>
          <p:cNvSpPr txBox="1"/>
          <p:nvPr/>
        </p:nvSpPr>
        <p:spPr>
          <a:xfrm>
            <a:off x="6963773" y="6229349"/>
            <a:ext cx="10456455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VS</a:t>
            </a:r>
          </a:p>
        </p:txBody>
      </p:sp>
      <p:pic>
        <p:nvPicPr>
          <p:cNvPr id="142" name="FA2608F3-C93B-43F0-8A5A-68C2457FF903-L0-001.png" descr="FA2608F3-C93B-43F0-8A5A-68C2457FF903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4193" y="3083566"/>
            <a:ext cx="10070072" cy="7548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A3A94B16-9C34-4A05-A722-72817A76658A-L0-001.png" descr="A3A94B16-9C34-4A05-A722-72817A76658A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409465" y="3079832"/>
            <a:ext cx="10080033" cy="7556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3" grpId="3"/>
      <p:bldP build="whole" bldLvl="1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2. 什么是关系搜"/>
          <p:cNvSpPr txBox="1"/>
          <p:nvPr/>
        </p:nvSpPr>
        <p:spPr>
          <a:xfrm>
            <a:off x="6963773" y="6095999"/>
            <a:ext cx="1045645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2. 什么是关系搜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关系搜"/>
          <p:cNvSpPr txBox="1"/>
          <p:nvPr/>
        </p:nvSpPr>
        <p:spPr>
          <a:xfrm>
            <a:off x="6963773" y="5121917"/>
            <a:ext cx="10456455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关系搜</a:t>
            </a:r>
          </a:p>
        </p:txBody>
      </p:sp>
      <p:pic>
        <p:nvPicPr>
          <p:cNvPr id="152" name="C4C272A4-F3AA-4CBD-9B2B-BFC73A21432B-L0-001.jpeg" descr="C4C272A4-F3AA-4CBD-9B2B-BFC73A21432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3809" y="7960966"/>
            <a:ext cx="5102120" cy="1918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图像" descr="图像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3366132" y="7378383"/>
            <a:ext cx="5371756" cy="2930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3"/>
      <p:bldP build="whole" bldLvl="1" animBg="1" rev="0" advAuto="0" spid="152" grpId="2"/>
      <p:bldP build="whole" bldLvl="1" animBg="1" rev="0" advAuto="0" spid="1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关系搜索…"/>
          <p:cNvSpPr txBox="1"/>
          <p:nvPr/>
        </p:nvSpPr>
        <p:spPr>
          <a:xfrm>
            <a:off x="6963773" y="4777209"/>
            <a:ext cx="10456455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0">
                <a:latin typeface="Georgia"/>
                <a:ea typeface="Georgia"/>
                <a:cs typeface="Georgia"/>
                <a:sym typeface="Georgia"/>
              </a:defRPr>
            </a:pPr>
            <a:r>
              <a:t>关系搜索</a:t>
            </a:r>
          </a:p>
          <a:p>
            <a:pPr>
              <a:defRPr sz="10000">
                <a:latin typeface="Georgia"/>
                <a:ea typeface="Georgia"/>
                <a:cs typeface="Georgia"/>
                <a:sym typeface="Georgia"/>
              </a:defRPr>
            </a:pPr>
            <a:r>
              <a:t>工具</a:t>
            </a:r>
          </a:p>
        </p:txBody>
      </p:sp>
      <p:pic>
        <p:nvPicPr>
          <p:cNvPr id="158" name="图像" descr="图像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4709156" y="3799085"/>
            <a:ext cx="1962967" cy="1647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图像" descr="图像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64162" y="8741241"/>
            <a:ext cx="1973586" cy="1876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26657" y="8476451"/>
            <a:ext cx="1970473" cy="201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图像" descr="图像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635208" y="3402531"/>
            <a:ext cx="1905888" cy="2011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通用：…"/>
          <p:cNvSpPr txBox="1"/>
          <p:nvPr/>
        </p:nvSpPr>
        <p:spPr>
          <a:xfrm>
            <a:off x="3185705" y="5755109"/>
            <a:ext cx="500984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通用：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可接入任何类型的数据，查询时无需按类型查找</a:t>
            </a:r>
          </a:p>
        </p:txBody>
      </p:sp>
      <p:sp>
        <p:nvSpPr>
          <p:cNvPr id="163" name="多元：…"/>
          <p:cNvSpPr txBox="1"/>
          <p:nvPr/>
        </p:nvSpPr>
        <p:spPr>
          <a:xfrm>
            <a:off x="12046032" y="10865337"/>
            <a:ext cx="5009846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多元：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可在同一输入框中同时输入并查询多个对象之间的关系</a:t>
            </a:r>
          </a:p>
        </p:txBody>
      </p:sp>
      <p:sp>
        <p:nvSpPr>
          <p:cNvPr id="164" name="模糊：…"/>
          <p:cNvSpPr txBox="1"/>
          <p:nvPr/>
        </p:nvSpPr>
        <p:spPr>
          <a:xfrm>
            <a:off x="4806970" y="10669061"/>
            <a:ext cx="500984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模糊：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无需输入完整的关键词进行查询</a:t>
            </a:r>
          </a:p>
        </p:txBody>
      </p:sp>
      <p:sp>
        <p:nvSpPr>
          <p:cNvPr id="165" name="联想：…"/>
          <p:cNvSpPr txBox="1"/>
          <p:nvPr/>
        </p:nvSpPr>
        <p:spPr>
          <a:xfrm>
            <a:off x="16083229" y="5740400"/>
            <a:ext cx="5009846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联想：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关键词可分段式联想输入，将关键词组合搜索并比较分析多个对象之间的关系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60" grpId="4"/>
      <p:bldP build="whole" bldLvl="1" animBg="1" rev="0" advAuto="0" spid="158" grpId="2"/>
      <p:bldP build="whole" bldLvl="1" animBg="1" rev="0" advAuto="0" spid="161" grpId="8"/>
      <p:bldP build="whole" bldLvl="1" animBg="1" rev="0" advAuto="0" spid="163" grpId="7"/>
      <p:bldP build="whole" bldLvl="1" animBg="1" rev="0" advAuto="0" spid="159" grpId="6"/>
      <p:bldP build="whole" bldLvl="1" animBg="1" rev="0" advAuto="0" spid="157" grpId="1"/>
      <p:bldP build="whole" bldLvl="1" animBg="1" rev="0" advAuto="0" spid="165" grpId="9"/>
      <p:bldP build="whole" bldLvl="1" animBg="1" rev="0" advAuto="0" spid="16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2884" y="131983"/>
            <a:ext cx="3054420" cy="166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40360" y="319283"/>
            <a:ext cx="3068211" cy="129187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3. 如何用关系搜"/>
          <p:cNvSpPr txBox="1"/>
          <p:nvPr/>
        </p:nvSpPr>
        <p:spPr>
          <a:xfrm>
            <a:off x="6963773" y="6095999"/>
            <a:ext cx="10456455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3. 如何用关系搜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