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5"/>
  </p:notesMasterIdLst>
  <p:sldIdLst>
    <p:sldId id="281" r:id="rId3"/>
    <p:sldId id="258" r:id="rId4"/>
    <p:sldId id="259" r:id="rId5"/>
    <p:sldId id="282" r:id="rId6"/>
    <p:sldId id="283" r:id="rId7"/>
    <p:sldId id="284" r:id="rId8"/>
    <p:sldId id="286" r:id="rId9"/>
    <p:sldId id="285" r:id="rId10"/>
    <p:sldId id="287" r:id="rId11"/>
    <p:sldId id="288" r:id="rId12"/>
    <p:sldId id="289" r:id="rId13"/>
    <p:sldId id="294" r:id="rId14"/>
    <p:sldId id="295" r:id="rId15"/>
    <p:sldId id="296" r:id="rId16"/>
    <p:sldId id="290" r:id="rId17"/>
    <p:sldId id="291" r:id="rId18"/>
    <p:sldId id="292" r:id="rId19"/>
    <p:sldId id="297" r:id="rId20"/>
    <p:sldId id="293" r:id="rId21"/>
    <p:sldId id="298" r:id="rId22"/>
    <p:sldId id="299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00" r:id="rId32"/>
    <p:sldId id="310" r:id="rId33"/>
    <p:sldId id="301" r:id="rId34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82192" autoAdjust="0"/>
  </p:normalViewPr>
  <p:slideViewPr>
    <p:cSldViewPr snapToGrid="0" snapToObjects="1">
      <p:cViewPr varScale="1">
        <p:scale>
          <a:sx n="51" d="100"/>
          <a:sy n="51" d="100"/>
        </p:scale>
        <p:origin x="1152" y="38"/>
      </p:cViewPr>
      <p:guideLst>
        <p:guide orient="horz" pos="2880"/>
        <p:guide pos="5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13664"/>
    </p:cViewPr>
  </p:sorterViewPr>
  <p:notesViewPr>
    <p:cSldViewPr snapToGrid="0" snapToObjects="1">
      <p:cViewPr varScale="1">
        <p:scale>
          <a:sx n="65" d="100"/>
          <a:sy n="65" d="100"/>
        </p:scale>
        <p:origin x="315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526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7730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8" name="Shape 10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Until we’re able to connect the dots. and then we see that these account holders actually share, address, social security numbers, phone numbers etc. So by looking at each user-entity by itself, this doesn’t become readily apparent. Imaging this data as it is expressed with nodes and relationships in a graph — this particular schema becomes something that you could detect and prevent with lightning fast queries.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107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zh-CN" dirty="0"/>
              <a:t>Demo</a:t>
            </a:r>
            <a:r>
              <a:rPr lang="zh-CN" altLang="en-US" dirty="0"/>
              <a:t> </a:t>
            </a:r>
            <a:r>
              <a:rPr lang="en-AU" altLang="zh-CN" dirty="0"/>
              <a:t>process</a:t>
            </a:r>
            <a:r>
              <a:rPr lang="zh-CN" altLang="en-US" dirty="0"/>
              <a:t>：</a:t>
            </a:r>
            <a:endParaRPr lang="en-AU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AU" altLang="zh-CN" dirty="0"/>
              <a:t>Neo4j </a:t>
            </a:r>
            <a:r>
              <a:rPr lang="en-US" altLang="zh-CN" dirty="0"/>
              <a:t>Browser</a:t>
            </a:r>
          </a:p>
          <a:p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AU" altLang="zh-CN" dirty="0"/>
              <a:t>Navigate vs. query</a:t>
            </a:r>
          </a:p>
          <a:p>
            <a:r>
              <a:rPr lang="en-AU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Graph model</a:t>
            </a:r>
          </a:p>
          <a:p>
            <a:r>
              <a:rPr lang="en-US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Simple query</a:t>
            </a:r>
          </a:p>
          <a:p>
            <a:r>
              <a:rPr lang="en-US" dirty="0"/>
              <a:t>5</a:t>
            </a:r>
            <a:r>
              <a:rPr lang="zh-CN" altLang="en-US" dirty="0"/>
              <a:t>、</a:t>
            </a:r>
            <a:r>
              <a:rPr lang="en-AU" altLang="zh-CN" dirty="0"/>
              <a:t>expand</a:t>
            </a:r>
            <a:r>
              <a:rPr lang="en-US" altLang="zh-CN" dirty="0"/>
              <a:t>Config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3596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Explain the grammar;</a:t>
            </a:r>
          </a:p>
          <a:p>
            <a:r>
              <a:rPr lang="en-AU" dirty="0"/>
              <a:t>The id()</a:t>
            </a:r>
          </a:p>
          <a:p>
            <a:r>
              <a:rPr lang="en-AU" dirty="0"/>
              <a:t>The path</a:t>
            </a:r>
          </a:p>
          <a:p>
            <a:r>
              <a:rPr lang="en-AU" dirty="0"/>
              <a:t>The relationship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0718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Start with 1;</a:t>
            </a:r>
          </a:p>
          <a:p>
            <a:r>
              <a:rPr lang="en-AU" dirty="0"/>
              <a:t>Explain the parameters;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2919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/>
              <a:t>Notes:</a:t>
            </a:r>
          </a:p>
          <a:p>
            <a:r>
              <a:rPr lang="en-AU" dirty="0"/>
              <a:t>Before we get to this procedure, let’s have a look at:</a:t>
            </a:r>
          </a:p>
          <a:p>
            <a:pPr marL="342900" indent="-342900">
              <a:buFontTx/>
              <a:buChar char="-"/>
            </a:pPr>
            <a:r>
              <a:rPr lang="en-AU" dirty="0"/>
              <a:t>The problem space</a:t>
            </a:r>
          </a:p>
          <a:p>
            <a:pPr marL="342900" indent="-342900">
              <a:buFontTx/>
              <a:buChar char="-"/>
            </a:pPr>
            <a:r>
              <a:rPr lang="en-AU" dirty="0"/>
              <a:t>The use case</a:t>
            </a:r>
          </a:p>
          <a:p>
            <a:pPr marL="342900" indent="-342900">
              <a:buFontTx/>
              <a:buChar char="-"/>
            </a:pPr>
            <a:r>
              <a:rPr lang="en-AU" dirty="0"/>
              <a:t>The data model</a:t>
            </a:r>
          </a:p>
          <a:p>
            <a:pPr marL="342900" indent="-342900">
              <a:buFontTx/>
              <a:buChar char="-"/>
            </a:pPr>
            <a:r>
              <a:rPr lang="en-AU" dirty="0"/>
              <a:t>Simple Cypher query</a:t>
            </a:r>
          </a:p>
          <a:p>
            <a:pPr marL="342900" indent="-342900">
              <a:buFontTx/>
              <a:buChar char="-"/>
            </a:pPr>
            <a:r>
              <a:rPr lang="en-AU" dirty="0"/>
              <a:t>What would be the issue?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641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/>
              <a:t>Notes:</a:t>
            </a:r>
          </a:p>
          <a:p>
            <a:r>
              <a:rPr lang="en-AU" dirty="0"/>
              <a:t>Before we get to this procedure, let’s have a look at:</a:t>
            </a:r>
          </a:p>
          <a:p>
            <a:pPr marL="342900" indent="-342900">
              <a:buFontTx/>
              <a:buChar char="-"/>
            </a:pPr>
            <a:r>
              <a:rPr lang="en-AU" dirty="0"/>
              <a:t>The problem space</a:t>
            </a:r>
          </a:p>
          <a:p>
            <a:pPr marL="342900" indent="-342900">
              <a:buFontTx/>
              <a:buChar char="-"/>
            </a:pPr>
            <a:r>
              <a:rPr lang="en-AU" dirty="0"/>
              <a:t>The use case</a:t>
            </a:r>
          </a:p>
          <a:p>
            <a:pPr marL="342900" indent="-342900">
              <a:buFontTx/>
              <a:buChar char="-"/>
            </a:pPr>
            <a:r>
              <a:rPr lang="en-AU" dirty="0"/>
              <a:t>The data model</a:t>
            </a:r>
          </a:p>
          <a:p>
            <a:pPr marL="342900" indent="-342900">
              <a:buFontTx/>
              <a:buChar char="-"/>
            </a:pPr>
            <a:r>
              <a:rPr lang="en-AU" dirty="0"/>
              <a:t>Simple Cypher query</a:t>
            </a:r>
          </a:p>
          <a:p>
            <a:pPr marL="342900" indent="-342900">
              <a:buFontTx/>
              <a:buChar char="-"/>
            </a:pPr>
            <a:r>
              <a:rPr lang="en-AU" dirty="0"/>
              <a:t>What would be the issue?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858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754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sz="1600" dirty="0"/>
              <a:t>全球航运：</a:t>
            </a:r>
            <a:endParaRPr lang="en-AU" altLang="zh-CN" sz="1600" dirty="0"/>
          </a:p>
          <a:p>
            <a:r>
              <a:rPr lang="en-US" altLang="zh-CN" sz="1600" dirty="0"/>
              <a:t>2016</a:t>
            </a:r>
            <a:r>
              <a:rPr lang="zh-CN" altLang="en-US" sz="1600" dirty="0"/>
              <a:t>年人次 </a:t>
            </a:r>
            <a:r>
              <a:rPr lang="en-US" altLang="zh-CN" sz="1600" dirty="0"/>
              <a:t>3.69B</a:t>
            </a:r>
            <a:r>
              <a:rPr lang="zh-CN" altLang="en-US" sz="1600" dirty="0"/>
              <a:t>， 出发航班</a:t>
            </a:r>
            <a:r>
              <a:rPr lang="en-US" altLang="zh-CN" sz="1600" dirty="0"/>
              <a:t>3448</a:t>
            </a:r>
            <a:r>
              <a:rPr lang="zh-CN" altLang="en-US" sz="1600" dirty="0"/>
              <a:t>万</a:t>
            </a:r>
            <a:endParaRPr lang="en-AU" altLang="zh-CN" sz="1600" dirty="0"/>
          </a:p>
          <a:p>
            <a:r>
              <a:rPr lang="en-AU" sz="16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United States was at the top of the list, with more than 39.2 billion seat </a:t>
            </a:r>
            <a:r>
              <a:rPr lang="en-AU" sz="1600" b="0" i="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kilometers</a:t>
            </a:r>
            <a:r>
              <a:rPr lang="en-AU" sz="16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available per week</a:t>
            </a:r>
            <a:r>
              <a:rPr lang="zh-CN" altLang="en-US" sz="16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； </a:t>
            </a:r>
            <a:r>
              <a:rPr lang="en-US" altLang="zh-CN" sz="16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China is the 2nd, 19.3B, UK 7.8B, Australia 5B</a:t>
            </a:r>
          </a:p>
          <a:p>
            <a:endParaRPr lang="en-US" altLang="zh-CN" sz="16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altLang="zh-CN" sz="1600" dirty="0"/>
              <a:t>2017</a:t>
            </a:r>
            <a:r>
              <a:rPr lang="zh-CN" altLang="en-US" sz="1600" dirty="0"/>
              <a:t>年，首都机场旅客吞吐量超过</a:t>
            </a:r>
            <a:r>
              <a:rPr lang="en-US" altLang="zh-CN" sz="1600" dirty="0"/>
              <a:t>9578</a:t>
            </a:r>
            <a:r>
              <a:rPr lang="zh-CN" altLang="en-US" sz="1600" dirty="0"/>
              <a:t>万人次，全年航班起降达</a:t>
            </a:r>
            <a:r>
              <a:rPr lang="en-US" altLang="zh-CN" sz="1600" dirty="0"/>
              <a:t>59.7</a:t>
            </a:r>
            <a:r>
              <a:rPr lang="zh-CN" altLang="en-US" sz="1600" dirty="0"/>
              <a:t>万架次。连续八年居世界第二。高峰时段</a:t>
            </a:r>
            <a:r>
              <a:rPr lang="en-US" altLang="zh-CN" sz="1600" dirty="0"/>
              <a:t>45</a:t>
            </a:r>
            <a:r>
              <a:rPr lang="zh-CN" altLang="en-US" sz="1600" dirty="0"/>
              <a:t>秒起降。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4672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22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0" name="Shape 9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416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925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5140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0123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Preparation:</a:t>
            </a:r>
          </a:p>
          <a:p>
            <a:r>
              <a:rPr lang="en-US" dirty="0"/>
              <a:t>1. Neo4j Enterprise version 3.3.1</a:t>
            </a:r>
          </a:p>
          <a:p>
            <a:r>
              <a:rPr lang="en-AU" dirty="0"/>
              <a:t>2. </a:t>
            </a:r>
            <a:r>
              <a:rPr lang="en-US" altLang="zh-CN" dirty="0"/>
              <a:t>Apoc 3.3</a:t>
            </a:r>
          </a:p>
          <a:p>
            <a:r>
              <a:rPr lang="en-US" dirty="0"/>
              <a:t>3. </a:t>
            </a:r>
            <a:r>
              <a:rPr lang="en-US" dirty="0" err="1"/>
              <a:t>Frauddemo.graph</a:t>
            </a:r>
            <a:r>
              <a:rPr lang="en-US" dirty="0"/>
              <a:t> database</a:t>
            </a:r>
          </a:p>
          <a:p>
            <a:r>
              <a:rPr lang="en-US" dirty="0"/>
              <a:t>4. Sample queries and script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0254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hape 9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1" name="Shape 9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 these identities can then have, bank accounts, ssn-number, credit cards etc. Still nothing suspicious about it.</a:t>
            </a:r>
          </a:p>
        </p:txBody>
      </p:sp>
    </p:spTree>
    <p:extLst>
      <p:ext uri="{BB962C8B-B14F-4D97-AF65-F5344CB8AC3E}">
        <p14:creationId xmlns:p14="http://schemas.microsoft.com/office/powerpoint/2010/main" val="81380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85333" y="3022600"/>
            <a:ext cx="13885335" cy="3098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8D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6379" indent="-406379">
              <a:buClr>
                <a:schemeClr val="accent2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9803" y="8520298"/>
            <a:ext cx="3793067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760"/>
            <a:fld id="{B7BE337F-D740-8D40-911B-1F8364772D0A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 defTabSz="812760"/>
              <a:t>‹#›</a:t>
            </a:fld>
            <a:endParaRPr lang="en-US" dirty="0">
              <a:solidFill>
                <a:srgbClr val="40404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5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85333" y="3022600"/>
            <a:ext cx="13885335" cy="3098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6043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777320" y="736599"/>
            <a:ext cx="6350001" cy="7670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00666" y="736599"/>
            <a:ext cx="6815668" cy="3742268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100666" y="4563533"/>
            <a:ext cx="6815668" cy="384386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neo4j_logo.png">
            <a:extLst>
              <a:ext uri="{FF2B5EF4-FFF2-40B4-BE49-F238E27FC236}">
                <a16:creationId xmlns:a16="http://schemas.microsoft.com/office/drawing/2014/main" id="{904AA948-EC3A-4F03-A623-956256B1D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305128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779933" y="2158999"/>
            <a:ext cx="6350001" cy="61383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126066" y="2159000"/>
            <a:ext cx="6671735" cy="6138334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000"/>
            </a:lvl1pPr>
            <a:lvl2pPr marL="931333" indent="-372533">
              <a:spcBef>
                <a:spcPts val="3000"/>
              </a:spcBef>
              <a:defRPr sz="3000"/>
            </a:lvl2pPr>
            <a:lvl3pPr marL="1490133" indent="-372533">
              <a:spcBef>
                <a:spcPts val="3000"/>
              </a:spcBef>
              <a:defRPr sz="3000"/>
            </a:lvl3pPr>
            <a:lvl4pPr marL="2048933" indent="-372533">
              <a:spcBef>
                <a:spcPts val="3000"/>
              </a:spcBef>
              <a:defRPr sz="3000"/>
            </a:lvl4pPr>
            <a:lvl5pPr marL="2607733" indent="-372533">
              <a:spcBef>
                <a:spcPts val="30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neo4j_logo.png">
            <a:extLst>
              <a:ext uri="{FF2B5EF4-FFF2-40B4-BE49-F238E27FC236}">
                <a16:creationId xmlns:a16="http://schemas.microsoft.com/office/drawing/2014/main" id="{DE8A8585-7921-4704-A1C0-7E363888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8875167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126066" y="1185333"/>
            <a:ext cx="14003869" cy="676486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neo4j_logo.png">
            <a:extLst>
              <a:ext uri="{FF2B5EF4-FFF2-40B4-BE49-F238E27FC236}">
                <a16:creationId xmlns:a16="http://schemas.microsoft.com/office/drawing/2014/main" id="{3C205A4F-FA0C-407B-A48A-D424F8B6F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441572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0507133" y="4699000"/>
            <a:ext cx="4936068" cy="3699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0507133" y="753533"/>
            <a:ext cx="4936068" cy="3699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804333" y="753533"/>
            <a:ext cx="9448801" cy="7645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neo4j_logo.png">
            <a:extLst>
              <a:ext uri="{FF2B5EF4-FFF2-40B4-BE49-F238E27FC236}">
                <a16:creationId xmlns:a16="http://schemas.microsoft.com/office/drawing/2014/main" id="{DA6CCEEE-C10B-41FF-95DD-BEBD8AEAC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9911068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591733" y="5969000"/>
            <a:ext cx="13081001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591733" y="4028016"/>
            <a:ext cx="13081001" cy="596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neo4j_logo.png">
            <a:extLst>
              <a:ext uri="{FF2B5EF4-FFF2-40B4-BE49-F238E27FC236}">
                <a16:creationId xmlns:a16="http://schemas.microsoft.com/office/drawing/2014/main" id="{DBC7D674-6532-43EB-9CDB-65ADE8FCD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3579344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neo4j_logo.png">
            <a:extLst>
              <a:ext uri="{FF2B5EF4-FFF2-40B4-BE49-F238E27FC236}">
                <a16:creationId xmlns:a16="http://schemas.microsoft.com/office/drawing/2014/main" id="{72B944B7-E218-4A75-8E7E-C36D95D1A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525749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neo4j_logo.png">
            <a:extLst>
              <a:ext uri="{FF2B5EF4-FFF2-40B4-BE49-F238E27FC236}">
                <a16:creationId xmlns:a16="http://schemas.microsoft.com/office/drawing/2014/main" id="{5944864B-EBBF-4EB7-BD5B-AC25DA7FF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957197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2924968" y="416718"/>
            <a:ext cx="10406064" cy="2024064"/>
          </a:xfrm>
          <a:prstGeom prst="rect">
            <a:avLst/>
          </a:prstGeom>
        </p:spPr>
        <p:txBody>
          <a:bodyPr lIns="47625" tIns="47625" rIns="47625" bIns="47625"/>
          <a:lstStyle>
            <a:lvl1pPr defTabSz="547687"/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2924968" y="2440781"/>
            <a:ext cx="10406064" cy="5893594"/>
          </a:xfrm>
          <a:prstGeom prst="rect">
            <a:avLst/>
          </a:prstGeom>
        </p:spPr>
        <p:txBody>
          <a:bodyPr lIns="47625" tIns="47625" rIns="47625" bIns="47625"/>
          <a:lstStyle>
            <a:lvl1pPr marL="395111" indent="-395111" defTabSz="547687">
              <a:defRPr sz="3200"/>
            </a:lvl1pPr>
            <a:lvl2pPr marL="839611" indent="-395111" defTabSz="547687">
              <a:defRPr sz="3200"/>
            </a:lvl2pPr>
            <a:lvl3pPr marL="1284111" indent="-395111" defTabSz="547687">
              <a:defRPr sz="3200"/>
            </a:lvl3pPr>
            <a:lvl4pPr marL="1728611" indent="-395111" defTabSz="547687">
              <a:defRPr sz="3200"/>
            </a:lvl4pPr>
            <a:lvl5pPr marL="2173111" indent="-395111" defTabSz="547687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7955092" y="8673703"/>
            <a:ext cx="333910" cy="336551"/>
          </a:xfrm>
          <a:prstGeom prst="rect">
            <a:avLst/>
          </a:prstGeom>
        </p:spPr>
        <p:txBody>
          <a:bodyPr lIns="47625" tIns="47625" rIns="47625" bIns="47625"/>
          <a:lstStyle>
            <a:lvl1pPr defTabSz="547687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neo4j_logo.png">
            <a:extLst>
              <a:ext uri="{FF2B5EF4-FFF2-40B4-BE49-F238E27FC236}">
                <a16:creationId xmlns:a16="http://schemas.microsoft.com/office/drawing/2014/main" id="{02A88787-ACE0-4EE7-B8AE-5A221A0F4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35406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777320" y="736599"/>
            <a:ext cx="6350001" cy="7670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00666" y="736599"/>
            <a:ext cx="6815668" cy="3742268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100666" y="4563533"/>
            <a:ext cx="6815668" cy="384386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neo4j_logo.png">
            <a:extLst>
              <a:ext uri="{FF2B5EF4-FFF2-40B4-BE49-F238E27FC236}">
                <a16:creationId xmlns:a16="http://schemas.microsoft.com/office/drawing/2014/main" id="{904AA948-EC3A-4F03-A623-956256B1D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E1D67-EF51-43EA-9FFA-F03D5C2A0E00}"/>
              </a:ext>
            </a:extLst>
          </p:cNvPr>
          <p:cNvSpPr txBox="1"/>
          <p:nvPr userDrawn="1"/>
        </p:nvSpPr>
        <p:spPr>
          <a:xfrm>
            <a:off x="2121878" y="249952"/>
            <a:ext cx="7839634" cy="4377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高级应用技术专题系列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8D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6379" indent="-406379">
              <a:buClr>
                <a:schemeClr val="accent2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9803" y="8520298"/>
            <a:ext cx="3793067" cy="48683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760"/>
            <a:fld id="{B7BE337F-D740-8D40-911B-1F8364772D0A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 defTabSz="812760"/>
              <a:t>‹#›</a:t>
            </a:fld>
            <a:endParaRPr lang="en-US" dirty="0">
              <a:solidFill>
                <a:srgbClr val="40404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779933" y="2158999"/>
            <a:ext cx="6350001" cy="61383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126066" y="2159000"/>
            <a:ext cx="6671735" cy="6138334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000"/>
            </a:lvl1pPr>
            <a:lvl2pPr marL="931333" indent="-372533">
              <a:spcBef>
                <a:spcPts val="3000"/>
              </a:spcBef>
              <a:defRPr sz="3000"/>
            </a:lvl2pPr>
            <a:lvl3pPr marL="1490133" indent="-372533">
              <a:spcBef>
                <a:spcPts val="3000"/>
              </a:spcBef>
              <a:defRPr sz="3000"/>
            </a:lvl3pPr>
            <a:lvl4pPr marL="2048933" indent="-372533">
              <a:spcBef>
                <a:spcPts val="3000"/>
              </a:spcBef>
              <a:defRPr sz="3000"/>
            </a:lvl4pPr>
            <a:lvl5pPr marL="2607733" indent="-372533">
              <a:spcBef>
                <a:spcPts val="30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neo4j_logo.png">
            <a:extLst>
              <a:ext uri="{FF2B5EF4-FFF2-40B4-BE49-F238E27FC236}">
                <a16:creationId xmlns:a16="http://schemas.microsoft.com/office/drawing/2014/main" id="{DE8A8585-7921-4704-A1C0-7E363888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853AE-D9F2-42C4-9171-0BCA92D74F29}"/>
              </a:ext>
            </a:extLst>
          </p:cNvPr>
          <p:cNvSpPr txBox="1"/>
          <p:nvPr userDrawn="1"/>
        </p:nvSpPr>
        <p:spPr>
          <a:xfrm>
            <a:off x="2121878" y="249952"/>
            <a:ext cx="7839634" cy="4377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高级应用技术专题系列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126066" y="1185333"/>
            <a:ext cx="14003869" cy="676486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neo4j_logo.png">
            <a:extLst>
              <a:ext uri="{FF2B5EF4-FFF2-40B4-BE49-F238E27FC236}">
                <a16:creationId xmlns:a16="http://schemas.microsoft.com/office/drawing/2014/main" id="{3C205A4F-FA0C-407B-A48A-D424F8B6F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8DC55-434C-4474-81F0-457FFE780799}"/>
              </a:ext>
            </a:extLst>
          </p:cNvPr>
          <p:cNvSpPr txBox="1"/>
          <p:nvPr userDrawn="1"/>
        </p:nvSpPr>
        <p:spPr>
          <a:xfrm>
            <a:off x="2121878" y="249952"/>
            <a:ext cx="7839634" cy="4377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高级应用技术专题系列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0507133" y="4699000"/>
            <a:ext cx="4936068" cy="3699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0507133" y="753533"/>
            <a:ext cx="4936068" cy="3699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804333" y="753533"/>
            <a:ext cx="9448801" cy="7645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neo4j_logo.png">
            <a:extLst>
              <a:ext uri="{FF2B5EF4-FFF2-40B4-BE49-F238E27FC236}">
                <a16:creationId xmlns:a16="http://schemas.microsoft.com/office/drawing/2014/main" id="{DA6CCEEE-C10B-41FF-95DD-BEBD8AEAC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9076DD-E681-4B6E-9FD2-415E87C38AD9}"/>
              </a:ext>
            </a:extLst>
          </p:cNvPr>
          <p:cNvSpPr txBox="1"/>
          <p:nvPr userDrawn="1"/>
        </p:nvSpPr>
        <p:spPr>
          <a:xfrm>
            <a:off x="2121878" y="249952"/>
            <a:ext cx="7839634" cy="4377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高级应用技术专题系列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591733" y="5969000"/>
            <a:ext cx="13081001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591733" y="4028016"/>
            <a:ext cx="13081001" cy="596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neo4j_logo.png">
            <a:extLst>
              <a:ext uri="{FF2B5EF4-FFF2-40B4-BE49-F238E27FC236}">
                <a16:creationId xmlns:a16="http://schemas.microsoft.com/office/drawing/2014/main" id="{DBC7D674-6532-43EB-9CDB-65ADE8FCD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F72272-7BFF-41BA-A7C7-0EE27D1C90C5}"/>
              </a:ext>
            </a:extLst>
          </p:cNvPr>
          <p:cNvSpPr txBox="1"/>
          <p:nvPr userDrawn="1"/>
        </p:nvSpPr>
        <p:spPr>
          <a:xfrm>
            <a:off x="2121878" y="249952"/>
            <a:ext cx="7839634" cy="4377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高级应用技术专题系列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neo4j_logo.png">
            <a:extLst>
              <a:ext uri="{FF2B5EF4-FFF2-40B4-BE49-F238E27FC236}">
                <a16:creationId xmlns:a16="http://schemas.microsoft.com/office/drawing/2014/main" id="{72B944B7-E218-4A75-8E7E-C36D95D1A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EE44F3-4E87-488F-A53C-AA411E91EA44}"/>
              </a:ext>
            </a:extLst>
          </p:cNvPr>
          <p:cNvSpPr txBox="1"/>
          <p:nvPr userDrawn="1"/>
        </p:nvSpPr>
        <p:spPr>
          <a:xfrm>
            <a:off x="2121878" y="249952"/>
            <a:ext cx="7839634" cy="4377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高级应用技术专题系列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neo4j_logo.png">
            <a:extLst>
              <a:ext uri="{FF2B5EF4-FFF2-40B4-BE49-F238E27FC236}">
                <a16:creationId xmlns:a16="http://schemas.microsoft.com/office/drawing/2014/main" id="{5944864B-EBBF-4EB7-BD5B-AC25DA7FF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0531D7-20A0-4542-9794-196FA9D808CF}"/>
              </a:ext>
            </a:extLst>
          </p:cNvPr>
          <p:cNvSpPr txBox="1"/>
          <p:nvPr userDrawn="1"/>
        </p:nvSpPr>
        <p:spPr>
          <a:xfrm>
            <a:off x="2121878" y="249952"/>
            <a:ext cx="7839634" cy="4377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高级应用技术专题系列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2924968" y="416718"/>
            <a:ext cx="10406064" cy="2024064"/>
          </a:xfrm>
          <a:prstGeom prst="rect">
            <a:avLst/>
          </a:prstGeom>
        </p:spPr>
        <p:txBody>
          <a:bodyPr lIns="47625" tIns="47625" rIns="47625" bIns="47625"/>
          <a:lstStyle>
            <a:lvl1pPr defTabSz="547687"/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2924968" y="2440781"/>
            <a:ext cx="10406064" cy="5893594"/>
          </a:xfrm>
          <a:prstGeom prst="rect">
            <a:avLst/>
          </a:prstGeom>
        </p:spPr>
        <p:txBody>
          <a:bodyPr lIns="47625" tIns="47625" rIns="47625" bIns="47625"/>
          <a:lstStyle>
            <a:lvl1pPr marL="395111" indent="-395111" defTabSz="547687">
              <a:defRPr sz="3200"/>
            </a:lvl1pPr>
            <a:lvl2pPr marL="839611" indent="-395111" defTabSz="547687">
              <a:defRPr sz="3200"/>
            </a:lvl2pPr>
            <a:lvl3pPr marL="1284111" indent="-395111" defTabSz="547687">
              <a:defRPr sz="3200"/>
            </a:lvl3pPr>
            <a:lvl4pPr marL="1728611" indent="-395111" defTabSz="547687">
              <a:defRPr sz="3200"/>
            </a:lvl4pPr>
            <a:lvl5pPr marL="2173111" indent="-395111" defTabSz="547687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7955092" y="8673703"/>
            <a:ext cx="333910" cy="336551"/>
          </a:xfrm>
          <a:prstGeom prst="rect">
            <a:avLst/>
          </a:prstGeom>
        </p:spPr>
        <p:txBody>
          <a:bodyPr lIns="47625" tIns="47625" rIns="47625" bIns="47625"/>
          <a:lstStyle>
            <a:lvl1pPr defTabSz="547687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neo4j_logo.png">
            <a:extLst>
              <a:ext uri="{FF2B5EF4-FFF2-40B4-BE49-F238E27FC236}">
                <a16:creationId xmlns:a16="http://schemas.microsoft.com/office/drawing/2014/main" id="{02A88787-ACE0-4EE7-B8AE-5A221A0F4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72537" y="207794"/>
            <a:ext cx="1603155" cy="641263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131CE-7EB1-4DF3-8D4E-9BBE8EBEF3FC}"/>
              </a:ext>
            </a:extLst>
          </p:cNvPr>
          <p:cNvSpPr txBox="1"/>
          <p:nvPr userDrawn="1"/>
        </p:nvSpPr>
        <p:spPr>
          <a:xfrm>
            <a:off x="2121878" y="249952"/>
            <a:ext cx="7839634" cy="4377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高级应用技术专题系列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26066" y="634999"/>
            <a:ext cx="14003869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26066" y="2159000"/>
            <a:ext cx="14003869" cy="6138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5645EDB2-8C49-4500-BE5B-A33C43180F3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5122"/>
            <a:extLst/>
          </a:blip>
          <a:srcRect t="1071"/>
          <a:stretch>
            <a:fillRect/>
          </a:stretch>
        </p:blipFill>
        <p:spPr>
          <a:xfrm>
            <a:off x="-179821" y="-24384"/>
            <a:ext cx="16615641" cy="9268967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970571" y="8720666"/>
            <a:ext cx="454972" cy="314615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FD2C-D211-4D0E-9EA7-F530BEDBB2FF}"/>
              </a:ext>
            </a:extLst>
          </p:cNvPr>
          <p:cNvSpPr txBox="1"/>
          <p:nvPr userDrawn="1"/>
        </p:nvSpPr>
        <p:spPr>
          <a:xfrm>
            <a:off x="13598434" y="8805802"/>
            <a:ext cx="2657566" cy="2530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By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AU" altLang="zh-CN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Fanghua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AU" altLang="zh-CN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Yu, Dec. 2017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</p:sldLayoutIdLst>
  <p:transition spd="med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5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68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32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95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59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22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486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49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26066" y="634999"/>
            <a:ext cx="14003869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26066" y="2159000"/>
            <a:ext cx="14003869" cy="61383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5645EDB2-8C49-4500-BE5B-A33C43180F3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5122"/>
            <a:extLst/>
          </a:blip>
          <a:srcRect t="1071"/>
          <a:stretch>
            <a:fillRect/>
          </a:stretch>
        </p:blipFill>
        <p:spPr>
          <a:xfrm>
            <a:off x="-179821" y="-62484"/>
            <a:ext cx="16615641" cy="9268967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970571" y="8720666"/>
            <a:ext cx="454972" cy="314615"/>
          </a:xfrm>
          <a:prstGeom prst="rect">
            <a:avLst/>
          </a:prstGeom>
          <a:ln w="3175">
            <a:miter lim="400000"/>
          </a:ln>
        </p:spPr>
        <p:txBody>
          <a:bodyPr wrap="square" lIns="33866" tIns="33866" rIns="33866" bIns="33866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FD2C-D211-4D0E-9EA7-F530BEDBB2FF}"/>
              </a:ext>
            </a:extLst>
          </p:cNvPr>
          <p:cNvSpPr txBox="1"/>
          <p:nvPr userDrawn="1"/>
        </p:nvSpPr>
        <p:spPr>
          <a:xfrm>
            <a:off x="13598434" y="8805802"/>
            <a:ext cx="2657566" cy="2530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By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AU" altLang="zh-CN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Fanghua</a:t>
            </a:r>
            <a:r>
              <a:rPr kumimoji="0" lang="zh-CN" alt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AU" altLang="zh-CN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Yu, Feb. 2018</a:t>
            </a:r>
            <a:endParaRPr kumimoji="0" lang="en-A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8202E-28DB-454E-AB9E-E08B7271E32F}"/>
              </a:ext>
            </a:extLst>
          </p:cNvPr>
          <p:cNvSpPr txBox="1"/>
          <p:nvPr userDrawn="1"/>
        </p:nvSpPr>
        <p:spPr>
          <a:xfrm>
            <a:off x="2121878" y="249952"/>
            <a:ext cx="7839634" cy="4377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高级应用技术专题系列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908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ransition spd="med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5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68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32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95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59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22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486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49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neo4j.com.c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ithub.com/neo4j-contrib/neo4j-apoc-procedures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neo4j-contrib.github.io/neo4j-apoc-procedures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>
            <a:extLst>
              <a:ext uri="{FF2B5EF4-FFF2-40B4-BE49-F238E27FC236}">
                <a16:creationId xmlns:a16="http://schemas.microsoft.com/office/drawing/2014/main" id="{C9177D65-9CB8-410C-9611-121CFD9A5B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122"/>
            <a:extLst/>
          </a:blip>
          <a:srcRect t="1071"/>
          <a:stretch>
            <a:fillRect/>
          </a:stretch>
        </p:blipFill>
        <p:spPr>
          <a:xfrm>
            <a:off x="-179821" y="-62484"/>
            <a:ext cx="16615641" cy="9268967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Shape 138">
            <a:extLst>
              <a:ext uri="{FF2B5EF4-FFF2-40B4-BE49-F238E27FC236}">
                <a16:creationId xmlns:a16="http://schemas.microsoft.com/office/drawing/2014/main" id="{7AF065F5-AC4F-4891-B6F2-43C7387D0494}"/>
              </a:ext>
            </a:extLst>
          </p:cNvPr>
          <p:cNvSpPr/>
          <p:nvPr/>
        </p:nvSpPr>
        <p:spPr>
          <a:xfrm>
            <a:off x="135452" y="3135887"/>
            <a:ext cx="7722673" cy="17304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7625" tIns="47625" rIns="47625" bIns="47625" anchor="ctr">
            <a:spAutoFit/>
          </a:bodyPr>
          <a:lstStyle>
            <a:lvl1pPr defTabSz="547687">
              <a:lnSpc>
                <a:spcPct val="90000"/>
              </a:lnSpc>
              <a:defRPr sz="98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en-US" altLang="zh-CN" sz="5400" dirty="0"/>
              <a:t>APOC </a:t>
            </a:r>
            <a:r>
              <a:rPr lang="zh-CN" altLang="en-US" sz="5400" dirty="0"/>
              <a:t>用户过程库</a:t>
            </a:r>
            <a:endParaRPr lang="en-AU" altLang="zh-CN" sz="5400" dirty="0"/>
          </a:p>
          <a:p>
            <a:br>
              <a:rPr lang="en-AU" altLang="zh-CN" sz="2800" dirty="0"/>
            </a:br>
            <a:r>
              <a:rPr lang="zh-CN" altLang="en-US" sz="3600" dirty="0"/>
              <a:t>实现复杂和高性能的图算法</a:t>
            </a:r>
            <a:endParaRPr sz="4800" dirty="0"/>
          </a:p>
        </p:txBody>
      </p:sp>
      <p:pic>
        <p:nvPicPr>
          <p:cNvPr id="5" name="neo4j_logo.png">
            <a:extLst>
              <a:ext uri="{FF2B5EF4-FFF2-40B4-BE49-F238E27FC236}">
                <a16:creationId xmlns:a16="http://schemas.microsoft.com/office/drawing/2014/main" id="{CD7B5A70-3181-48D8-9EAC-0F109FFC7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537" y="207794"/>
            <a:ext cx="2416875" cy="966751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Shape 140">
            <a:extLst>
              <a:ext uri="{FF2B5EF4-FFF2-40B4-BE49-F238E27FC236}">
                <a16:creationId xmlns:a16="http://schemas.microsoft.com/office/drawing/2014/main" id="{80F9E2A9-BE36-414F-A235-12788F67D36A}"/>
              </a:ext>
            </a:extLst>
          </p:cNvPr>
          <p:cNvSpPr/>
          <p:nvPr/>
        </p:nvSpPr>
        <p:spPr>
          <a:xfrm>
            <a:off x="245569" y="6111587"/>
            <a:ext cx="7265473" cy="18381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866" tIns="33866" rIns="33866" bIns="33866" anchor="ctr">
            <a:spAutoFit/>
          </a:bodyPr>
          <a:lstStyle/>
          <a:p>
            <a:r>
              <a:rPr lang="zh-CN" altLang="en-US" dirty="0"/>
              <a:t>俞方桦 博士</a:t>
            </a:r>
            <a:endParaRPr lang="en-AU" altLang="zh-CN" dirty="0"/>
          </a:p>
          <a:p>
            <a:endParaRPr lang="en-AU" altLang="zh-CN" dirty="0"/>
          </a:p>
          <a:p>
            <a:r>
              <a:rPr lang="en-US" altLang="zh-CN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Neo4j Beijing Meetup, 18th Mar. 2018</a:t>
            </a:r>
            <a:endParaRPr lang="en-US" sz="2000" dirty="0"/>
          </a:p>
          <a:p>
            <a:pPr>
              <a:defRPr sz="19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="0" dirty="0"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he #1 Platform for Connected Data">
            <a:extLst>
              <a:ext uri="{FF2B5EF4-FFF2-40B4-BE49-F238E27FC236}">
                <a16:creationId xmlns:a16="http://schemas.microsoft.com/office/drawing/2014/main" id="{545E8E77-4629-4DA9-84CF-E30366B8BA56}"/>
              </a:ext>
            </a:extLst>
          </p:cNvPr>
          <p:cNvSpPr txBox="1">
            <a:spLocks/>
          </p:cNvSpPr>
          <p:nvPr/>
        </p:nvSpPr>
        <p:spPr>
          <a:xfrm>
            <a:off x="245569" y="1389027"/>
            <a:ext cx="8102664" cy="697454"/>
          </a:xfrm>
          <a:prstGeom prst="rect">
            <a:avLst/>
          </a:prstGeom>
        </p:spPr>
        <p:txBody>
          <a:bodyPr/>
          <a:lstStyle>
            <a:lvl1pPr marL="415192" marR="0" indent="-415192" algn="l" defTabSz="550333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1050192" marR="0" indent="-415192" algn="l" defTabSz="550333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685192" marR="0" indent="-415192" algn="l" defTabSz="550333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320192" marR="0" indent="-415192" algn="l" defTabSz="550333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955192" marR="0" indent="-415192" algn="l" defTabSz="550333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590192" marR="0" indent="-415192" algn="l" defTabSz="550333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225192" marR="0" indent="-415192" algn="l" defTabSz="550333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4860192" marR="0" indent="-415192" algn="l" defTabSz="550333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495192" marR="0" indent="-415192" algn="l" defTabSz="550333" rtl="0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AU" sz="3600" dirty="0"/>
              <a:t>The #1 Platform for Connected Data</a:t>
            </a:r>
          </a:p>
        </p:txBody>
      </p:sp>
      <p:pic>
        <p:nvPicPr>
          <p:cNvPr id="1026" name="Picture 2" descr="Image result for beijing capital airport">
            <a:extLst>
              <a:ext uri="{FF2B5EF4-FFF2-40B4-BE49-F238E27FC236}">
                <a16:creationId xmlns:a16="http://schemas.microsoft.com/office/drawing/2014/main" id="{6B8B8C5F-825F-4803-84F5-3A5135394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36" y="-14290"/>
            <a:ext cx="8102664" cy="915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262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zh-CN" altLang="en-US" dirty="0"/>
              <a:t>功能函数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685801" y="3664299"/>
            <a:ext cx="7442198" cy="291532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字符串处理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时间戳</a:t>
            </a:r>
            <a:r>
              <a:rPr lang="en-AU" altLang="zh-CN" dirty="0"/>
              <a:t>(Neo4j</a:t>
            </a:r>
            <a:r>
              <a:rPr lang="zh-CN" altLang="en-US" dirty="0"/>
              <a:t>的未来版本会实现</a:t>
            </a:r>
            <a:r>
              <a:rPr lang="en-AU" altLang="zh-CN" dirty="0"/>
              <a:t>)</a:t>
            </a:r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数字类型及其格式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日期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大数</a:t>
            </a:r>
            <a:r>
              <a:rPr lang="en-US" altLang="zh-CN" dirty="0"/>
              <a:t>/</a:t>
            </a:r>
            <a:r>
              <a:rPr lang="zh-CN" altLang="en-US" dirty="0"/>
              <a:t>科学计数法</a:t>
            </a:r>
            <a:endParaRPr lang="en-AU" altLang="zh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B55E7-12E6-487C-87FC-5189BC89A2C4}"/>
              </a:ext>
            </a:extLst>
          </p:cNvPr>
          <p:cNvSpPr txBox="1"/>
          <p:nvPr/>
        </p:nvSpPr>
        <p:spPr>
          <a:xfrm>
            <a:off x="4463676" y="2205723"/>
            <a:ext cx="7328647" cy="62239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apoc.text.* / date.* / number.* </a:t>
            </a:r>
            <a:endParaRPr kumimoji="0" lang="en-AU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19458" name="Picture 2" descr="Image result for big number">
            <a:extLst>
              <a:ext uri="{FF2B5EF4-FFF2-40B4-BE49-F238E27FC236}">
                <a16:creationId xmlns:a16="http://schemas.microsoft.com/office/drawing/2014/main" id="{74A17965-14A4-4D86-B5D2-DD44B71C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39" y="3379121"/>
            <a:ext cx="52387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467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zh-CN" altLang="en-US" dirty="0"/>
              <a:t>图论算法</a:t>
            </a:r>
            <a:r>
              <a:rPr lang="en-AU" altLang="zh-CN" dirty="0"/>
              <a:t>(1)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742577" y="3047102"/>
            <a:ext cx="7442198" cy="283838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社区检测</a:t>
            </a:r>
            <a:r>
              <a:rPr lang="en-AU" altLang="zh-CN" dirty="0"/>
              <a:t>/</a:t>
            </a:r>
            <a:r>
              <a:rPr lang="zh-CN" altLang="en-US" dirty="0"/>
              <a:t>社团划分</a:t>
            </a:r>
            <a:r>
              <a:rPr lang="en-AU" altLang="zh-CN" dirty="0"/>
              <a:t>(Community Detection)</a:t>
            </a:r>
          </a:p>
          <a:p>
            <a:pPr lvl="2" indent="0" algn="l">
              <a:spcAft>
                <a:spcPts val="600"/>
              </a:spcAft>
            </a:pPr>
            <a:r>
              <a:rPr lang="en-US" altLang="zh-CN" dirty="0"/>
              <a:t>  - </a:t>
            </a:r>
            <a:r>
              <a:rPr lang="zh-CN" altLang="en-US" dirty="0"/>
              <a:t>标签传播</a:t>
            </a:r>
            <a:r>
              <a:rPr lang="en-AU" altLang="zh-CN" dirty="0"/>
              <a:t>(Label Propagation)</a:t>
            </a:r>
          </a:p>
          <a:p>
            <a:pPr lvl="2" indent="0" algn="l">
              <a:spcAft>
                <a:spcPts val="600"/>
              </a:spcAft>
            </a:pPr>
            <a:r>
              <a:rPr lang="en-AU" altLang="zh-CN" dirty="0"/>
              <a:t>  - </a:t>
            </a:r>
            <a:r>
              <a:rPr lang="zh-CN" altLang="en-US" dirty="0"/>
              <a:t>可自定义的迭代层数和权重</a:t>
            </a:r>
            <a:endParaRPr lang="en-AU" altLang="zh-CN" dirty="0"/>
          </a:p>
          <a:p>
            <a:pPr lvl="2" indent="0" algn="l">
              <a:spcAft>
                <a:spcPts val="600"/>
              </a:spcAft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对网络实施分区</a:t>
            </a:r>
            <a:r>
              <a:rPr lang="en-AU" altLang="zh-CN" dirty="0"/>
              <a:t>(Partition)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B55E7-12E6-487C-87FC-5189BC89A2C4}"/>
              </a:ext>
            </a:extLst>
          </p:cNvPr>
          <p:cNvSpPr txBox="1"/>
          <p:nvPr/>
        </p:nvSpPr>
        <p:spPr>
          <a:xfrm>
            <a:off x="4463676" y="2205723"/>
            <a:ext cx="7328647" cy="62239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apoc.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</a:t>
            </a:r>
            <a:r>
              <a:rPr lang="en-AU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community()</a:t>
            </a:r>
            <a:endParaRPr kumimoji="0" lang="en-AU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24578" name="Picture 2" descr="Image result for community detection">
            <a:extLst>
              <a:ext uri="{FF2B5EF4-FFF2-40B4-BE49-F238E27FC236}">
                <a16:creationId xmlns:a16="http://schemas.microsoft.com/office/drawing/2014/main" id="{91FE9611-8ABD-4B88-81F6-D240DFECB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460" y="3047102"/>
            <a:ext cx="508635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9A11AD-8B4B-4326-AC4A-0A99107E5DCD}"/>
              </a:ext>
            </a:extLst>
          </p:cNvPr>
          <p:cNvSpPr txBox="1"/>
          <p:nvPr/>
        </p:nvSpPr>
        <p:spPr>
          <a:xfrm>
            <a:off x="856129" y="6457932"/>
            <a:ext cx="8260978" cy="1176389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algn="l"/>
            <a:r>
              <a:rPr lang="en-AU" sz="24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AU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apoc.algo.community</a:t>
            </a:r>
            <a:r>
              <a:rPr lang="en-AU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A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r>
              <a:rPr lang="en-AU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,null,'partition','X','OUTGOING','weight',</a:t>
            </a:r>
            <a:r>
              <a:rPr lang="en-A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</a:t>
            </a:r>
            <a:r>
              <a:rPr lang="en-AU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17390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zh-CN" altLang="en-US" dirty="0"/>
              <a:t>图论算法</a:t>
            </a:r>
            <a:r>
              <a:rPr lang="en-AU" altLang="zh-CN" dirty="0"/>
              <a:t>(2)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742577" y="2973755"/>
            <a:ext cx="7442198" cy="553142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路径扩展 </a:t>
            </a:r>
            <a:r>
              <a:rPr lang="en-US" altLang="zh-CN" dirty="0"/>
              <a:t>/ </a:t>
            </a:r>
            <a:r>
              <a:rPr lang="zh-CN" altLang="en-US" dirty="0"/>
              <a:t>图的遍历</a:t>
            </a:r>
            <a:endParaRPr lang="en-AU" altLang="zh-CN" dirty="0"/>
          </a:p>
          <a:p>
            <a:pPr lvl="2" indent="0" algn="l">
              <a:spcAft>
                <a:spcPts val="600"/>
              </a:spcAft>
            </a:pPr>
            <a:r>
              <a:rPr lang="en-US" altLang="zh-CN" dirty="0"/>
              <a:t>  - </a:t>
            </a:r>
            <a:r>
              <a:rPr lang="zh-CN" altLang="en-US" dirty="0"/>
              <a:t>宽度优先 </a:t>
            </a:r>
            <a:r>
              <a:rPr lang="en-US" altLang="zh-CN" dirty="0"/>
              <a:t>vs </a:t>
            </a:r>
            <a:r>
              <a:rPr lang="zh-CN" altLang="en-US" dirty="0"/>
              <a:t>无重复的关系路径</a:t>
            </a:r>
            <a:endParaRPr lang="en-AU" altLang="zh-CN" dirty="0"/>
          </a:p>
          <a:p>
            <a:pPr lvl="2" indent="0" algn="l">
              <a:spcAft>
                <a:spcPts val="600"/>
              </a:spcAft>
            </a:pPr>
            <a:r>
              <a:rPr lang="en-AU" altLang="zh-CN" dirty="0"/>
              <a:t>  - </a:t>
            </a:r>
            <a:r>
              <a:rPr lang="zh-CN" altLang="en-US" dirty="0"/>
              <a:t>可自定义遍历规则：起始节点，层级，包含关系及方向等等</a:t>
            </a:r>
            <a:endParaRPr lang="en-AU" altLang="zh-CN" dirty="0"/>
          </a:p>
          <a:p>
            <a:pPr lvl="2" indent="0" algn="l">
              <a:spcAft>
                <a:spcPts val="600"/>
              </a:spcAft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按照节点类型进行过滤：排除 </a:t>
            </a:r>
            <a:r>
              <a:rPr lang="en-AU" altLang="zh-CN" dirty="0"/>
              <a:t>(blacklist)</a:t>
            </a:r>
            <a:r>
              <a:rPr lang="zh-CN" altLang="en-US" dirty="0"/>
              <a:t>、终止 </a:t>
            </a:r>
            <a:r>
              <a:rPr lang="en-AU" altLang="zh-CN" dirty="0"/>
              <a:t>(termination)</a:t>
            </a:r>
            <a:r>
              <a:rPr lang="zh-CN" altLang="en-US" dirty="0"/>
              <a:t>、结束 </a:t>
            </a:r>
            <a:r>
              <a:rPr lang="en-AU" altLang="zh-CN" dirty="0"/>
              <a:t>(end)</a:t>
            </a:r>
            <a:r>
              <a:rPr lang="zh-CN" altLang="en-US" dirty="0"/>
              <a:t>、包含 </a:t>
            </a:r>
            <a:r>
              <a:rPr lang="en-AU" altLang="zh-CN" dirty="0"/>
              <a:t>(whitelist)</a:t>
            </a:r>
          </a:p>
          <a:p>
            <a:pPr lvl="2" indent="0" algn="l">
              <a:spcAft>
                <a:spcPts val="600"/>
              </a:spcAft>
            </a:pPr>
            <a:r>
              <a:rPr lang="en-AU" altLang="zh-CN" dirty="0"/>
              <a:t>  - </a:t>
            </a:r>
            <a:r>
              <a:rPr lang="zh-CN" altLang="en-US" dirty="0"/>
              <a:t>最大节点</a:t>
            </a:r>
            <a:r>
              <a:rPr lang="en-US" altLang="zh-CN" dirty="0"/>
              <a:t>/</a:t>
            </a:r>
            <a:r>
              <a:rPr lang="zh-CN" altLang="en-US" dirty="0"/>
              <a:t>关系数限制</a:t>
            </a:r>
            <a:endParaRPr lang="en-AU" altLang="zh-CN" dirty="0"/>
          </a:p>
          <a:p>
            <a:pPr lvl="2" indent="0" algn="l">
              <a:spcAft>
                <a:spcPts val="600"/>
              </a:spcAft>
            </a:pPr>
            <a:r>
              <a:rPr lang="en-US" altLang="zh-CN" dirty="0"/>
              <a:t>  - </a:t>
            </a:r>
            <a:r>
              <a:rPr lang="zh-CN" altLang="en-US" dirty="0"/>
              <a:t>子图遍历</a:t>
            </a:r>
            <a:endParaRPr lang="en-AU" altLang="zh-CN" dirty="0"/>
          </a:p>
          <a:p>
            <a:pPr lvl="2" indent="0" algn="l">
              <a:spcAft>
                <a:spcPts val="600"/>
              </a:spcAft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生成树</a:t>
            </a:r>
            <a:r>
              <a:rPr lang="en-AU" altLang="zh-CN" dirty="0"/>
              <a:t>(spanning tree)</a:t>
            </a:r>
            <a:r>
              <a:rPr lang="zh-CN" altLang="en-US" dirty="0"/>
              <a:t>遍历</a:t>
            </a:r>
            <a:endParaRPr lang="en-AU" altLang="zh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B55E7-12E6-487C-87FC-5189BC89A2C4}"/>
              </a:ext>
            </a:extLst>
          </p:cNvPr>
          <p:cNvSpPr txBox="1"/>
          <p:nvPr/>
        </p:nvSpPr>
        <p:spPr>
          <a:xfrm>
            <a:off x="4463676" y="2205723"/>
            <a:ext cx="7328647" cy="62239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apoc.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en-AU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.*</a:t>
            </a:r>
            <a:endParaRPr kumimoji="0" lang="en-AU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27650" name="Picture 2" descr="Image result for graph traversal">
            <a:extLst>
              <a:ext uri="{FF2B5EF4-FFF2-40B4-BE49-F238E27FC236}">
                <a16:creationId xmlns:a16="http://schemas.microsoft.com/office/drawing/2014/main" id="{0580B7EA-F4D0-4C45-A263-88B6F1AB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319" y="2645226"/>
            <a:ext cx="5296739" cy="61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7251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zh-CN" altLang="en-US" dirty="0"/>
              <a:t>图论算法</a:t>
            </a:r>
            <a:r>
              <a:rPr lang="en-AU" altLang="zh-CN" dirty="0"/>
              <a:t>(</a:t>
            </a:r>
            <a:r>
              <a:rPr lang="en-US" altLang="zh-CN" dirty="0"/>
              <a:t>3</a:t>
            </a:r>
            <a:r>
              <a:rPr lang="en-AU" altLang="zh-CN" dirty="0"/>
              <a:t>)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859117" y="3272093"/>
            <a:ext cx="7442198" cy="348471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中心性</a:t>
            </a:r>
            <a:r>
              <a:rPr lang="en-AU" altLang="zh-CN" dirty="0"/>
              <a:t>(Centrality </a:t>
            </a:r>
            <a:r>
              <a:rPr lang="en-US" altLang="zh-CN" dirty="0"/>
              <a:t>algorithm</a:t>
            </a:r>
            <a:r>
              <a:rPr lang="en-AU" altLang="zh-CN" dirty="0"/>
              <a:t>)</a:t>
            </a:r>
          </a:p>
          <a:p>
            <a:pPr lvl="2" indent="0" algn="l">
              <a:spcAft>
                <a:spcPts val="600"/>
              </a:spcAft>
            </a:pPr>
            <a:r>
              <a:rPr lang="en-US" altLang="zh-CN" dirty="0"/>
              <a:t>  - </a:t>
            </a:r>
            <a:r>
              <a:rPr lang="zh-CN" altLang="en-US" dirty="0"/>
              <a:t>紧密中心性</a:t>
            </a:r>
            <a:r>
              <a:rPr lang="en-AU" altLang="zh-CN" dirty="0"/>
              <a:t>(Closeness Centrality)</a:t>
            </a:r>
          </a:p>
          <a:p>
            <a:pPr lvl="2" indent="0" algn="l">
              <a:spcAft>
                <a:spcPts val="600"/>
              </a:spcAft>
            </a:pPr>
            <a:r>
              <a:rPr lang="en-AU" altLang="zh-CN" dirty="0"/>
              <a:t>  - </a:t>
            </a:r>
            <a:r>
              <a:rPr lang="zh-CN" altLang="en-US" dirty="0"/>
              <a:t>间接中心性</a:t>
            </a:r>
            <a:r>
              <a:rPr lang="en-AU" altLang="zh-CN" dirty="0"/>
              <a:t>(Betweenness Centrality)</a:t>
            </a:r>
          </a:p>
          <a:p>
            <a:pPr marL="457200" lvl="2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zh-CN" altLang="en-US" dirty="0"/>
              <a:t>计算节点在网络中处于核心地位的程度</a:t>
            </a:r>
            <a:endParaRPr lang="en-AU" altLang="zh-CN" dirty="0"/>
          </a:p>
          <a:p>
            <a:pPr marL="457200" lvl="2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zh-CN" altLang="en-US" dirty="0"/>
              <a:t>发现社交网络中的重要人物</a:t>
            </a:r>
            <a:endParaRPr lang="en-AU" altLang="zh-CN" dirty="0"/>
          </a:p>
          <a:p>
            <a:pPr marL="457200" lvl="2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zh-CN" altLang="en-US" dirty="0"/>
              <a:t>发现欺诈团伙中的核心</a:t>
            </a:r>
            <a:r>
              <a:rPr lang="en-US" altLang="zh-CN" dirty="0"/>
              <a:t>/</a:t>
            </a:r>
            <a:r>
              <a:rPr lang="zh-CN" altLang="en-US" dirty="0"/>
              <a:t>老大</a:t>
            </a:r>
            <a:endParaRPr lang="en-AU" altLang="zh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B55E7-12E6-487C-87FC-5189BC89A2C4}"/>
              </a:ext>
            </a:extLst>
          </p:cNvPr>
          <p:cNvSpPr txBox="1"/>
          <p:nvPr/>
        </p:nvSpPr>
        <p:spPr>
          <a:xfrm>
            <a:off x="3683373" y="2315217"/>
            <a:ext cx="8889253" cy="62239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apoc.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</a:t>
            </a:r>
            <a:r>
              <a:rPr lang="en-AU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closeness() / betweenness()</a:t>
            </a:r>
            <a:endParaRPr kumimoji="0" lang="en-AU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26626" name="Picture 2" descr="Image result for graph centrality">
            <a:extLst>
              <a:ext uri="{FF2B5EF4-FFF2-40B4-BE49-F238E27FC236}">
                <a16:creationId xmlns:a16="http://schemas.microsoft.com/office/drawing/2014/main" id="{109076B0-A3CE-49AD-9D35-852704628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529" y="3047102"/>
            <a:ext cx="4991848" cy="56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6477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zh-CN" altLang="en-US" dirty="0"/>
              <a:t>图论算法</a:t>
            </a:r>
            <a:r>
              <a:rPr lang="en-AU" altLang="zh-CN" dirty="0"/>
              <a:t>(</a:t>
            </a:r>
            <a:r>
              <a:rPr lang="en-US" altLang="zh-CN" dirty="0"/>
              <a:t>4</a:t>
            </a:r>
            <a:r>
              <a:rPr lang="en-AU" altLang="zh-CN" dirty="0"/>
              <a:t>)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598208" y="3114336"/>
            <a:ext cx="8476374" cy="291532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页面排行</a:t>
            </a:r>
            <a:r>
              <a:rPr lang="en-AU" altLang="zh-CN" dirty="0"/>
              <a:t>(Page Rank)</a:t>
            </a:r>
          </a:p>
          <a:p>
            <a:pPr lvl="2" indent="0" algn="l">
              <a:spcAft>
                <a:spcPts val="600"/>
              </a:spcAft>
            </a:pPr>
            <a:r>
              <a:rPr lang="en-US" altLang="zh-CN" dirty="0"/>
              <a:t>  - </a:t>
            </a:r>
            <a:r>
              <a:rPr lang="zh-CN" altLang="en-US" dirty="0"/>
              <a:t>用来计算节点在整个网络中的重要性</a:t>
            </a:r>
            <a:endParaRPr lang="en-AU" altLang="zh-CN" dirty="0"/>
          </a:p>
          <a:p>
            <a:pPr lvl="2" indent="0" algn="l">
              <a:spcAft>
                <a:spcPts val="600"/>
              </a:spcAft>
            </a:pPr>
            <a:r>
              <a:rPr lang="en-AU" altLang="zh-CN" dirty="0"/>
              <a:t>  - </a:t>
            </a:r>
            <a:r>
              <a:rPr lang="zh-CN" altLang="en-US" dirty="0"/>
              <a:t>可以指定参与计算的节点</a:t>
            </a:r>
            <a:endParaRPr lang="en-AU" altLang="zh-CN" dirty="0"/>
          </a:p>
          <a:p>
            <a:pPr lvl="2" indent="0" algn="l">
              <a:spcAft>
                <a:spcPts val="600"/>
              </a:spcAft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目前的计算是基于全网中的所有指定节点</a:t>
            </a:r>
            <a:endParaRPr lang="en-AU" altLang="zh-CN" dirty="0"/>
          </a:p>
          <a:p>
            <a:pPr marL="457200" lvl="2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zh-CN" altLang="en-US" dirty="0"/>
              <a:t>发现社区中的重要人物</a:t>
            </a:r>
            <a:endParaRPr lang="en-AU" altLang="zh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B55E7-12E6-487C-87FC-5189BC89A2C4}"/>
              </a:ext>
            </a:extLst>
          </p:cNvPr>
          <p:cNvSpPr txBox="1"/>
          <p:nvPr/>
        </p:nvSpPr>
        <p:spPr>
          <a:xfrm>
            <a:off x="4463676" y="2205723"/>
            <a:ext cx="7328647" cy="62239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apoc.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</a:t>
            </a:r>
            <a:r>
              <a:rPr lang="en-AU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pageRank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  <a:endParaRPr kumimoji="0" lang="en-AU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A11AD-8B4B-4326-AC4A-0A99107E5DCD}"/>
              </a:ext>
            </a:extLst>
          </p:cNvPr>
          <p:cNvSpPr txBox="1"/>
          <p:nvPr/>
        </p:nvSpPr>
        <p:spPr>
          <a:xfrm>
            <a:off x="598208" y="6593798"/>
            <a:ext cx="9256060" cy="437725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algn="l"/>
            <a:r>
              <a:rPr lang="en-AU" sz="24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AU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apoc.algo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pageRank</a:t>
            </a:r>
            <a:r>
              <a:rPr lang="en-AU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AU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nodes</a:t>
            </a:r>
            <a:r>
              <a:rPr lang="en-AU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YIELD </a:t>
            </a:r>
            <a:r>
              <a:rPr lang="en-AU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node,score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Helvetica Light"/>
            </a:endParaRPr>
          </a:p>
        </p:txBody>
      </p:sp>
      <p:pic>
        <p:nvPicPr>
          <p:cNvPr id="25602" name="Picture 2" descr="Image result for graph page rank">
            <a:extLst>
              <a:ext uri="{FF2B5EF4-FFF2-40B4-BE49-F238E27FC236}">
                <a16:creationId xmlns:a16="http://schemas.microsoft.com/office/drawing/2014/main" id="{A36F7271-9B6F-4BE3-A639-B4E5D957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042" y="329332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970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zh-CN" altLang="en-US" dirty="0"/>
              <a:t>地理空间函数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742577" y="3379121"/>
            <a:ext cx="7442198" cy="177655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根据地址返回地球坐标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计算直线距离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按照距离远近排序节点</a:t>
            </a:r>
            <a:endParaRPr lang="en-AU" altLang="zh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B55E7-12E6-487C-87FC-5189BC89A2C4}"/>
              </a:ext>
            </a:extLst>
          </p:cNvPr>
          <p:cNvSpPr txBox="1"/>
          <p:nvPr/>
        </p:nvSpPr>
        <p:spPr>
          <a:xfrm>
            <a:off x="4463676" y="2205723"/>
            <a:ext cx="7328647" cy="62239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apoc.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</a:t>
            </a:r>
            <a:r>
              <a:rPr lang="en-AU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.*</a:t>
            </a:r>
            <a:endParaRPr kumimoji="0" lang="en-AU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23554" name="Picture 2" descr="Image result for map spatial">
            <a:extLst>
              <a:ext uri="{FF2B5EF4-FFF2-40B4-BE49-F238E27FC236}">
                <a16:creationId xmlns:a16="http://schemas.microsoft.com/office/drawing/2014/main" id="{35BC2B50-D511-4841-ADA5-1DABEC97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249" y="3379121"/>
            <a:ext cx="7652717" cy="541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A6163-461D-4A21-8288-38FD668305AE}"/>
              </a:ext>
            </a:extLst>
          </p:cNvPr>
          <p:cNvSpPr txBox="1"/>
          <p:nvPr/>
        </p:nvSpPr>
        <p:spPr>
          <a:xfrm>
            <a:off x="742577" y="5786741"/>
            <a:ext cx="7442198" cy="1176389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algn="l"/>
            <a:r>
              <a:rPr lang="en-AU" sz="24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AU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apoc.spatial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feocodeOnce</a:t>
            </a:r>
            <a:r>
              <a:rPr lang="en-AU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AU" sz="24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node.address</a:t>
            </a:r>
            <a:r>
              <a:rPr lang="en-AU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YIELD location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328816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zh-CN" altLang="en-US" dirty="0"/>
              <a:t>数据集成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788607" y="2829643"/>
            <a:ext cx="7442198" cy="348471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加载</a:t>
            </a:r>
            <a:r>
              <a:rPr lang="en-AU" altLang="zh-CN" dirty="0"/>
              <a:t>JSON</a:t>
            </a:r>
            <a:r>
              <a:rPr lang="zh-CN" altLang="en-US" dirty="0"/>
              <a:t>数据：调用</a:t>
            </a:r>
            <a:r>
              <a:rPr lang="en-AU" altLang="zh-CN" dirty="0"/>
              <a:t>RESTful API</a:t>
            </a:r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加载关系数据库数据：通过</a:t>
            </a:r>
            <a:r>
              <a:rPr lang="en-AU" altLang="zh-CN" dirty="0"/>
              <a:t>JDBC</a:t>
            </a:r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流式化数据到</a:t>
            </a:r>
            <a:r>
              <a:rPr lang="en-AU" altLang="zh-CN" dirty="0" err="1"/>
              <a:t>Gephi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集成 </a:t>
            </a:r>
            <a:r>
              <a:rPr lang="en-AU" altLang="zh-CN" dirty="0"/>
              <a:t>Elastic Search</a:t>
            </a:r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加载</a:t>
            </a:r>
            <a:r>
              <a:rPr lang="en-AU" altLang="zh-CN" dirty="0"/>
              <a:t>XML</a:t>
            </a:r>
            <a:r>
              <a:rPr lang="zh-CN" altLang="en-US" dirty="0"/>
              <a:t>文档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访问</a:t>
            </a:r>
            <a:r>
              <a:rPr lang="en-AU" altLang="zh-CN" dirty="0"/>
              <a:t>HDFS</a:t>
            </a:r>
            <a:r>
              <a:rPr lang="zh-CN" altLang="en-US" dirty="0"/>
              <a:t>数据</a:t>
            </a:r>
            <a:r>
              <a:rPr lang="en-AU" altLang="zh-CN" dirty="0"/>
              <a:t>(3.3.0.2)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B55E7-12E6-487C-87FC-5189BC89A2C4}"/>
              </a:ext>
            </a:extLst>
          </p:cNvPr>
          <p:cNvSpPr txBox="1"/>
          <p:nvPr/>
        </p:nvSpPr>
        <p:spPr>
          <a:xfrm>
            <a:off x="4463676" y="2205723"/>
            <a:ext cx="7328647" cy="62239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apoc.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lang="en-AU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.*</a:t>
            </a:r>
            <a:endParaRPr kumimoji="0" lang="en-AU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22540" name="Picture 12" descr="Related image">
            <a:extLst>
              <a:ext uri="{FF2B5EF4-FFF2-40B4-BE49-F238E27FC236}">
                <a16:creationId xmlns:a16="http://schemas.microsoft.com/office/drawing/2014/main" id="{F6908A0A-291F-45C4-BB82-8D7644A16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818" y="6579626"/>
            <a:ext cx="44767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Image result for restful api">
            <a:extLst>
              <a:ext uri="{FF2B5EF4-FFF2-40B4-BE49-F238E27FC236}">
                <a16:creationId xmlns:a16="http://schemas.microsoft.com/office/drawing/2014/main" id="{6100E7DA-5DE9-40AA-A6DF-B86832E4B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48" y="6579626"/>
            <a:ext cx="3355844" cy="227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result for json">
            <a:extLst>
              <a:ext uri="{FF2B5EF4-FFF2-40B4-BE49-F238E27FC236}">
                <a16:creationId xmlns:a16="http://schemas.microsoft.com/office/drawing/2014/main" id="{09822697-F362-4081-93DC-66F1994D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481" y="4935185"/>
            <a:ext cx="1530699" cy="15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Related image">
            <a:extLst>
              <a:ext uri="{FF2B5EF4-FFF2-40B4-BE49-F238E27FC236}">
                <a16:creationId xmlns:a16="http://schemas.microsoft.com/office/drawing/2014/main" id="{D403BB15-0231-4420-956D-EE081B4A1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544" y="4971397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Image result for elastic search">
            <a:extLst>
              <a:ext uri="{FF2B5EF4-FFF2-40B4-BE49-F238E27FC236}">
                <a16:creationId xmlns:a16="http://schemas.microsoft.com/office/drawing/2014/main" id="{0ABCD5A7-E8A2-4D24-917D-7ACAA8853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527" y="2985431"/>
            <a:ext cx="1657041" cy="165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Image result for xml">
            <a:extLst>
              <a:ext uri="{FF2B5EF4-FFF2-40B4-BE49-F238E27FC236}">
                <a16:creationId xmlns:a16="http://schemas.microsoft.com/office/drawing/2014/main" id="{44FE4AFD-BEBB-4661-9E5D-ADC3D0AA6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180" y="4866818"/>
            <a:ext cx="1817388" cy="16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1323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en-AU" altLang="zh-CN" dirty="0"/>
              <a:t>Cypher</a:t>
            </a:r>
            <a:r>
              <a:rPr lang="zh-CN" altLang="en-US" dirty="0"/>
              <a:t>查询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685801" y="2875849"/>
            <a:ext cx="7785846" cy="34077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zh-CN" altLang="en-US" dirty="0"/>
              <a:t>对的！你可以在</a:t>
            </a:r>
            <a:r>
              <a:rPr lang="en-AU" altLang="zh-CN" dirty="0"/>
              <a:t>Cypher</a:t>
            </a:r>
            <a:r>
              <a:rPr lang="zh-CN" altLang="en-US" dirty="0"/>
              <a:t>里面调用</a:t>
            </a:r>
            <a:r>
              <a:rPr lang="en-US" altLang="zh-CN" dirty="0"/>
              <a:t>apoc</a:t>
            </a:r>
            <a:r>
              <a:rPr lang="zh-CN" altLang="en-US" dirty="0"/>
              <a:t>过程，然后在过程里面使用</a:t>
            </a:r>
            <a:r>
              <a:rPr lang="en-AU" altLang="zh-CN" dirty="0"/>
              <a:t>Cypher</a:t>
            </a:r>
            <a:r>
              <a:rPr lang="zh-CN" altLang="en-US" dirty="0"/>
              <a:t>查询。</a:t>
            </a:r>
            <a:endParaRPr lang="en-AU" altLang="zh-CN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endParaRPr lang="en-AU" altLang="zh-CN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zh-CN" altLang="en-US" dirty="0"/>
              <a:t>*</a:t>
            </a:r>
            <a:r>
              <a:rPr lang="en-US" altLang="zh-CN" dirty="0"/>
              <a:t>&amp;#</a:t>
            </a:r>
            <a:r>
              <a:rPr lang="zh-CN" altLang="en-US" dirty="0"/>
              <a:t>*</a:t>
            </a:r>
            <a:r>
              <a:rPr lang="en-US" altLang="zh-CN" dirty="0"/>
              <a:t>J%&gt;&lt;@P(!5+$(*M&lt;&gt;?!</a:t>
            </a:r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endParaRPr lang="en-AU" altLang="zh-CN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zh-CN" altLang="en-US" dirty="0"/>
              <a:t>很搞脑子吧？</a:t>
            </a:r>
            <a:endParaRPr lang="en-AU" altLang="zh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B55E7-12E6-487C-87FC-5189BC89A2C4}"/>
              </a:ext>
            </a:extLst>
          </p:cNvPr>
          <p:cNvSpPr txBox="1"/>
          <p:nvPr/>
        </p:nvSpPr>
        <p:spPr>
          <a:xfrm>
            <a:off x="4463676" y="2205723"/>
            <a:ext cx="7328647" cy="62239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apoc.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cypher</a:t>
            </a:r>
            <a:r>
              <a:rPr lang="en-AU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.*</a:t>
            </a:r>
            <a:endParaRPr kumimoji="0" lang="en-AU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21506" name="Picture 2" descr="Image result for smile bad baby">
            <a:extLst>
              <a:ext uri="{FF2B5EF4-FFF2-40B4-BE49-F238E27FC236}">
                <a16:creationId xmlns:a16="http://schemas.microsoft.com/office/drawing/2014/main" id="{7BC053DE-9A1A-4A6C-8C31-53A74D4E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69" y="5443911"/>
            <a:ext cx="2988729" cy="298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44EB67-0FAD-4024-AAC9-AD595B0049BD}"/>
              </a:ext>
            </a:extLst>
          </p:cNvPr>
          <p:cNvSpPr txBox="1"/>
          <p:nvPr/>
        </p:nvSpPr>
        <p:spPr>
          <a:xfrm>
            <a:off x="8318871" y="3630143"/>
            <a:ext cx="4310530" cy="431571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lvl="3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dirty="0"/>
              <a:t>可以动态构造查询语句</a:t>
            </a:r>
            <a:endParaRPr lang="en-AU" altLang="zh-CN" dirty="0"/>
          </a:p>
          <a:p>
            <a:pPr marL="457200" lvl="3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dirty="0"/>
              <a:t>控制查询的执行时间</a:t>
            </a:r>
            <a:endParaRPr lang="en-AU" altLang="zh-CN" dirty="0"/>
          </a:p>
          <a:p>
            <a:pPr marL="457200" lvl="3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dirty="0"/>
              <a:t>条件化查询分支：</a:t>
            </a:r>
            <a:r>
              <a:rPr lang="en-AU" altLang="zh-CN" dirty="0"/>
              <a:t>when, case</a:t>
            </a:r>
          </a:p>
          <a:p>
            <a:pPr marL="457200" lvl="3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dirty="0"/>
              <a:t>更灵活的查询执行任务控制：批次大小，并行执行，重试等等</a:t>
            </a:r>
            <a:endParaRPr lang="en-AU" altLang="zh-CN" dirty="0"/>
          </a:p>
        </p:txBody>
      </p:sp>
      <p:pic>
        <p:nvPicPr>
          <p:cNvPr id="21508" name="Picture 4" descr="Image result for thumb up">
            <a:extLst>
              <a:ext uri="{FF2B5EF4-FFF2-40B4-BE49-F238E27FC236}">
                <a16:creationId xmlns:a16="http://schemas.microsoft.com/office/drawing/2014/main" id="{A07D2E37-79B0-442D-A214-FB052BEC5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574" y="5826702"/>
            <a:ext cx="3209283" cy="260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40B74E-AD55-41D2-A267-C026A86646A2}"/>
              </a:ext>
            </a:extLst>
          </p:cNvPr>
          <p:cNvSpPr txBox="1"/>
          <p:nvPr/>
        </p:nvSpPr>
        <p:spPr>
          <a:xfrm>
            <a:off x="8318871" y="2943084"/>
            <a:ext cx="7467976" cy="5608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algn="l"/>
            <a:r>
              <a:rPr lang="zh-CN" altLang="en-US" dirty="0"/>
              <a:t>使用</a:t>
            </a:r>
            <a:r>
              <a:rPr lang="en-AU" altLang="zh-CN" dirty="0"/>
              <a:t>apoc</a:t>
            </a:r>
            <a:r>
              <a:rPr lang="zh-CN" altLang="en-US" dirty="0"/>
              <a:t>来执行</a:t>
            </a:r>
            <a:r>
              <a:rPr lang="en-AU" altLang="zh-CN" dirty="0"/>
              <a:t>Cypher</a:t>
            </a:r>
            <a:r>
              <a:rPr lang="zh-CN" altLang="en-US" dirty="0"/>
              <a:t>查询的好处：</a:t>
            </a:r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210255220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zh-CN" altLang="en-US" dirty="0"/>
              <a:t>虚拟图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1007690" y="2890663"/>
            <a:ext cx="8652338" cy="610081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AU" altLang="zh-CN" dirty="0"/>
              <a:t>apoc</a:t>
            </a:r>
            <a:r>
              <a:rPr lang="zh-CN" altLang="en-US" dirty="0"/>
              <a:t>支持创建虚拟</a:t>
            </a:r>
            <a:r>
              <a:rPr lang="en-AU" altLang="zh-CN" dirty="0"/>
              <a:t>(Virtual)</a:t>
            </a:r>
            <a:r>
              <a:rPr lang="zh-CN" altLang="en-US" dirty="0"/>
              <a:t>的节点和关系，从而构成虚拟路径和子图；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虚拟图类似关系数据库中视图</a:t>
            </a:r>
            <a:r>
              <a:rPr lang="en-AU" altLang="zh-CN" dirty="0"/>
              <a:t>(View)</a:t>
            </a:r>
            <a:r>
              <a:rPr lang="zh-CN" altLang="en-US" dirty="0"/>
              <a:t>的概念：它们可以被查询并返回数据，但是并不物理地存储在数据库中；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虚拟图使某些查询更加灵活和高效：</a:t>
            </a:r>
            <a:endParaRPr lang="en-AU" altLang="zh-CN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创建数据库中并不存在的节点和关系</a:t>
            </a:r>
            <a:endParaRPr lang="en-AU" altLang="zh-CN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缩小查询的相关子图规模</a:t>
            </a:r>
            <a:endParaRPr lang="en-AU" altLang="zh-CN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控制遍历的路径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虚拟节点和关系的</a:t>
            </a:r>
            <a:r>
              <a:rPr lang="en-AU" altLang="zh-CN" dirty="0"/>
              <a:t>ID</a:t>
            </a:r>
            <a:r>
              <a:rPr lang="zh-CN" altLang="en-US" dirty="0"/>
              <a:t>都是负数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内存管理</a:t>
            </a:r>
            <a:endParaRPr lang="en-AU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D8983-5801-4213-B707-801A906DEA0F}"/>
              </a:ext>
            </a:extLst>
          </p:cNvPr>
          <p:cNvSpPr txBox="1"/>
          <p:nvPr/>
        </p:nvSpPr>
        <p:spPr>
          <a:xfrm>
            <a:off x="4463676" y="2205723"/>
            <a:ext cx="7328647" cy="62239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apoc.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en-AU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.*</a:t>
            </a:r>
            <a:endParaRPr kumimoji="0" lang="en-AU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30722" name="Picture 2" descr="Image result for neo4j  graph">
            <a:extLst>
              <a:ext uri="{FF2B5EF4-FFF2-40B4-BE49-F238E27FC236}">
                <a16:creationId xmlns:a16="http://schemas.microsoft.com/office/drawing/2014/main" id="{ABF5BF4C-8ABD-484D-BD00-FEAD83D7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502" y="5143667"/>
            <a:ext cx="5315415" cy="38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E2583C-7826-46A9-B3FB-86A65389D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 contras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36746" y="2847123"/>
            <a:ext cx="3710925" cy="2055088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1A82392E-5163-4273-AB78-D744305DA34E}"/>
              </a:ext>
            </a:extLst>
          </p:cNvPr>
          <p:cNvSpPr/>
          <p:nvPr/>
        </p:nvSpPr>
        <p:spPr>
          <a:xfrm>
            <a:off x="12855387" y="4773706"/>
            <a:ext cx="1317812" cy="53788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3175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094850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zh-CN" altLang="en-US" dirty="0"/>
              <a:t>重构</a:t>
            </a:r>
            <a:r>
              <a:rPr lang="en-US" altLang="zh-CN" dirty="0"/>
              <a:t>/</a:t>
            </a:r>
            <a:r>
              <a:rPr lang="zh-CN" altLang="en-US" dirty="0"/>
              <a:t>优化图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742577" y="2903919"/>
            <a:ext cx="7442198" cy="560837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对已有的图进行转换操作以实现重构</a:t>
            </a:r>
            <a:r>
              <a:rPr lang="en-AU" altLang="zh-CN" dirty="0"/>
              <a:t>(Refactoring)</a:t>
            </a:r>
            <a:r>
              <a:rPr lang="zh-CN" altLang="en-US" dirty="0"/>
              <a:t>，包括：</a:t>
            </a:r>
            <a:endParaRPr lang="en-AU" altLang="zh-CN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复制节点及其属性，包括</a:t>
            </a:r>
            <a:r>
              <a:rPr lang="en-US" altLang="zh-CN" dirty="0"/>
              <a:t>/</a:t>
            </a:r>
            <a:r>
              <a:rPr lang="zh-CN" altLang="en-US" dirty="0"/>
              <a:t>不包括关系</a:t>
            </a:r>
            <a:endParaRPr lang="en-AU" altLang="zh-CN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合并节点</a:t>
            </a:r>
            <a:endParaRPr lang="en-AU" altLang="zh-CN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重建关系到新的节点</a:t>
            </a:r>
            <a:endParaRPr lang="en-AU" altLang="zh-CN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改变关系类型</a:t>
            </a:r>
            <a:endParaRPr lang="en-AU" altLang="zh-CN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将关系转换成节点</a:t>
            </a:r>
            <a:endParaRPr lang="en-AU" altLang="zh-CN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将节点转换成关系</a:t>
            </a:r>
            <a:endParaRPr lang="en-AU" altLang="zh-CN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AU" altLang="zh-CN" dirty="0"/>
              <a:t>  </a:t>
            </a:r>
            <a:r>
              <a:rPr lang="en-US" altLang="zh-CN" dirty="0"/>
              <a:t>- </a:t>
            </a:r>
            <a:r>
              <a:rPr lang="zh-CN" altLang="en-US" dirty="0"/>
              <a:t>将属性转换成分类节点，并与相关的节点建立关系</a:t>
            </a:r>
            <a:endParaRPr lang="en-AU" altLang="zh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B2848-30EF-4D1A-BC5E-7C34D34CE087}"/>
              </a:ext>
            </a:extLst>
          </p:cNvPr>
          <p:cNvSpPr txBox="1"/>
          <p:nvPr/>
        </p:nvSpPr>
        <p:spPr>
          <a:xfrm>
            <a:off x="4463676" y="2138488"/>
            <a:ext cx="7328647" cy="62239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apoc.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refactoring</a:t>
            </a:r>
            <a:r>
              <a:rPr lang="en-AU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.*</a:t>
            </a:r>
            <a:endParaRPr kumimoji="0" lang="en-AU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20484" name="Picture 4" descr="Related image">
            <a:extLst>
              <a:ext uri="{FF2B5EF4-FFF2-40B4-BE49-F238E27FC236}">
                <a16:creationId xmlns:a16="http://schemas.microsoft.com/office/drawing/2014/main" id="{E470D1BF-2564-45FB-8E05-D11E06D1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318" y="3021679"/>
            <a:ext cx="7219576" cy="406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609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asted-image.pdf"/>
          <p:cNvPicPr>
            <a:picLocks noChangeAspect="1"/>
          </p:cNvPicPr>
          <p:nvPr/>
        </p:nvPicPr>
        <p:blipFill>
          <a:blip r:embed="rId3">
            <a:alphaModFix amt="25122"/>
            <a:extLst/>
          </a:blip>
          <a:srcRect t="1071"/>
          <a:stretch>
            <a:fillRect/>
          </a:stretch>
        </p:blipFill>
        <p:spPr>
          <a:xfrm>
            <a:off x="-179821" y="-12279"/>
            <a:ext cx="16615641" cy="9268967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1E8A06-546B-4AB2-AC2F-C541B0753D68}"/>
              </a:ext>
            </a:extLst>
          </p:cNvPr>
          <p:cNvSpPr txBox="1"/>
          <p:nvPr/>
        </p:nvSpPr>
        <p:spPr>
          <a:xfrm>
            <a:off x="195653" y="2050435"/>
            <a:ext cx="6467848" cy="8070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概  述</a:t>
            </a:r>
            <a:endParaRPr kumimoji="0" lang="en-AU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050" name="Picture 2" descr="Image result for beijing flight track">
            <a:extLst>
              <a:ext uri="{FF2B5EF4-FFF2-40B4-BE49-F238E27FC236}">
                <a16:creationId xmlns:a16="http://schemas.microsoft.com/office/drawing/2014/main" id="{585F7836-D093-4BF9-B487-1C5411EDF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0"/>
            <a:ext cx="921702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zh-CN" altLang="en-US" dirty="0"/>
              <a:t>并行节点查询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742577" y="3004370"/>
            <a:ext cx="7442198" cy="382326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在可能的情况下并行查找结点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结果可以是全部匹配节点，或者去除重复后的节点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可以使用</a:t>
            </a:r>
            <a:r>
              <a:rPr lang="en-AU" altLang="zh-CN" dirty="0"/>
              <a:t>JSON</a:t>
            </a:r>
            <a:r>
              <a:rPr lang="zh-CN" altLang="en-US" dirty="0"/>
              <a:t>格式定义要查询节点的属性集</a:t>
            </a:r>
            <a:endParaRPr lang="en-AU" altLang="zh-CN" dirty="0"/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zh-CN" altLang="en-US" dirty="0"/>
              <a:t>支持多种匹配类型：</a:t>
            </a:r>
            <a:r>
              <a:rPr lang="en-US" altLang="zh-CN" dirty="0"/>
              <a:t>"&lt;", "&gt;", "=", "&lt;&gt;", "⇐", "&gt;=", "=~"</a:t>
            </a:r>
            <a:endParaRPr lang="en-AU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24579-777B-4381-9680-44BA6FA29F76}"/>
              </a:ext>
            </a:extLst>
          </p:cNvPr>
          <p:cNvSpPr txBox="1"/>
          <p:nvPr/>
        </p:nvSpPr>
        <p:spPr>
          <a:xfrm>
            <a:off x="4463676" y="2205723"/>
            <a:ext cx="7328647" cy="62239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apoc.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en-AU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.*</a:t>
            </a:r>
            <a:endParaRPr kumimoji="0" lang="en-AU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29698" name="Picture 2" descr="Image result for neo4j  graph">
            <a:extLst>
              <a:ext uri="{FF2B5EF4-FFF2-40B4-BE49-F238E27FC236}">
                <a16:creationId xmlns:a16="http://schemas.microsoft.com/office/drawing/2014/main" id="{2480730E-0A61-4C87-BA0C-21E48AE6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100" y="3632368"/>
            <a:ext cx="6282840" cy="5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2461289B-746B-48FA-84E6-984EDAAC04A8}"/>
              </a:ext>
            </a:extLst>
          </p:cNvPr>
          <p:cNvSpPr/>
          <p:nvPr/>
        </p:nvSpPr>
        <p:spPr>
          <a:xfrm rot="2782232">
            <a:off x="9681884" y="3799805"/>
            <a:ext cx="1035423" cy="40341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B0F6BEE2-8640-4D4D-B25D-807E6D352565}"/>
              </a:ext>
            </a:extLst>
          </p:cNvPr>
          <p:cNvSpPr/>
          <p:nvPr/>
        </p:nvSpPr>
        <p:spPr>
          <a:xfrm rot="6677045">
            <a:off x="13867113" y="3358282"/>
            <a:ext cx="1035423" cy="40341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20AE6FE2-13C1-461D-A95A-417E63A9099B}"/>
              </a:ext>
            </a:extLst>
          </p:cNvPr>
          <p:cNvSpPr/>
          <p:nvPr/>
        </p:nvSpPr>
        <p:spPr>
          <a:xfrm rot="20158072">
            <a:off x="9343389" y="7367756"/>
            <a:ext cx="1035423" cy="40341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86D40703-C34F-4ED7-8FE2-290744B7BE4A}"/>
              </a:ext>
            </a:extLst>
          </p:cNvPr>
          <p:cNvSpPr/>
          <p:nvPr/>
        </p:nvSpPr>
        <p:spPr>
          <a:xfrm rot="13235447">
            <a:off x="13972122" y="8363892"/>
            <a:ext cx="1035423" cy="403412"/>
          </a:xfrm>
          <a:prstGeom prst="notched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30046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zh-CN" altLang="en-US" dirty="0"/>
              <a:t>其他数据库特性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685802" y="2829643"/>
            <a:ext cx="7442198" cy="348471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触发器</a:t>
            </a:r>
            <a:r>
              <a:rPr lang="en-AU" altLang="zh-CN" dirty="0"/>
              <a:t>(Trigger)</a:t>
            </a:r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写入锁</a:t>
            </a:r>
            <a:r>
              <a:rPr lang="en-AU" altLang="zh-CN" dirty="0"/>
              <a:t>(Write lock)</a:t>
            </a:r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显示数据库元模型</a:t>
            </a:r>
            <a:r>
              <a:rPr lang="en-AU" altLang="zh-CN" dirty="0"/>
              <a:t>(metadata)</a:t>
            </a:r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数据轮廓</a:t>
            </a:r>
            <a:r>
              <a:rPr lang="en-AU" altLang="zh-CN" dirty="0"/>
              <a:t>(Data profiling)</a:t>
            </a:r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管理索引和限制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对节点和关系并发操作的支持：原子性</a:t>
            </a:r>
            <a:endParaRPr lang="en-AU" altLang="zh-CN" dirty="0"/>
          </a:p>
        </p:txBody>
      </p:sp>
      <p:pic>
        <p:nvPicPr>
          <p:cNvPr id="20482" name="Picture 2" descr="Image result for database system acid">
            <a:extLst>
              <a:ext uri="{FF2B5EF4-FFF2-40B4-BE49-F238E27FC236}">
                <a16:creationId xmlns:a16="http://schemas.microsoft.com/office/drawing/2014/main" id="{ED7F526E-922E-462C-8FE6-18DF3855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43" y="2829643"/>
            <a:ext cx="6872755" cy="378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078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404376" y="2532512"/>
            <a:ext cx="13661178" cy="13272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5476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演  示</a:t>
            </a:r>
            <a:endParaRPr kumimoji="0" sz="8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pic>
        <p:nvPicPr>
          <p:cNvPr id="1026" name="Picture 2" descr="C:\Users\Joshua\AppData\Local\Temp\SNAGHTMLe60d12f.PNG">
            <a:extLst>
              <a:ext uri="{FF2B5EF4-FFF2-40B4-BE49-F238E27FC236}">
                <a16:creationId xmlns:a16="http://schemas.microsoft.com/office/drawing/2014/main" id="{708ACF60-6427-41FC-A1B4-5D4116749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1" y="4153778"/>
            <a:ext cx="8138728" cy="186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011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3" name="Connector 913"/>
          <p:cNvCxnSpPr>
            <a:stCxn id="909" idx="0"/>
            <a:endCxn id="912" idx="0"/>
          </p:cNvCxnSpPr>
          <p:nvPr/>
        </p:nvCxnSpPr>
        <p:spPr>
          <a:xfrm flipV="1">
            <a:off x="9432052" y="6392039"/>
            <a:ext cx="1058782" cy="1260279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17" name="Connector 917"/>
          <p:cNvCxnSpPr>
            <a:stCxn id="904" idx="0"/>
            <a:endCxn id="912" idx="0"/>
          </p:cNvCxnSpPr>
          <p:nvPr/>
        </p:nvCxnSpPr>
        <p:spPr>
          <a:xfrm flipH="1" flipV="1">
            <a:off x="10490833" y="6392039"/>
            <a:ext cx="1476228" cy="1234880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18" name="Connector 918"/>
          <p:cNvCxnSpPr>
            <a:stCxn id="905" idx="0"/>
            <a:endCxn id="912" idx="0"/>
          </p:cNvCxnSpPr>
          <p:nvPr/>
        </p:nvCxnSpPr>
        <p:spPr>
          <a:xfrm flipH="1">
            <a:off x="10490833" y="5187988"/>
            <a:ext cx="1739209" cy="1204052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19" name="Connector 919"/>
          <p:cNvCxnSpPr>
            <a:stCxn id="903" idx="0"/>
            <a:endCxn id="911" idx="0"/>
          </p:cNvCxnSpPr>
          <p:nvPr/>
        </p:nvCxnSpPr>
        <p:spPr>
          <a:xfrm>
            <a:off x="4025958" y="5187988"/>
            <a:ext cx="1797944" cy="1204052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20" name="Connector 920"/>
          <p:cNvCxnSpPr>
            <a:stCxn id="907" idx="0"/>
            <a:endCxn id="911" idx="0"/>
          </p:cNvCxnSpPr>
          <p:nvPr/>
        </p:nvCxnSpPr>
        <p:spPr>
          <a:xfrm flipV="1">
            <a:off x="4363812" y="6392039"/>
            <a:ext cx="1460090" cy="1234880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21" name="Connector 921"/>
          <p:cNvCxnSpPr>
            <a:stCxn id="908" idx="0"/>
            <a:endCxn id="911" idx="0"/>
          </p:cNvCxnSpPr>
          <p:nvPr/>
        </p:nvCxnSpPr>
        <p:spPr>
          <a:xfrm flipH="1" flipV="1">
            <a:off x="5823901" y="6392039"/>
            <a:ext cx="1302279" cy="1260279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22" name="Connector 922"/>
          <p:cNvCxnSpPr>
            <a:stCxn id="910" idx="0"/>
            <a:endCxn id="906" idx="0"/>
          </p:cNvCxnSpPr>
          <p:nvPr/>
        </p:nvCxnSpPr>
        <p:spPr>
          <a:xfrm flipH="1" flipV="1">
            <a:off x="5823901" y="3232279"/>
            <a:ext cx="2442949" cy="1189419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23" name="Connector 923"/>
          <p:cNvCxnSpPr>
            <a:stCxn id="910" idx="0"/>
            <a:endCxn id="915" idx="0"/>
          </p:cNvCxnSpPr>
          <p:nvPr/>
        </p:nvCxnSpPr>
        <p:spPr>
          <a:xfrm flipH="1" flipV="1">
            <a:off x="8054134" y="2673613"/>
            <a:ext cx="212716" cy="1748085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24" name="Connector 924"/>
          <p:cNvCxnSpPr>
            <a:stCxn id="910" idx="0"/>
            <a:endCxn id="916" idx="0"/>
          </p:cNvCxnSpPr>
          <p:nvPr/>
        </p:nvCxnSpPr>
        <p:spPr>
          <a:xfrm flipV="1">
            <a:off x="8266849" y="3072206"/>
            <a:ext cx="2008824" cy="1349492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sp>
        <p:nvSpPr>
          <p:cNvPr id="903" name="Shape 903"/>
          <p:cNvSpPr/>
          <p:nvPr/>
        </p:nvSpPr>
        <p:spPr>
          <a:xfrm>
            <a:off x="3577990" y="4740019"/>
            <a:ext cx="895937" cy="895938"/>
          </a:xfrm>
          <a:prstGeom prst="ellipse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04" name="Shape 904"/>
          <p:cNvSpPr/>
          <p:nvPr/>
        </p:nvSpPr>
        <p:spPr>
          <a:xfrm>
            <a:off x="11519092" y="7178950"/>
            <a:ext cx="895937" cy="895937"/>
          </a:xfrm>
          <a:prstGeom prst="ellipse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05" name="Shape 905"/>
          <p:cNvSpPr/>
          <p:nvPr/>
        </p:nvSpPr>
        <p:spPr>
          <a:xfrm>
            <a:off x="11782073" y="4740019"/>
            <a:ext cx="895937" cy="895938"/>
          </a:xfrm>
          <a:prstGeom prst="ellipse">
            <a:avLst/>
          </a:prstGeom>
          <a:solidFill>
            <a:srgbClr val="A6AAA9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06" name="Shape 906"/>
          <p:cNvSpPr/>
          <p:nvPr/>
        </p:nvSpPr>
        <p:spPr>
          <a:xfrm>
            <a:off x="5375933" y="2784311"/>
            <a:ext cx="895937" cy="895937"/>
          </a:xfrm>
          <a:prstGeom prst="ellipse">
            <a:avLst/>
          </a:prstGeom>
          <a:solidFill>
            <a:schemeClr val="accent2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07" name="Shape 907"/>
          <p:cNvSpPr/>
          <p:nvPr/>
        </p:nvSpPr>
        <p:spPr>
          <a:xfrm>
            <a:off x="3915843" y="7178950"/>
            <a:ext cx="895938" cy="895937"/>
          </a:xfrm>
          <a:prstGeom prst="ellipse">
            <a:avLst/>
          </a:prstGeom>
          <a:solidFill>
            <a:schemeClr val="accent2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08" name="Shape 908"/>
          <p:cNvSpPr/>
          <p:nvPr/>
        </p:nvSpPr>
        <p:spPr>
          <a:xfrm>
            <a:off x="6678210" y="7204349"/>
            <a:ext cx="895938" cy="895937"/>
          </a:xfrm>
          <a:prstGeom prst="ellipse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09" name="Shape 909"/>
          <p:cNvSpPr/>
          <p:nvPr/>
        </p:nvSpPr>
        <p:spPr>
          <a:xfrm>
            <a:off x="8984084" y="7204349"/>
            <a:ext cx="895937" cy="895937"/>
          </a:xfrm>
          <a:prstGeom prst="ellipse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10" name="Shape 910"/>
          <p:cNvSpPr/>
          <p:nvPr/>
        </p:nvSpPr>
        <p:spPr>
          <a:xfrm>
            <a:off x="7818880" y="3973729"/>
            <a:ext cx="895938" cy="895937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11" name="Shape 911"/>
          <p:cNvSpPr/>
          <p:nvPr/>
        </p:nvSpPr>
        <p:spPr>
          <a:xfrm>
            <a:off x="5375933" y="5944071"/>
            <a:ext cx="895937" cy="895937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12" name="Shape 912"/>
          <p:cNvSpPr/>
          <p:nvPr/>
        </p:nvSpPr>
        <p:spPr>
          <a:xfrm>
            <a:off x="10042865" y="5944071"/>
            <a:ext cx="895937" cy="895937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14" name="Shape 914"/>
          <p:cNvSpPr/>
          <p:nvPr/>
        </p:nvSpPr>
        <p:spPr>
          <a:xfrm>
            <a:off x="5409145" y="6707485"/>
            <a:ext cx="829512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ACCOUNT HOLDER 2</a:t>
            </a:r>
          </a:p>
        </p:txBody>
      </p:sp>
      <p:sp>
        <p:nvSpPr>
          <p:cNvPr id="915" name="Shape 915"/>
          <p:cNvSpPr/>
          <p:nvPr/>
        </p:nvSpPr>
        <p:spPr>
          <a:xfrm>
            <a:off x="7606165" y="2225644"/>
            <a:ext cx="895938" cy="895938"/>
          </a:xfrm>
          <a:prstGeom prst="ellipse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16" name="Shape 916"/>
          <p:cNvSpPr/>
          <p:nvPr/>
        </p:nvSpPr>
        <p:spPr>
          <a:xfrm>
            <a:off x="9827704" y="2624238"/>
            <a:ext cx="895938" cy="895937"/>
          </a:xfrm>
          <a:prstGeom prst="ellipse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25" name="Shape 925"/>
          <p:cNvSpPr/>
          <p:nvPr/>
        </p:nvSpPr>
        <p:spPr>
          <a:xfrm>
            <a:off x="7922419" y="4778755"/>
            <a:ext cx="829512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ACCOUNT HOLDER 1</a:t>
            </a:r>
          </a:p>
        </p:txBody>
      </p:sp>
      <p:sp>
        <p:nvSpPr>
          <p:cNvPr id="926" name="Shape 926"/>
          <p:cNvSpPr/>
          <p:nvPr/>
        </p:nvSpPr>
        <p:spPr>
          <a:xfrm>
            <a:off x="10114177" y="6720185"/>
            <a:ext cx="829512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ACCOUNT HOLDER 3</a:t>
            </a:r>
          </a:p>
        </p:txBody>
      </p:sp>
      <p:sp>
        <p:nvSpPr>
          <p:cNvPr id="928" name="Shape 928"/>
          <p:cNvSpPr/>
          <p:nvPr/>
        </p:nvSpPr>
        <p:spPr>
          <a:xfrm>
            <a:off x="5505512" y="3574487"/>
            <a:ext cx="577851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CREDIT CARD</a:t>
            </a:r>
          </a:p>
        </p:txBody>
      </p:sp>
      <p:sp>
        <p:nvSpPr>
          <p:cNvPr id="929" name="Shape 929"/>
          <p:cNvSpPr/>
          <p:nvPr/>
        </p:nvSpPr>
        <p:spPr>
          <a:xfrm>
            <a:off x="7675259" y="2988510"/>
            <a:ext cx="778469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BANK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ACCOUNT</a:t>
            </a:r>
          </a:p>
        </p:txBody>
      </p:sp>
      <p:sp>
        <p:nvSpPr>
          <p:cNvPr id="930" name="Shape 930"/>
          <p:cNvSpPr/>
          <p:nvPr/>
        </p:nvSpPr>
        <p:spPr>
          <a:xfrm>
            <a:off x="6736945" y="8011329"/>
            <a:ext cx="778469" cy="372535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BANK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ACCOUNT</a:t>
            </a:r>
          </a:p>
        </p:txBody>
      </p:sp>
      <p:sp>
        <p:nvSpPr>
          <p:cNvPr id="931" name="Shape 931"/>
          <p:cNvSpPr/>
          <p:nvPr/>
        </p:nvSpPr>
        <p:spPr>
          <a:xfrm>
            <a:off x="9038052" y="7984418"/>
            <a:ext cx="778470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BANK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ACCOUNT</a:t>
            </a:r>
          </a:p>
        </p:txBody>
      </p:sp>
      <p:sp>
        <p:nvSpPr>
          <p:cNvPr id="932" name="Shape 932"/>
          <p:cNvSpPr/>
          <p:nvPr/>
        </p:nvSpPr>
        <p:spPr>
          <a:xfrm>
            <a:off x="11840807" y="5588716"/>
            <a:ext cx="778469" cy="372535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PHONE NUMBER</a:t>
            </a:r>
          </a:p>
        </p:txBody>
      </p:sp>
      <p:sp>
        <p:nvSpPr>
          <p:cNvPr id="933" name="Shape 933"/>
          <p:cNvSpPr/>
          <p:nvPr/>
        </p:nvSpPr>
        <p:spPr>
          <a:xfrm>
            <a:off x="11585475" y="7984418"/>
            <a:ext cx="895938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UNSECURED LOAN</a:t>
            </a:r>
          </a:p>
        </p:txBody>
      </p:sp>
      <p:sp>
        <p:nvSpPr>
          <p:cNvPr id="934" name="Shape 934"/>
          <p:cNvSpPr/>
          <p:nvPr/>
        </p:nvSpPr>
        <p:spPr>
          <a:xfrm>
            <a:off x="3725722" y="5588716"/>
            <a:ext cx="600473" cy="220135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SSN 2</a:t>
            </a:r>
          </a:p>
        </p:txBody>
      </p:sp>
      <p:sp>
        <p:nvSpPr>
          <p:cNvPr id="935" name="Shape 935"/>
          <p:cNvSpPr/>
          <p:nvPr/>
        </p:nvSpPr>
        <p:spPr>
          <a:xfrm>
            <a:off x="9741919" y="3486170"/>
            <a:ext cx="1067509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UNSECURED LOAN</a:t>
            </a:r>
          </a:p>
        </p:txBody>
      </p:sp>
      <p:pic>
        <p:nvPicPr>
          <p:cNvPr id="93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1898" y="4180397"/>
            <a:ext cx="469901" cy="482601"/>
          </a:xfrm>
          <a:prstGeom prst="rect">
            <a:avLst/>
          </a:prstGeom>
          <a:ln w="3175">
            <a:miter lim="400000"/>
          </a:ln>
        </p:spPr>
      </p:pic>
      <p:pic>
        <p:nvPicPr>
          <p:cNvPr id="93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8951" y="6125339"/>
            <a:ext cx="469901" cy="482601"/>
          </a:xfrm>
          <a:prstGeom prst="rect">
            <a:avLst/>
          </a:prstGeom>
          <a:ln w="3175">
            <a:miter lim="400000"/>
          </a:ln>
        </p:spPr>
      </p:pic>
      <p:pic>
        <p:nvPicPr>
          <p:cNvPr id="93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43183" y="6113258"/>
            <a:ext cx="469901" cy="482601"/>
          </a:xfrm>
          <a:prstGeom prst="rect">
            <a:avLst/>
          </a:prstGeom>
          <a:ln w="3175">
            <a:miter lim="400000"/>
          </a:ln>
        </p:spPr>
      </p:pic>
      <p:pic>
        <p:nvPicPr>
          <p:cNvPr id="93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33858" y="4984787"/>
            <a:ext cx="5842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94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71291" y="4921287"/>
            <a:ext cx="317501" cy="533401"/>
          </a:xfrm>
          <a:prstGeom prst="rect">
            <a:avLst/>
          </a:prstGeom>
          <a:ln w="3175">
            <a:miter lim="400000"/>
          </a:ln>
        </p:spPr>
      </p:pic>
      <p:pic>
        <p:nvPicPr>
          <p:cNvPr id="941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50451" y="7411017"/>
            <a:ext cx="635001" cy="482601"/>
          </a:xfrm>
          <a:prstGeom prst="rect">
            <a:avLst/>
          </a:prstGeom>
          <a:ln w="3175">
            <a:miter lim="400000"/>
          </a:ln>
        </p:spPr>
      </p:pic>
      <p:pic>
        <p:nvPicPr>
          <p:cNvPr id="94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44501" y="3003679"/>
            <a:ext cx="635001" cy="482601"/>
          </a:xfrm>
          <a:prstGeom prst="rect">
            <a:avLst/>
          </a:prstGeom>
          <a:ln w="3175">
            <a:miter lim="400000"/>
          </a:ln>
        </p:spPr>
      </p:pic>
      <p:pic>
        <p:nvPicPr>
          <p:cNvPr id="943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10493" y="2356113"/>
            <a:ext cx="482601" cy="533401"/>
          </a:xfrm>
          <a:prstGeom prst="rect">
            <a:avLst/>
          </a:prstGeom>
          <a:ln w="3175">
            <a:miter lim="400000"/>
          </a:ln>
        </p:spPr>
      </p:pic>
      <p:pic>
        <p:nvPicPr>
          <p:cNvPr id="944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84878" y="7347518"/>
            <a:ext cx="482601" cy="533401"/>
          </a:xfrm>
          <a:prstGeom prst="rect">
            <a:avLst/>
          </a:prstGeom>
          <a:ln w="3175">
            <a:miter lim="400000"/>
          </a:ln>
        </p:spPr>
      </p:pic>
      <p:pic>
        <p:nvPicPr>
          <p:cNvPr id="945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78052" y="7347518"/>
            <a:ext cx="482601" cy="533401"/>
          </a:xfrm>
          <a:prstGeom prst="rect">
            <a:avLst/>
          </a:prstGeom>
          <a:ln w="3175">
            <a:miter lim="400000"/>
          </a:ln>
        </p:spPr>
      </p:pic>
      <p:pic>
        <p:nvPicPr>
          <p:cNvPr id="946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67160" y="2839857"/>
            <a:ext cx="6223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947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655910" y="7411018"/>
            <a:ext cx="622301" cy="406401"/>
          </a:xfrm>
          <a:prstGeom prst="rect">
            <a:avLst/>
          </a:prstGeom>
          <a:ln w="3175">
            <a:miter lim="400000"/>
          </a:ln>
        </p:spPr>
      </p:pic>
      <p:sp>
        <p:nvSpPr>
          <p:cNvPr id="949" name="Shape 949"/>
          <p:cNvSpPr/>
          <p:nvPr/>
        </p:nvSpPr>
        <p:spPr>
          <a:xfrm>
            <a:off x="1297411" y="686245"/>
            <a:ext cx="13661178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5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5476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金融和保险中的欺诈团伙</a:t>
            </a:r>
            <a:endParaRPr kumimoji="0" sz="5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047034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pdf"/>
          <p:cNvPicPr>
            <a:picLocks noChangeAspect="1"/>
          </p:cNvPicPr>
          <p:nvPr/>
        </p:nvPicPr>
        <p:blipFill>
          <a:blip r:embed="rId3">
            <a:alphaModFix amt="25122"/>
            <a:extLst/>
          </a:blip>
          <a:srcRect t="1071"/>
          <a:stretch>
            <a:fillRect/>
          </a:stretch>
        </p:blipFill>
        <p:spPr>
          <a:xfrm>
            <a:off x="-179821" y="-12279"/>
            <a:ext cx="16615641" cy="9268967"/>
          </a:xfrm>
          <a:prstGeom prst="rect">
            <a:avLst/>
          </a:prstGeom>
          <a:ln w="3175">
            <a:miter lim="400000"/>
          </a:ln>
        </p:spPr>
      </p:pic>
      <p:cxnSp>
        <p:nvCxnSpPr>
          <p:cNvPr id="977" name="Connector 977"/>
          <p:cNvCxnSpPr>
            <a:stCxn id="954" idx="0"/>
            <a:endCxn id="964" idx="0"/>
          </p:cNvCxnSpPr>
          <p:nvPr/>
        </p:nvCxnSpPr>
        <p:spPr>
          <a:xfrm>
            <a:off x="4025958" y="5086388"/>
            <a:ext cx="1797944" cy="1204052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sp>
        <p:nvSpPr>
          <p:cNvPr id="954" name="Shape 954"/>
          <p:cNvSpPr/>
          <p:nvPr/>
        </p:nvSpPr>
        <p:spPr>
          <a:xfrm>
            <a:off x="3577990" y="4638419"/>
            <a:ext cx="895937" cy="895938"/>
          </a:xfrm>
          <a:prstGeom prst="ellipse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cxnSp>
        <p:nvCxnSpPr>
          <p:cNvPr id="981" name="Connector 981"/>
          <p:cNvCxnSpPr>
            <a:stCxn id="964" idx="0"/>
            <a:endCxn id="956" idx="0"/>
          </p:cNvCxnSpPr>
          <p:nvPr/>
        </p:nvCxnSpPr>
        <p:spPr>
          <a:xfrm flipV="1">
            <a:off x="5823901" y="4745798"/>
            <a:ext cx="718482" cy="1544642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82" name="Connector 982"/>
          <p:cNvCxnSpPr>
            <a:stCxn id="956" idx="0"/>
            <a:endCxn id="963" idx="0"/>
          </p:cNvCxnSpPr>
          <p:nvPr/>
        </p:nvCxnSpPr>
        <p:spPr>
          <a:xfrm flipV="1">
            <a:off x="6542382" y="4320097"/>
            <a:ext cx="1724468" cy="425702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sp>
        <p:nvSpPr>
          <p:cNvPr id="956" name="Shape 956"/>
          <p:cNvSpPr/>
          <p:nvPr/>
        </p:nvSpPr>
        <p:spPr>
          <a:xfrm>
            <a:off x="6094414" y="4297830"/>
            <a:ext cx="895937" cy="895937"/>
          </a:xfrm>
          <a:prstGeom prst="ellipse">
            <a:avLst/>
          </a:prstGeom>
          <a:solidFill>
            <a:srgbClr val="A6AAA9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cxnSp>
        <p:nvCxnSpPr>
          <p:cNvPr id="985" name="Connector 985"/>
          <p:cNvCxnSpPr>
            <a:stCxn id="963" idx="0"/>
            <a:endCxn id="971" idx="0"/>
          </p:cNvCxnSpPr>
          <p:nvPr/>
        </p:nvCxnSpPr>
        <p:spPr>
          <a:xfrm flipV="1">
            <a:off x="8266849" y="2970606"/>
            <a:ext cx="2008824" cy="1349492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sp>
        <p:nvSpPr>
          <p:cNvPr id="971" name="Shape 971"/>
          <p:cNvSpPr/>
          <p:nvPr/>
        </p:nvSpPr>
        <p:spPr>
          <a:xfrm>
            <a:off x="9827704" y="2522638"/>
            <a:ext cx="895938" cy="895937"/>
          </a:xfrm>
          <a:prstGeom prst="ellipse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cxnSp>
        <p:nvCxnSpPr>
          <p:cNvPr id="966" name="Connector 966"/>
          <p:cNvCxnSpPr>
            <a:stCxn id="964" idx="0"/>
            <a:endCxn id="962" idx="0"/>
          </p:cNvCxnSpPr>
          <p:nvPr/>
        </p:nvCxnSpPr>
        <p:spPr>
          <a:xfrm flipV="1">
            <a:off x="5823901" y="6193049"/>
            <a:ext cx="2425848" cy="97391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67" name="Connector 967"/>
          <p:cNvCxnSpPr>
            <a:stCxn id="963" idx="0"/>
            <a:endCxn id="962" idx="0"/>
          </p:cNvCxnSpPr>
          <p:nvPr/>
        </p:nvCxnSpPr>
        <p:spPr>
          <a:xfrm flipH="1">
            <a:off x="8249748" y="4320097"/>
            <a:ext cx="17102" cy="1872953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68" name="Connector 968"/>
          <p:cNvCxnSpPr>
            <a:stCxn id="961" idx="0"/>
            <a:endCxn id="965" idx="0"/>
          </p:cNvCxnSpPr>
          <p:nvPr/>
        </p:nvCxnSpPr>
        <p:spPr>
          <a:xfrm flipV="1">
            <a:off x="9432052" y="6290439"/>
            <a:ext cx="1058782" cy="1260279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73" name="Connector 973"/>
          <p:cNvCxnSpPr>
            <a:stCxn id="955" idx="0"/>
            <a:endCxn id="965" idx="0"/>
          </p:cNvCxnSpPr>
          <p:nvPr/>
        </p:nvCxnSpPr>
        <p:spPr>
          <a:xfrm flipH="1" flipV="1">
            <a:off x="10490833" y="6290439"/>
            <a:ext cx="1476228" cy="1234880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74" name="Connector 974"/>
          <p:cNvCxnSpPr>
            <a:stCxn id="957" idx="0"/>
            <a:endCxn id="965" idx="0"/>
          </p:cNvCxnSpPr>
          <p:nvPr/>
        </p:nvCxnSpPr>
        <p:spPr>
          <a:xfrm flipH="1">
            <a:off x="10490833" y="5086388"/>
            <a:ext cx="1739209" cy="1204052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75" name="Connector 975"/>
          <p:cNvCxnSpPr>
            <a:stCxn id="962" idx="0"/>
            <a:endCxn id="965" idx="0"/>
          </p:cNvCxnSpPr>
          <p:nvPr/>
        </p:nvCxnSpPr>
        <p:spPr>
          <a:xfrm>
            <a:off x="8249748" y="6193049"/>
            <a:ext cx="2241086" cy="97391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76" name="Connector 976"/>
          <p:cNvCxnSpPr>
            <a:stCxn id="965" idx="0"/>
            <a:endCxn id="972" idx="0"/>
          </p:cNvCxnSpPr>
          <p:nvPr/>
        </p:nvCxnSpPr>
        <p:spPr>
          <a:xfrm flipH="1" flipV="1">
            <a:off x="10291010" y="4664316"/>
            <a:ext cx="199824" cy="1626124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78" name="Connector 978"/>
          <p:cNvCxnSpPr>
            <a:stCxn id="959" idx="0"/>
            <a:endCxn id="964" idx="0"/>
          </p:cNvCxnSpPr>
          <p:nvPr/>
        </p:nvCxnSpPr>
        <p:spPr>
          <a:xfrm flipV="1">
            <a:off x="4363812" y="6290439"/>
            <a:ext cx="1460090" cy="1234880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79" name="Connector 979"/>
          <p:cNvCxnSpPr>
            <a:stCxn id="960" idx="0"/>
            <a:endCxn id="964" idx="0"/>
          </p:cNvCxnSpPr>
          <p:nvPr/>
        </p:nvCxnSpPr>
        <p:spPr>
          <a:xfrm flipH="1" flipV="1">
            <a:off x="5823901" y="6290439"/>
            <a:ext cx="1302279" cy="1260279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80" name="Connector 980"/>
          <p:cNvCxnSpPr>
            <a:stCxn id="972" idx="0"/>
            <a:endCxn id="963" idx="0"/>
          </p:cNvCxnSpPr>
          <p:nvPr/>
        </p:nvCxnSpPr>
        <p:spPr>
          <a:xfrm flipH="1" flipV="1">
            <a:off x="8266849" y="4320097"/>
            <a:ext cx="2024162" cy="344220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83" name="Connector 983"/>
          <p:cNvCxnSpPr>
            <a:stCxn id="963" idx="0"/>
            <a:endCxn id="958" idx="0"/>
          </p:cNvCxnSpPr>
          <p:nvPr/>
        </p:nvCxnSpPr>
        <p:spPr>
          <a:xfrm flipH="1" flipV="1">
            <a:off x="5823901" y="3130679"/>
            <a:ext cx="2442949" cy="1189419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cxnSp>
        <p:nvCxnSpPr>
          <p:cNvPr id="984" name="Connector 984"/>
          <p:cNvCxnSpPr>
            <a:stCxn id="963" idx="0"/>
            <a:endCxn id="970" idx="0"/>
          </p:cNvCxnSpPr>
          <p:nvPr/>
        </p:nvCxnSpPr>
        <p:spPr>
          <a:xfrm flipH="1" flipV="1">
            <a:off x="8054134" y="2572013"/>
            <a:ext cx="212716" cy="1748085"/>
          </a:xfrm>
          <a:prstGeom prst="straightConnector1">
            <a:avLst/>
          </a:prstGeom>
          <a:ln w="25400">
            <a:solidFill>
              <a:srgbClr val="A6AAA9"/>
            </a:solidFill>
            <a:miter lim="400000"/>
          </a:ln>
        </p:spPr>
      </p:cxnSp>
      <p:sp>
        <p:nvSpPr>
          <p:cNvPr id="970" name="Shape 970"/>
          <p:cNvSpPr/>
          <p:nvPr/>
        </p:nvSpPr>
        <p:spPr>
          <a:xfrm>
            <a:off x="7606165" y="2124044"/>
            <a:ext cx="895938" cy="895938"/>
          </a:xfrm>
          <a:prstGeom prst="ellipse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55" name="Shape 955"/>
          <p:cNvSpPr/>
          <p:nvPr/>
        </p:nvSpPr>
        <p:spPr>
          <a:xfrm>
            <a:off x="11519092" y="7077350"/>
            <a:ext cx="895937" cy="895937"/>
          </a:xfrm>
          <a:prstGeom prst="ellipse">
            <a:avLst/>
          </a:prstGeom>
          <a:solidFill>
            <a:schemeClr val="accent5">
              <a:hueOff val="-444211"/>
              <a:satOff val="-14915"/>
              <a:lumOff val="22857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57" name="Shape 957"/>
          <p:cNvSpPr/>
          <p:nvPr/>
        </p:nvSpPr>
        <p:spPr>
          <a:xfrm>
            <a:off x="11782073" y="4638419"/>
            <a:ext cx="895937" cy="895938"/>
          </a:xfrm>
          <a:prstGeom prst="ellipse">
            <a:avLst/>
          </a:prstGeom>
          <a:solidFill>
            <a:srgbClr val="A6AAA9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59" name="Shape 959"/>
          <p:cNvSpPr/>
          <p:nvPr/>
        </p:nvSpPr>
        <p:spPr>
          <a:xfrm>
            <a:off x="3915843" y="7077350"/>
            <a:ext cx="895938" cy="895937"/>
          </a:xfrm>
          <a:prstGeom prst="ellipse">
            <a:avLst/>
          </a:prstGeom>
          <a:solidFill>
            <a:schemeClr val="accent2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60" name="Shape 960"/>
          <p:cNvSpPr/>
          <p:nvPr/>
        </p:nvSpPr>
        <p:spPr>
          <a:xfrm>
            <a:off x="6678210" y="7102749"/>
            <a:ext cx="895938" cy="895937"/>
          </a:xfrm>
          <a:prstGeom prst="ellipse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61" name="Shape 961"/>
          <p:cNvSpPr/>
          <p:nvPr/>
        </p:nvSpPr>
        <p:spPr>
          <a:xfrm>
            <a:off x="8984084" y="7102749"/>
            <a:ext cx="895937" cy="895937"/>
          </a:xfrm>
          <a:prstGeom prst="ellipse">
            <a:avLst/>
          </a:prstGeom>
          <a:solidFill>
            <a:schemeClr val="accent2">
              <a:hueOff val="-2473793"/>
              <a:satOff val="-50209"/>
              <a:lumOff val="23543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62" name="Shape 962"/>
          <p:cNvSpPr/>
          <p:nvPr/>
        </p:nvSpPr>
        <p:spPr>
          <a:xfrm>
            <a:off x="7801780" y="5745081"/>
            <a:ext cx="895937" cy="895938"/>
          </a:xfrm>
          <a:prstGeom prst="ellipse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64" name="Shape 964"/>
          <p:cNvSpPr/>
          <p:nvPr/>
        </p:nvSpPr>
        <p:spPr>
          <a:xfrm>
            <a:off x="5375933" y="5842471"/>
            <a:ext cx="895937" cy="895937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65" name="Shape 965"/>
          <p:cNvSpPr/>
          <p:nvPr/>
        </p:nvSpPr>
        <p:spPr>
          <a:xfrm>
            <a:off x="10042865" y="5842471"/>
            <a:ext cx="895937" cy="895937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69" name="Shape 969"/>
          <p:cNvSpPr/>
          <p:nvPr/>
        </p:nvSpPr>
        <p:spPr>
          <a:xfrm>
            <a:off x="5409145" y="6605885"/>
            <a:ext cx="829512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ACCOUNT HOLDER 2</a:t>
            </a:r>
          </a:p>
        </p:txBody>
      </p:sp>
      <p:sp>
        <p:nvSpPr>
          <p:cNvPr id="987" name="Shape 987"/>
          <p:cNvSpPr/>
          <p:nvPr/>
        </p:nvSpPr>
        <p:spPr>
          <a:xfrm>
            <a:off x="10114177" y="6618585"/>
            <a:ext cx="829512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ACCOUNT HOLDER 3</a:t>
            </a:r>
          </a:p>
        </p:txBody>
      </p:sp>
      <p:sp>
        <p:nvSpPr>
          <p:cNvPr id="989" name="Shape 989"/>
          <p:cNvSpPr/>
          <p:nvPr/>
        </p:nvSpPr>
        <p:spPr>
          <a:xfrm>
            <a:off x="5505512" y="3472887"/>
            <a:ext cx="577851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CREDIT CARD</a:t>
            </a:r>
          </a:p>
        </p:txBody>
      </p:sp>
      <p:sp>
        <p:nvSpPr>
          <p:cNvPr id="990" name="Shape 990"/>
          <p:cNvSpPr/>
          <p:nvPr/>
        </p:nvSpPr>
        <p:spPr>
          <a:xfrm>
            <a:off x="7675259" y="2886910"/>
            <a:ext cx="778469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BANK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ACCOUNT</a:t>
            </a:r>
          </a:p>
        </p:txBody>
      </p:sp>
      <p:sp>
        <p:nvSpPr>
          <p:cNvPr id="991" name="Shape 991"/>
          <p:cNvSpPr/>
          <p:nvPr/>
        </p:nvSpPr>
        <p:spPr>
          <a:xfrm>
            <a:off x="6736945" y="7909729"/>
            <a:ext cx="778469" cy="372535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BANK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ACCOUNT</a:t>
            </a:r>
          </a:p>
        </p:txBody>
      </p:sp>
      <p:sp>
        <p:nvSpPr>
          <p:cNvPr id="992" name="Shape 992"/>
          <p:cNvSpPr/>
          <p:nvPr/>
        </p:nvSpPr>
        <p:spPr>
          <a:xfrm>
            <a:off x="9038052" y="7882818"/>
            <a:ext cx="778470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BANK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ACCOUNT</a:t>
            </a:r>
          </a:p>
        </p:txBody>
      </p:sp>
      <p:sp>
        <p:nvSpPr>
          <p:cNvPr id="993" name="Shape 993"/>
          <p:cNvSpPr/>
          <p:nvPr/>
        </p:nvSpPr>
        <p:spPr>
          <a:xfrm>
            <a:off x="7896171" y="6615663"/>
            <a:ext cx="778469" cy="220135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ADDRESS</a:t>
            </a:r>
          </a:p>
        </p:txBody>
      </p:sp>
      <p:sp>
        <p:nvSpPr>
          <p:cNvPr id="994" name="Shape 994"/>
          <p:cNvSpPr/>
          <p:nvPr/>
        </p:nvSpPr>
        <p:spPr>
          <a:xfrm>
            <a:off x="6210652" y="5086140"/>
            <a:ext cx="778470" cy="372535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PHONE NUMBER</a:t>
            </a:r>
          </a:p>
        </p:txBody>
      </p:sp>
      <p:sp>
        <p:nvSpPr>
          <p:cNvPr id="995" name="Shape 995"/>
          <p:cNvSpPr/>
          <p:nvPr/>
        </p:nvSpPr>
        <p:spPr>
          <a:xfrm>
            <a:off x="11840807" y="5487116"/>
            <a:ext cx="778469" cy="372535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PHONE NUMBER</a:t>
            </a:r>
          </a:p>
        </p:txBody>
      </p:sp>
      <p:sp>
        <p:nvSpPr>
          <p:cNvPr id="996" name="Shape 996"/>
          <p:cNvSpPr/>
          <p:nvPr/>
        </p:nvSpPr>
        <p:spPr>
          <a:xfrm>
            <a:off x="9948998" y="5055115"/>
            <a:ext cx="668158" cy="2201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SSN 2</a:t>
            </a:r>
          </a:p>
        </p:txBody>
      </p:sp>
      <p:sp>
        <p:nvSpPr>
          <p:cNvPr id="997" name="Shape 997"/>
          <p:cNvSpPr/>
          <p:nvPr/>
        </p:nvSpPr>
        <p:spPr>
          <a:xfrm>
            <a:off x="11524992" y="7882818"/>
            <a:ext cx="1016905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UNSECURED LOAN</a:t>
            </a:r>
          </a:p>
        </p:txBody>
      </p:sp>
      <p:sp>
        <p:nvSpPr>
          <p:cNvPr id="998" name="Shape 998"/>
          <p:cNvSpPr/>
          <p:nvPr/>
        </p:nvSpPr>
        <p:spPr>
          <a:xfrm>
            <a:off x="3725722" y="5487116"/>
            <a:ext cx="600473" cy="220135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SSN 2</a:t>
            </a:r>
          </a:p>
        </p:txBody>
      </p:sp>
      <p:sp>
        <p:nvSpPr>
          <p:cNvPr id="999" name="Shape 999"/>
          <p:cNvSpPr/>
          <p:nvPr/>
        </p:nvSpPr>
        <p:spPr>
          <a:xfrm>
            <a:off x="9767221" y="3384570"/>
            <a:ext cx="1016905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UNSECURED LOAN</a:t>
            </a:r>
          </a:p>
        </p:txBody>
      </p:sp>
      <p:pic>
        <p:nvPicPr>
          <p:cNvPr id="100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76698" y="5977149"/>
            <a:ext cx="546101" cy="431801"/>
          </a:xfrm>
          <a:prstGeom prst="rect">
            <a:avLst/>
          </a:prstGeom>
          <a:ln w="3175">
            <a:miter lim="400000"/>
          </a:ln>
        </p:spPr>
      </p:pic>
      <p:pic>
        <p:nvPicPr>
          <p:cNvPr id="100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88951" y="6023739"/>
            <a:ext cx="469901" cy="482601"/>
          </a:xfrm>
          <a:prstGeom prst="rect">
            <a:avLst/>
          </a:prstGeom>
          <a:ln w="3175">
            <a:miter lim="400000"/>
          </a:ln>
        </p:spPr>
      </p:pic>
      <p:pic>
        <p:nvPicPr>
          <p:cNvPr id="100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43183" y="6011658"/>
            <a:ext cx="469901" cy="482601"/>
          </a:xfrm>
          <a:prstGeom prst="rect">
            <a:avLst/>
          </a:prstGeom>
          <a:ln w="3175">
            <a:miter lim="400000"/>
          </a:ln>
        </p:spPr>
      </p:pic>
      <p:pic>
        <p:nvPicPr>
          <p:cNvPr id="100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071291" y="4819687"/>
            <a:ext cx="317501" cy="533401"/>
          </a:xfrm>
          <a:prstGeom prst="rect">
            <a:avLst/>
          </a:prstGeom>
          <a:ln w="3175">
            <a:miter lim="400000"/>
          </a:ln>
        </p:spPr>
      </p:pic>
      <p:pic>
        <p:nvPicPr>
          <p:cNvPr id="1008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50451" y="7309417"/>
            <a:ext cx="635001" cy="482601"/>
          </a:xfrm>
          <a:prstGeom prst="rect">
            <a:avLst/>
          </a:prstGeom>
          <a:ln w="3175">
            <a:miter lim="400000"/>
          </a:ln>
        </p:spPr>
      </p:pic>
      <p:pic>
        <p:nvPicPr>
          <p:cNvPr id="1011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84878" y="7245918"/>
            <a:ext cx="482601" cy="533401"/>
          </a:xfrm>
          <a:prstGeom prst="rect">
            <a:avLst/>
          </a:prstGeom>
          <a:ln w="3175">
            <a:miter lim="400000"/>
          </a:ln>
        </p:spPr>
      </p:pic>
      <p:pic>
        <p:nvPicPr>
          <p:cNvPr id="1012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178052" y="7245918"/>
            <a:ext cx="482601" cy="533401"/>
          </a:xfrm>
          <a:prstGeom prst="rect">
            <a:avLst/>
          </a:prstGeom>
          <a:ln w="3175">
            <a:miter lim="400000"/>
          </a:ln>
        </p:spPr>
      </p:pic>
      <p:pic>
        <p:nvPicPr>
          <p:cNvPr id="1014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655910" y="7309418"/>
            <a:ext cx="622301" cy="406401"/>
          </a:xfrm>
          <a:prstGeom prst="rect">
            <a:avLst/>
          </a:prstGeom>
          <a:ln w="3175">
            <a:miter lim="400000"/>
          </a:ln>
        </p:spPr>
      </p:pic>
      <p:sp>
        <p:nvSpPr>
          <p:cNvPr id="1016" name="Shape 1016"/>
          <p:cNvSpPr/>
          <p:nvPr/>
        </p:nvSpPr>
        <p:spPr>
          <a:xfrm>
            <a:off x="1297411" y="686245"/>
            <a:ext cx="13661178" cy="9969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59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5476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欺诈团伙的图模型</a:t>
            </a:r>
            <a:endParaRPr kumimoji="0" sz="5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958" name="Shape 958"/>
          <p:cNvSpPr/>
          <p:nvPr/>
        </p:nvSpPr>
        <p:spPr>
          <a:xfrm>
            <a:off x="5375933" y="2682711"/>
            <a:ext cx="895937" cy="895937"/>
          </a:xfrm>
          <a:prstGeom prst="ellipse">
            <a:avLst/>
          </a:prstGeom>
          <a:solidFill>
            <a:schemeClr val="accent2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63" name="Shape 963"/>
          <p:cNvSpPr/>
          <p:nvPr/>
        </p:nvSpPr>
        <p:spPr>
          <a:xfrm>
            <a:off x="7818880" y="3872129"/>
            <a:ext cx="895938" cy="895937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72" name="Shape 972"/>
          <p:cNvSpPr/>
          <p:nvPr/>
        </p:nvSpPr>
        <p:spPr>
          <a:xfrm>
            <a:off x="9843042" y="4216348"/>
            <a:ext cx="895937" cy="895937"/>
          </a:xfrm>
          <a:prstGeom prst="ellipse">
            <a:avLst/>
          </a:prstGeom>
          <a:solidFill>
            <a:schemeClr val="accent4">
              <a:hueOff val="384618"/>
              <a:satOff val="3869"/>
              <a:lumOff val="5802"/>
            </a:schemeClr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00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31898" y="4078797"/>
            <a:ext cx="469901" cy="482601"/>
          </a:xfrm>
          <a:prstGeom prst="rect">
            <a:avLst/>
          </a:prstGeom>
          <a:ln w="3175">
            <a:miter lim="400000"/>
          </a:ln>
        </p:spPr>
      </p:pic>
      <p:pic>
        <p:nvPicPr>
          <p:cNvPr id="1004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733858" y="4883187"/>
            <a:ext cx="5842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1005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998910" y="4461116"/>
            <a:ext cx="584201" cy="406401"/>
          </a:xfrm>
          <a:prstGeom prst="rect">
            <a:avLst/>
          </a:prstGeom>
          <a:ln w="3175">
            <a:miter lim="400000"/>
          </a:ln>
        </p:spPr>
      </p:pic>
      <p:pic>
        <p:nvPicPr>
          <p:cNvPr id="100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96332" y="4448416"/>
            <a:ext cx="317501" cy="533401"/>
          </a:xfrm>
          <a:prstGeom prst="rect">
            <a:avLst/>
          </a:prstGeom>
          <a:ln w="3175">
            <a:miter lim="400000"/>
          </a:ln>
        </p:spPr>
      </p:pic>
      <p:pic>
        <p:nvPicPr>
          <p:cNvPr id="1009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44501" y="2902079"/>
            <a:ext cx="635001" cy="482601"/>
          </a:xfrm>
          <a:prstGeom prst="rect">
            <a:avLst/>
          </a:prstGeom>
          <a:ln w="3175">
            <a:miter lim="400000"/>
          </a:ln>
        </p:spPr>
      </p:pic>
      <p:pic>
        <p:nvPicPr>
          <p:cNvPr id="1010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0493" y="2254513"/>
            <a:ext cx="482601" cy="533401"/>
          </a:xfrm>
          <a:prstGeom prst="rect">
            <a:avLst/>
          </a:prstGeom>
          <a:ln w="3175">
            <a:miter lim="400000"/>
          </a:ln>
        </p:spPr>
      </p:pic>
      <p:pic>
        <p:nvPicPr>
          <p:cNvPr id="1013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967160" y="2738257"/>
            <a:ext cx="622301" cy="406401"/>
          </a:xfrm>
          <a:prstGeom prst="rect">
            <a:avLst/>
          </a:prstGeom>
          <a:ln w="3175">
            <a:miter lim="400000"/>
          </a:ln>
        </p:spPr>
      </p:pic>
      <p:sp>
        <p:nvSpPr>
          <p:cNvPr id="986" name="Shape 986"/>
          <p:cNvSpPr/>
          <p:nvPr/>
        </p:nvSpPr>
        <p:spPr>
          <a:xfrm>
            <a:off x="7922419" y="4677155"/>
            <a:ext cx="829512" cy="372534"/>
          </a:xfrm>
          <a:prstGeom prst="rect">
            <a:avLst/>
          </a:prstGeom>
          <a:solidFill>
            <a:srgbClr val="DCDEE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866" tIns="33866" rIns="33866" bIns="33866" anchor="ctr">
            <a:spAutoFit/>
          </a:bodyPr>
          <a:lstStyle>
            <a:lvl1pPr defTabSz="825500">
              <a:defRPr sz="1000" b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ACCOUNT HOLDER 1</a:t>
            </a:r>
          </a:p>
        </p:txBody>
      </p:sp>
    </p:spTree>
    <p:extLst>
      <p:ext uri="{BB962C8B-B14F-4D97-AF65-F5344CB8AC3E}">
        <p14:creationId xmlns:p14="http://schemas.microsoft.com/office/powerpoint/2010/main" val="353903132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526011" y="876150"/>
            <a:ext cx="13661178" cy="21275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5476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APOC</a:t>
            </a: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演示</a:t>
            </a:r>
            <a:r>
              <a:rPr kumimoji="0" lang="en-AU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: </a:t>
            </a:r>
          </a:p>
          <a:p>
            <a:pPr marL="0" marR="0" lvl="0" indent="0" algn="ctr" defTabSz="5476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欺诈团伙的检测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66DDD-72CB-4855-AC16-754927F2FFBF}"/>
              </a:ext>
            </a:extLst>
          </p:cNvPr>
          <p:cNvSpPr txBox="1"/>
          <p:nvPr/>
        </p:nvSpPr>
        <p:spPr>
          <a:xfrm>
            <a:off x="1085852" y="3228635"/>
            <a:ext cx="7442198" cy="291532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lvl="0" indent="-4572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Dataset and graph model</a:t>
            </a:r>
          </a:p>
          <a:p>
            <a:pPr marL="457200" marR="0" lvl="0" indent="-4572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Use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  <a:r>
              <a:rPr kumimoji="0" lang="en-AU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case</a:t>
            </a:r>
          </a:p>
          <a:p>
            <a:pPr marL="457200" marR="0" lvl="0" indent="-4572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Use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  <a:r>
              <a:rPr kumimoji="0" lang="en-AU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expand procedure</a:t>
            </a:r>
          </a:p>
          <a:p>
            <a:pPr marL="457200" marR="0" lvl="0" indent="-4572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Sub-graph</a:t>
            </a:r>
          </a:p>
          <a:p>
            <a:pPr marL="457200" marR="0" lvl="0" indent="-4572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AU" altLang="zh-C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1E139-CA43-4301-AC46-63CEEE8A6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930" y="3003655"/>
            <a:ext cx="6220497" cy="5951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7605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526011" y="1120202"/>
            <a:ext cx="13661178" cy="11118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5476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使用</a:t>
            </a: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Cypher</a:t>
            </a:r>
            <a:endParaRPr kumimoji="0" lang="en-AU" altLang="zh-CN" sz="6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66DDD-72CB-4855-AC16-754927F2FFBF}"/>
              </a:ext>
            </a:extLst>
          </p:cNvPr>
          <p:cNvSpPr txBox="1"/>
          <p:nvPr/>
        </p:nvSpPr>
        <p:spPr>
          <a:xfrm>
            <a:off x="1280723" y="2900138"/>
            <a:ext cx="8163079" cy="63778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lvl="0" indent="-4572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Find all directly related nodes of a node: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00DC2E-5B07-40BA-9F44-26DA10ECE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208" y="3599348"/>
            <a:ext cx="11738940" cy="606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7A9E88-79D6-48DC-8696-7A36215A2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208" y="6214564"/>
            <a:ext cx="12292911" cy="606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0A6AFD-DA51-4885-8257-870C2FD3432D}"/>
              </a:ext>
            </a:extLst>
          </p:cNvPr>
          <p:cNvSpPr txBox="1"/>
          <p:nvPr/>
        </p:nvSpPr>
        <p:spPr>
          <a:xfrm>
            <a:off x="1280722" y="4731437"/>
            <a:ext cx="10006871" cy="63778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lvl="0" indent="-4572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Find all related nodes of a node, 2 levels away:</a:t>
            </a:r>
          </a:p>
        </p:txBody>
      </p:sp>
    </p:spTree>
    <p:extLst>
      <p:ext uri="{BB962C8B-B14F-4D97-AF65-F5344CB8AC3E}">
        <p14:creationId xmlns:p14="http://schemas.microsoft.com/office/powerpoint/2010/main" val="394024997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526011" y="1120202"/>
            <a:ext cx="13661178" cy="11118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5476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使用</a:t>
            </a: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APOC</a:t>
            </a:r>
            <a:endParaRPr kumimoji="0" lang="en-AU" altLang="zh-CN" sz="6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66DDD-72CB-4855-AC16-754927F2FFBF}"/>
              </a:ext>
            </a:extLst>
          </p:cNvPr>
          <p:cNvSpPr txBox="1"/>
          <p:nvPr/>
        </p:nvSpPr>
        <p:spPr>
          <a:xfrm>
            <a:off x="1280723" y="2581248"/>
            <a:ext cx="8163079" cy="63778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lvl="0" indent="-4572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AU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Find all directly related nodes of a node: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19F0B-A81F-4885-843B-09FD45AC359C}"/>
              </a:ext>
            </a:extLst>
          </p:cNvPr>
          <p:cNvSpPr txBox="1"/>
          <p:nvPr/>
        </p:nvSpPr>
        <p:spPr>
          <a:xfrm>
            <a:off x="1314099" y="3568231"/>
            <a:ext cx="13661178" cy="486970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MATCH (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a:AccountHolder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) WHERE id(a) = 32179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WITH a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CALL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/>
                <a:sym typeface="Helvetica Light"/>
              </a:rPr>
              <a:t>apoc.path.expandConfig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(a,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{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maxLevel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:-1,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 relationshipFilter:'HAS_BANKACCOUNT|HAS_SSN|HAS_ADDRESS|HAS_PHONENUMBER|HAS_CREDITCARD|HAS_UNSECUREDLOAN|FROM&gt;',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labelFilter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:'-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FinancialInstitute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',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filterStartNode:false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,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uniqueness:'RELATIONHIP_GLOBAL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'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}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) YIELD path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RETURN path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212383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1297411" y="1032325"/>
            <a:ext cx="13661178" cy="11620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5476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路径扩展过程</a:t>
            </a:r>
            <a:endParaRPr kumimoji="0" sz="7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58FEB-1420-408B-995A-8D99587A854E}"/>
              </a:ext>
            </a:extLst>
          </p:cNvPr>
          <p:cNvSpPr txBox="1"/>
          <p:nvPr/>
        </p:nvSpPr>
        <p:spPr>
          <a:xfrm>
            <a:off x="1109152" y="2604266"/>
            <a:ext cx="14508691" cy="63778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apoc.path.expandConfig</a:t>
            </a:r>
            <a:r>
              <a:rPr kumimoji="0" lang="en-AU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() provides more options for traversing a graph: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22FF6C-2C9F-495B-ABEB-0163D8782AFD}"/>
              </a:ext>
            </a:extLst>
          </p:cNvPr>
          <p:cNvSpPr txBox="1"/>
          <p:nvPr/>
        </p:nvSpPr>
        <p:spPr>
          <a:xfrm>
            <a:off x="2111187" y="3385837"/>
            <a:ext cx="11712388" cy="105327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lvl="0" indent="0" algn="ctr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DCBD23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CALL</a:t>
            </a: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  <a:r>
              <a:rPr kumimoji="0" lang="en-A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Light"/>
                <a:sym typeface="Helvetica Light"/>
              </a:rPr>
              <a:t>apoc.path.expand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Light"/>
                <a:sym typeface="Helvetica Light"/>
              </a:rPr>
              <a:t>Config</a:t>
            </a: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(</a:t>
            </a:r>
            <a:r>
              <a:rPr kumimoji="0" lang="en-A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startNode</a:t>
            </a: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&lt;id&gt;Node/list, {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config</a:t>
            </a: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}) </a:t>
            </a: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DCBD23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YIELD</a:t>
            </a: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path</a:t>
            </a:r>
            <a:endParaRPr kumimoji="0" lang="en-A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2EB3C-FCCA-4276-9500-4105A07D73D6}"/>
              </a:ext>
            </a:extLst>
          </p:cNvPr>
          <p:cNvSpPr txBox="1"/>
          <p:nvPr/>
        </p:nvSpPr>
        <p:spPr>
          <a:xfrm>
            <a:off x="1109152" y="4524612"/>
            <a:ext cx="15154834" cy="465426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Defitions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：</a:t>
            </a:r>
            <a:endParaRPr kumimoji="0" lang="en-AU" altLang="zh-C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{</a:t>
            </a:r>
            <a:r>
              <a:rPr kumimoji="0" lang="en-AU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minLevel</a:t>
            </a: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: -1|number,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  <a:r>
              <a:rPr kumimoji="0" lang="en-AU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maxLevel</a:t>
            </a: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: -1|number,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  <a:r>
              <a:rPr kumimoji="0" lang="en-AU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relationshipFilter</a:t>
            </a: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: '[&lt;]RELATIONSHIP_TYPE1[&gt;]|[&lt;]RELATIONSHIP_TYPE2[&gt;]|...',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  <a:r>
              <a:rPr kumimoji="0" lang="en-AU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labelFilter</a:t>
            </a: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: '[+-/&gt;]LABEL1|LABEL2|...',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uniqueness: NODE_GLOBAL|RELATION_GLOBAL|…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  <a:r>
              <a:rPr kumimoji="0" lang="en-AU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bfs</a:t>
            </a: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: </a:t>
            </a:r>
            <a:r>
              <a:rPr kumimoji="0" lang="en-AU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true</a:t>
            </a:r>
            <a:r>
              <a:rPr kumimoji="0" lang="en-AU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|false</a:t>
            </a: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,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  <a:r>
              <a:rPr kumimoji="0" lang="en-AU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filterStartNode</a:t>
            </a: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: </a:t>
            </a:r>
            <a:r>
              <a:rPr kumimoji="0" lang="en-AU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true|false</a:t>
            </a: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,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limit: </a:t>
            </a:r>
            <a:r>
              <a:rPr kumimoji="0" lang="en-AU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-1</a:t>
            </a: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|number,</a:t>
            </a: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optional: </a:t>
            </a:r>
            <a:r>
              <a:rPr kumimoji="0" lang="en-AU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true|</a:t>
            </a:r>
            <a:r>
              <a:rPr kumimoji="0" lang="en-AU" altLang="zh-CN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false</a:t>
            </a:r>
            <a:r>
              <a:rPr kumimoji="0" lang="en-AU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}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BB2DA022-883D-4C95-9CDB-AA5124950F92}"/>
              </a:ext>
            </a:extLst>
          </p:cNvPr>
          <p:cNvSpPr/>
          <p:nvPr/>
        </p:nvSpPr>
        <p:spPr>
          <a:xfrm>
            <a:off x="10609730" y="7045347"/>
            <a:ext cx="5492208" cy="1915053"/>
          </a:xfrm>
          <a:prstGeom prst="wedgeRectCallout">
            <a:avLst>
              <a:gd name="adj1" fmla="val -44435"/>
              <a:gd name="adj2" fmla="val -7494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</a:rPr>
              <a:t>Note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</a:rPr>
              <a:t>：</a:t>
            </a:r>
            <a:endParaRPr kumimoji="0" lang="en-AU" altLang="zh-CN" sz="2000" b="0" i="0" u="none" strike="noStrike" kern="0" cap="none" spc="0" normalizeH="0" baseline="0" noProof="0" dirty="0">
              <a:ln>
                <a:noFill/>
              </a:ln>
              <a:solidFill>
                <a:srgbClr val="0365C0">
                  <a:lumMod val="75000"/>
                </a:srgbClr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  <a:p>
            <a:pPr marL="0" marR="0" lvl="0" indent="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altLang="zh-CN" sz="2000" b="0" i="0" u="none" strike="noStrike" kern="0" cap="none" spc="0" normalizeH="0" baseline="0" noProof="0" dirty="0">
              <a:ln>
                <a:noFill/>
              </a:ln>
              <a:solidFill>
                <a:srgbClr val="0365C0">
                  <a:lumMod val="75000"/>
                </a:srgbClr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  <a:p>
            <a:pPr marL="342900" marR="0" lvl="0" indent="-3429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</a:rPr>
              <a:t>text in</a:t>
            </a:r>
            <a:r>
              <a:rPr kumimoji="0" lang="en-AU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</a:rPr>
              <a:t> bold</a:t>
            </a:r>
            <a:r>
              <a:rPr kumimoji="0" lang="en-AU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</a:rPr>
              <a:t> is the default va</a:t>
            </a:r>
            <a:r>
              <a:rPr kumimoji="0" lang="en-AU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le</a:t>
            </a:r>
            <a:endParaRPr kumimoji="0" lang="en-AU" altLang="zh-CN" sz="2000" b="0" i="0" u="none" strike="noStrike" kern="0" cap="none" spc="0" normalizeH="0" baseline="0" noProof="0" dirty="0">
              <a:ln>
                <a:noFill/>
              </a:ln>
              <a:solidFill>
                <a:srgbClr val="0365C0">
                  <a:lumMod val="75000"/>
                </a:srgbClr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  <a:p>
            <a:pPr marL="342900" marR="0" lvl="0" indent="-3429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</a:rPr>
              <a:t>filterStartNode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：</a:t>
            </a:r>
            <a:r>
              <a:rPr kumimoji="0" lang="en-AU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whether the filtering rule applies to the start node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  <a:r>
              <a:rPr kumimoji="0" lang="en-AU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or not</a:t>
            </a:r>
          </a:p>
          <a:p>
            <a:pPr marL="342900" marR="0" lvl="0" indent="-3429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bfs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: </a:t>
            </a:r>
            <a:r>
              <a:rPr kumimoji="0" lang="en-AU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breadth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  <a:r>
              <a:rPr kumimoji="0" lang="en-AU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first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 </a:t>
            </a:r>
            <a:r>
              <a:rPr kumimoji="0" lang="en-AU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365C0">
                    <a:lumMod val="75000"/>
                  </a:srgbClr>
                </a:solidFill>
                <a:effectLst/>
                <a:uLnTx/>
                <a:uFillTx/>
                <a:latin typeface="Helvetica Light"/>
                <a:sym typeface="Helvetica Light"/>
              </a:rPr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334660562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1297411" y="1032325"/>
            <a:ext cx="13661178" cy="11620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5476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运行结果</a:t>
            </a:r>
            <a:endParaRPr kumimoji="0" sz="7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3A85E2-FB35-4546-87FC-5FEB4A18F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648" y="2495655"/>
            <a:ext cx="6608703" cy="64903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0067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df"/>
          <p:cNvPicPr>
            <a:picLocks noChangeAspect="1"/>
          </p:cNvPicPr>
          <p:nvPr/>
        </p:nvPicPr>
        <p:blipFill>
          <a:blip r:embed="rId3">
            <a:alphaModFix amt="25122"/>
            <a:extLst/>
          </a:blip>
          <a:srcRect t="1071"/>
          <a:stretch>
            <a:fillRect/>
          </a:stretch>
        </p:blipFill>
        <p:spPr>
          <a:xfrm>
            <a:off x="-179821" y="-12279"/>
            <a:ext cx="16615641" cy="9268967"/>
          </a:xfrm>
          <a:prstGeom prst="rect">
            <a:avLst/>
          </a:prstGeom>
          <a:ln w="3175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297411" y="1032325"/>
            <a:ext cx="13661178" cy="11620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</a:t>
            </a:r>
            <a:r>
              <a:rPr lang="zh-CN" altLang="en-US" dirty="0"/>
              <a:t>是什么东东</a:t>
            </a:r>
            <a:r>
              <a:rPr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2573C2-7B0A-4F9C-AFC8-81B720F6E38E}"/>
              </a:ext>
            </a:extLst>
          </p:cNvPr>
          <p:cNvSpPr txBox="1"/>
          <p:nvPr/>
        </p:nvSpPr>
        <p:spPr>
          <a:xfrm>
            <a:off x="874058" y="2678144"/>
            <a:ext cx="14549718" cy="5608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从</a:t>
            </a:r>
            <a:r>
              <a:rPr kumimoji="0" lang="en-AU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Neo4j 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3.0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开始，引入了用户定义的</a:t>
            </a:r>
            <a:r>
              <a:rPr kumimoji="0" lang="zh-CN" altLang="en-US" sz="32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存储过程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这一概念。简单地说，存储过程：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8DD36-44E7-4689-B119-2C0FFA49BCA9}"/>
              </a:ext>
            </a:extLst>
          </p:cNvPr>
          <p:cNvSpPr txBox="1"/>
          <p:nvPr/>
        </p:nvSpPr>
        <p:spPr>
          <a:xfrm>
            <a:off x="1297411" y="3449234"/>
            <a:ext cx="8707201" cy="23459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用</a:t>
            </a:r>
            <a:r>
              <a:rPr lang="en-US" altLang="zh-CN" dirty="0"/>
              <a:t>Java</a:t>
            </a:r>
            <a:r>
              <a:rPr lang="zh-CN" altLang="en-US" dirty="0"/>
              <a:t>实现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可以在</a:t>
            </a:r>
            <a:r>
              <a:rPr kumimoji="0" lang="en-AU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Neo4j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数据库启动时加载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zh-CN" altLang="en-US" dirty="0"/>
              <a:t>可以方便地在</a:t>
            </a:r>
            <a:r>
              <a:rPr lang="en-AU" altLang="zh-CN" dirty="0"/>
              <a:t>Cypher</a:t>
            </a:r>
            <a:r>
              <a:rPr lang="zh-CN" altLang="en-US" dirty="0"/>
              <a:t>中调用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实现用</a:t>
            </a:r>
            <a:r>
              <a:rPr kumimoji="0" lang="en-AU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Cypher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很难实现的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任何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功能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050" name="Picture 2" descr="Image result for question">
            <a:extLst>
              <a:ext uri="{FF2B5EF4-FFF2-40B4-BE49-F238E27FC236}">
                <a16:creationId xmlns:a16="http://schemas.microsoft.com/office/drawing/2014/main" id="{A10A4122-D655-4368-A751-E0391C6E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500" y="5083160"/>
            <a:ext cx="1760711" cy="25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0C3C97-2D7F-4A67-95D0-9F96D30D328A}"/>
              </a:ext>
            </a:extLst>
          </p:cNvPr>
          <p:cNvSpPr txBox="1"/>
          <p:nvPr/>
        </p:nvSpPr>
        <p:spPr>
          <a:xfrm>
            <a:off x="11638367" y="5083160"/>
            <a:ext cx="4572000" cy="27460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zh-CN" altLang="en-US" sz="2400" dirty="0"/>
              <a:t>对的，</a:t>
            </a:r>
            <a:r>
              <a:rPr lang="zh-CN" altLang="en-US" sz="2400" dirty="0">
                <a:solidFill>
                  <a:srgbClr val="FF0000"/>
                </a:solidFill>
              </a:rPr>
              <a:t>任何</a:t>
            </a:r>
            <a:r>
              <a:rPr lang="zh-CN" altLang="en-US" sz="2400" dirty="0"/>
              <a:t>功能。比如说：</a:t>
            </a:r>
            <a:endParaRPr lang="en-AU" altLang="zh-CN" sz="2400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AU" sz="2400" dirty="0"/>
              <a:t>  </a:t>
            </a:r>
            <a:r>
              <a:rPr lang="en-US" altLang="zh-CN" sz="2400" dirty="0"/>
              <a:t>- </a:t>
            </a:r>
            <a:r>
              <a:rPr lang="zh-CN" altLang="en-US" sz="2400" dirty="0"/>
              <a:t>特殊的遍历逻辑</a:t>
            </a:r>
            <a:endParaRPr lang="en-AU" altLang="zh-CN" sz="2400" dirty="0"/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AU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 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- Cypher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不提供的函数</a:t>
            </a:r>
            <a:endParaRPr kumimoji="0" lang="en-AU" altLang="zh-CN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en-AU" sz="2400" dirty="0"/>
              <a:t>  </a:t>
            </a:r>
            <a:r>
              <a:rPr lang="en-US" altLang="zh-CN" sz="2400" dirty="0"/>
              <a:t>- </a:t>
            </a:r>
            <a:r>
              <a:rPr lang="zh-CN" altLang="en-US" sz="2400" dirty="0"/>
              <a:t>用</a:t>
            </a:r>
            <a:r>
              <a:rPr lang="en-AU" altLang="zh-CN" sz="2400" dirty="0"/>
              <a:t>SQL</a:t>
            </a:r>
            <a:r>
              <a:rPr lang="zh-CN" altLang="en-US" sz="2400" dirty="0"/>
              <a:t>查询</a:t>
            </a:r>
            <a:r>
              <a:rPr lang="en-AU" altLang="zh-CN" sz="2400" dirty="0"/>
              <a:t>Neo4j (?!)</a:t>
            </a:r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AU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 - 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在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Cypher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里面访问微信朋友圈</a:t>
            </a:r>
            <a:endParaRPr kumimoji="0" lang="en-AU" altLang="zh-CN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 </a:t>
            </a: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- 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。。。 。。。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9C7F6-A818-49DE-B41E-F3ACCE396865}"/>
              </a:ext>
            </a:extLst>
          </p:cNvPr>
          <p:cNvSpPr txBox="1"/>
          <p:nvPr/>
        </p:nvSpPr>
        <p:spPr>
          <a:xfrm>
            <a:off x="874058" y="6379043"/>
            <a:ext cx="8082171" cy="5608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类似于关系数据库中的存储过程概念。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052" name="Picture 4" descr="Image result for SQL database">
            <a:extLst>
              <a:ext uri="{FF2B5EF4-FFF2-40B4-BE49-F238E27FC236}">
                <a16:creationId xmlns:a16="http://schemas.microsoft.com/office/drawing/2014/main" id="{B3E81E71-9AF9-403D-AC3D-FC9E6F8A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5355"/>
            <a:ext cx="3509708" cy="18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21A6018-E685-4896-B7D0-BD0216F5AF1B}"/>
              </a:ext>
            </a:extLst>
          </p:cNvPr>
          <p:cNvSpPr/>
          <p:nvPr/>
        </p:nvSpPr>
        <p:spPr>
          <a:xfrm>
            <a:off x="2978765" y="7060265"/>
            <a:ext cx="3146369" cy="926966"/>
          </a:xfrm>
          <a:prstGeom prst="wedgeRoundRectCallout">
            <a:avLst>
              <a:gd name="adj1" fmla="val -43729"/>
              <a:gd name="adj2" fmla="val 81021"/>
              <a:gd name="adj3" fmla="val 16667"/>
            </a:avLst>
          </a:prstGeom>
          <a:blipFill rotWithShape="1">
            <a:blip r:embed="rId6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zh-CN" altLang="en-US" sz="2000" dirty="0">
                <a:solidFill>
                  <a:schemeClr val="bg1"/>
                </a:solidFill>
              </a:rPr>
              <a:t>告诉过你们，图数据库是俺的表亲。。。</a:t>
            </a:r>
            <a:endParaRPr kumimoji="0" lang="en-AU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zh-CN" altLang="en-US" dirty="0"/>
              <a:t>展望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675503" y="2433814"/>
            <a:ext cx="8508838" cy="628548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R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</a:pPr>
            <a:r>
              <a:rPr lang="zh-CN" altLang="en-US" sz="2800" dirty="0"/>
              <a:t>自从问世以来，几年间</a:t>
            </a:r>
            <a:r>
              <a:rPr lang="en-AU" altLang="zh-CN" sz="2800" dirty="0"/>
              <a:t>APOC</a:t>
            </a:r>
            <a:r>
              <a:rPr lang="zh-CN" altLang="en-US" sz="2800" dirty="0"/>
              <a:t>迅速发展、扩充，不断丰富功能。从起初的一个社区开发项目，到</a:t>
            </a:r>
            <a:r>
              <a:rPr lang="en-AU" altLang="zh-CN" sz="2800" dirty="0"/>
              <a:t>Neo4j </a:t>
            </a:r>
            <a:r>
              <a:rPr lang="en-US" altLang="zh-CN" sz="2800" dirty="0"/>
              <a:t>3.3</a:t>
            </a:r>
            <a:r>
              <a:rPr lang="zh-CN" altLang="en-US" sz="2800" dirty="0"/>
              <a:t>发布时，它已经成为官方版本中包含的存储过程库。未来，更多、更丰富的特性会不断添加进来。已经在开发的图遍历算法将增加：</a:t>
            </a:r>
            <a:endParaRPr lang="en-AU" altLang="zh-CN" sz="2800" dirty="0"/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altLang="zh-CN" sz="2800" dirty="0"/>
              <a:t>Dijkstra </a:t>
            </a:r>
            <a:r>
              <a:rPr lang="zh-CN" altLang="en-US" sz="2800" dirty="0"/>
              <a:t>遍历</a:t>
            </a:r>
            <a:endParaRPr lang="en-AU" altLang="zh-CN" sz="2800" dirty="0"/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800" dirty="0"/>
              <a:t>A* </a:t>
            </a:r>
            <a:r>
              <a:rPr lang="zh-CN" altLang="en-US" sz="2800" dirty="0"/>
              <a:t>遍历</a:t>
            </a:r>
            <a:endParaRPr lang="en-US" altLang="zh-CN" sz="2800" dirty="0"/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800" dirty="0" err="1"/>
              <a:t>allSimplePaths</a:t>
            </a:r>
            <a:endParaRPr lang="en-US" altLang="zh-CN" sz="2800" dirty="0"/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800" dirty="0"/>
              <a:t>对单个节点的图算法</a:t>
            </a:r>
            <a:endParaRPr lang="en-US" altLang="zh-CN" sz="2800" dirty="0"/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800" dirty="0"/>
              <a:t>最大（权）团</a:t>
            </a:r>
            <a:r>
              <a:rPr lang="en-AU" altLang="zh-CN" sz="2800" dirty="0"/>
              <a:t>(</a:t>
            </a:r>
            <a:r>
              <a:rPr lang="en-US" altLang="zh-CN" sz="2800" dirty="0"/>
              <a:t>Cliques)</a:t>
            </a:r>
            <a:r>
              <a:rPr lang="zh-CN" altLang="en-US" sz="2800" dirty="0"/>
              <a:t>搜索</a:t>
            </a:r>
            <a:endParaRPr lang="en-US" altLang="zh-CN" sz="2800" dirty="0"/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800" dirty="0"/>
              <a:t>余弦相似度</a:t>
            </a:r>
            <a:r>
              <a:rPr lang="en-AU" altLang="zh-CN" sz="2800" dirty="0"/>
              <a:t>(</a:t>
            </a:r>
            <a:r>
              <a:rPr lang="en-US" altLang="zh-CN" sz="2800" dirty="0"/>
              <a:t>Cosine similarity)</a:t>
            </a:r>
          </a:p>
          <a:p>
            <a:pPr marL="457200" indent="-457200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800" dirty="0"/>
              <a:t>欧氏距离和相似度</a:t>
            </a:r>
            <a:r>
              <a:rPr lang="en-AU" altLang="zh-CN" sz="2800" dirty="0"/>
              <a:t>(</a:t>
            </a:r>
            <a:r>
              <a:rPr lang="en-US" altLang="zh-CN" sz="2800" dirty="0"/>
              <a:t>Euclidean distance and similarity)</a:t>
            </a:r>
          </a:p>
        </p:txBody>
      </p:sp>
      <p:pic>
        <p:nvPicPr>
          <p:cNvPr id="31746" name="Picture 2" descr="Related image">
            <a:extLst>
              <a:ext uri="{FF2B5EF4-FFF2-40B4-BE49-F238E27FC236}">
                <a16:creationId xmlns:a16="http://schemas.microsoft.com/office/drawing/2014/main" id="{4F998A06-E46F-437C-B7B2-FF916B01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397" y="2829643"/>
            <a:ext cx="5584476" cy="34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4191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54768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更多资料</a:t>
            </a:r>
            <a:endParaRPr kumimoji="0" sz="7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1081902" y="2690280"/>
            <a:ext cx="14637069" cy="209971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lvl="0" indent="-4572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Neo4j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中文社区</a:t>
            </a:r>
            <a:endParaRPr kumimoji="0" lang="en-AU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457200" marR="0" lvl="0" indent="-4572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en-AU" altLang="zh-CN" sz="2800" dirty="0">
                <a:latin typeface="Helvetica Light"/>
              </a:rPr>
              <a:t>CSDN</a:t>
            </a:r>
          </a:p>
          <a:p>
            <a:pPr marL="457200" marR="0" lvl="0" indent="-4572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APOC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在线文档</a:t>
            </a:r>
            <a:endParaRPr kumimoji="0" lang="en-AU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457200" marR="0" lvl="0" indent="-457200" algn="l" defTabSz="55033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en-AU" altLang="zh-CN" sz="2800" dirty="0" err="1">
                <a:latin typeface="Helvetica Light"/>
              </a:rPr>
              <a:t>Github</a:t>
            </a:r>
            <a:r>
              <a:rPr lang="zh-CN" altLang="en-US" sz="2800" dirty="0">
                <a:latin typeface="Helvetica Light"/>
              </a:rPr>
              <a:t>：</a:t>
            </a:r>
            <a:r>
              <a:rPr lang="en-AU" altLang="zh-CN" sz="2800" dirty="0">
                <a:latin typeface="Helvetica Light"/>
              </a:rPr>
              <a:t>Neo4j AP</a:t>
            </a:r>
            <a:r>
              <a:rPr lang="en-US" altLang="zh-CN" sz="2800" dirty="0">
                <a:latin typeface="Helvetica Light"/>
              </a:rPr>
              <a:t>OC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342409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7FC4-C70C-4E74-B842-0359ECDD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968" y="2232071"/>
            <a:ext cx="10406064" cy="2024064"/>
          </a:xfrm>
        </p:spPr>
        <p:txBody>
          <a:bodyPr/>
          <a:lstStyle/>
          <a:p>
            <a:r>
              <a:rPr lang="zh-CN" altLang="en-US" dirty="0"/>
              <a:t>非常感谢！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67358-B9CC-48F8-8927-A9F868106042}"/>
              </a:ext>
            </a:extLst>
          </p:cNvPr>
          <p:cNvSpPr txBox="1"/>
          <p:nvPr/>
        </p:nvSpPr>
        <p:spPr>
          <a:xfrm>
            <a:off x="2097741" y="4256135"/>
            <a:ext cx="12277165" cy="32692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欢迎提出问题、意见和建议。</a:t>
            </a:r>
            <a:endParaRPr kumimoji="0" lang="en-AU" altLang="zh-CN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altLang="zh-CN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Neo4j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中文社区： 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  <a:hlinkClick r:id="rId3"/>
              </a:rPr>
              <a:t>http://</a:t>
            </a:r>
            <a:r>
              <a:rPr kumimoji="0" lang="en-AU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  <a:hlinkClick r:id="rId3"/>
              </a:rPr>
              <a:t>neo4j.com.cn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r>
              <a:rPr lang="en-AU" altLang="zh-CN" dirty="0"/>
              <a:t>QQ</a:t>
            </a:r>
            <a:r>
              <a:rPr lang="zh-CN" altLang="en-US" dirty="0"/>
              <a:t>群：</a:t>
            </a:r>
            <a:r>
              <a:rPr lang="en-US" altLang="zh-CN" dirty="0"/>
              <a:t>Neo4j</a:t>
            </a:r>
            <a:r>
              <a:rPr lang="zh-CN" altLang="en-US" dirty="0"/>
              <a:t>中文社区 </a:t>
            </a:r>
            <a:r>
              <a:rPr lang="en-US" altLang="zh-CN" dirty="0"/>
              <a:t>/ 547190638</a:t>
            </a:r>
          </a:p>
          <a:p>
            <a:r>
              <a:rPr lang="zh-CN" altLang="en-US" dirty="0"/>
              <a:t>个人</a:t>
            </a:r>
            <a:r>
              <a:rPr lang="en-US" altLang="zh-CN" dirty="0"/>
              <a:t>QQ</a:t>
            </a:r>
            <a:r>
              <a:rPr lang="zh-CN" altLang="en-US" dirty="0"/>
              <a:t>号：</a:t>
            </a:r>
            <a:r>
              <a:rPr lang="en-US" altLang="zh-CN" dirty="0"/>
              <a:t>Neo4j-APAC</a:t>
            </a:r>
            <a:r>
              <a:rPr lang="zh-CN" altLang="en-US" dirty="0"/>
              <a:t>技术支持 </a:t>
            </a:r>
            <a:r>
              <a:rPr lang="en-US" altLang="zh-CN" dirty="0"/>
              <a:t>/ 2730625048</a:t>
            </a:r>
          </a:p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61569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620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dirty="0"/>
              <a:t>那么，</a:t>
            </a:r>
            <a:r>
              <a:rPr lang="en-US" altLang="zh-CN" dirty="0"/>
              <a:t>APOC</a:t>
            </a:r>
            <a:r>
              <a:rPr lang="zh-CN" altLang="en-US" dirty="0"/>
              <a:t>到底是什么东东</a:t>
            </a:r>
            <a:r>
              <a:rPr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2783540" y="2592179"/>
            <a:ext cx="11591366" cy="5608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APOC</a:t>
            </a:r>
            <a:r>
              <a:rPr lang="zh-CN" altLang="en-US" dirty="0"/>
              <a:t>是一个包含了</a:t>
            </a:r>
            <a:r>
              <a:rPr lang="en-US" altLang="zh-CN" dirty="0"/>
              <a:t>300+</a:t>
            </a:r>
            <a:r>
              <a:rPr lang="zh-CN" altLang="en-US" dirty="0"/>
              <a:t>强大函数和过程的用户存储过程库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。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3281D-57EA-4140-A46A-5A6AD6CD65A7}"/>
              </a:ext>
            </a:extLst>
          </p:cNvPr>
          <p:cNvSpPr txBox="1"/>
          <p:nvPr/>
        </p:nvSpPr>
        <p:spPr>
          <a:xfrm>
            <a:off x="2085799" y="3410767"/>
            <a:ext cx="5202507" cy="20381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algn="l"/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APOC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的名字最早</a:t>
            </a:r>
            <a:r>
              <a:rPr lang="zh-CN" altLang="en-US" dirty="0"/>
              <a:t>来自</a:t>
            </a:r>
            <a:r>
              <a:rPr lang="en-US" altLang="zh-CN" dirty="0"/>
              <a:t>2009</a:t>
            </a:r>
            <a:r>
              <a:rPr lang="zh-CN" altLang="en-US" dirty="0"/>
              <a:t>年的</a:t>
            </a:r>
            <a:r>
              <a:rPr lang="en-AU" altLang="zh-CN" dirty="0"/>
              <a:t>Neo4j</a:t>
            </a:r>
            <a:r>
              <a:rPr lang="zh-CN" altLang="en-US" dirty="0"/>
              <a:t>，代表“</a:t>
            </a:r>
            <a:r>
              <a:rPr lang="en-AU" altLang="zh-CN" dirty="0"/>
              <a:t>A Package Of Components</a:t>
            </a:r>
            <a:r>
              <a:rPr lang="zh-CN" altLang="en-US" dirty="0"/>
              <a:t>” </a:t>
            </a:r>
            <a:r>
              <a:rPr lang="en-US" altLang="zh-CN" dirty="0"/>
              <a:t>– </a:t>
            </a:r>
            <a:r>
              <a:rPr lang="zh-CN" altLang="en-US" dirty="0"/>
              <a:t>组件包。是的，一点也不酷。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314" name="Picture 2" descr="Image result for boring">
            <a:extLst>
              <a:ext uri="{FF2B5EF4-FFF2-40B4-BE49-F238E27FC236}">
                <a16:creationId xmlns:a16="http://schemas.microsoft.com/office/drawing/2014/main" id="{312962F6-573E-410F-B030-AD1A96BFE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81" y="6266706"/>
            <a:ext cx="3240742" cy="22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A75DAE-A3F3-4674-B99F-E3110517A86A}"/>
              </a:ext>
            </a:extLst>
          </p:cNvPr>
          <p:cNvSpPr txBox="1"/>
          <p:nvPr/>
        </p:nvSpPr>
        <p:spPr>
          <a:xfrm>
            <a:off x="8466865" y="3410767"/>
            <a:ext cx="5340265" cy="20381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algn="l"/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后来，变成</a:t>
            </a:r>
            <a:r>
              <a:rPr lang="zh-CN" altLang="en-US" dirty="0"/>
              <a:t>“</a:t>
            </a:r>
            <a:r>
              <a:rPr lang="en-AU" altLang="zh-CN" dirty="0"/>
              <a:t>Awesome Procedures On Cypher</a:t>
            </a:r>
            <a:r>
              <a:rPr lang="zh-CN" altLang="en-US" dirty="0"/>
              <a:t>” </a:t>
            </a:r>
            <a:r>
              <a:rPr lang="en-US" altLang="zh-CN" dirty="0"/>
              <a:t>– </a:t>
            </a:r>
            <a:r>
              <a:rPr lang="zh-CN" altLang="en-US" dirty="0"/>
              <a:t>超级棒的</a:t>
            </a:r>
            <a:r>
              <a:rPr lang="en-US" altLang="zh-CN" dirty="0"/>
              <a:t>Cypher</a:t>
            </a:r>
            <a:r>
              <a:rPr lang="zh-CN" altLang="en-US" dirty="0"/>
              <a:t>存储过程。有点自卖自夸的感觉吧？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316" name="Picture 4" descr="Image result for really?">
            <a:extLst>
              <a:ext uri="{FF2B5EF4-FFF2-40B4-BE49-F238E27FC236}">
                <a16:creationId xmlns:a16="http://schemas.microsoft.com/office/drawing/2014/main" id="{E9E38B1F-85D8-4008-9737-F19F167BD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130" y="6266706"/>
            <a:ext cx="3395382" cy="22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572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D36A96B5-C94E-4C88-B765-85E4768A79EE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</a:t>
            </a:r>
            <a:r>
              <a:rPr lang="zh-CN" altLang="en-US" dirty="0"/>
              <a:t>名字的真正来源</a:t>
            </a:r>
            <a:r>
              <a:rPr lang="en-AU" altLang="zh-CN" dirty="0"/>
              <a:t>…</a:t>
            </a:r>
            <a:endParaRPr dirty="0"/>
          </a:p>
        </p:txBody>
      </p:sp>
      <p:pic>
        <p:nvPicPr>
          <p:cNvPr id="14338" name="Picture 2" descr="Image result for apoc matrix movie">
            <a:extLst>
              <a:ext uri="{FF2B5EF4-FFF2-40B4-BE49-F238E27FC236}">
                <a16:creationId xmlns:a16="http://schemas.microsoft.com/office/drawing/2014/main" id="{52BB4C3A-66D4-4A09-848C-B65D028B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010" y="5320291"/>
            <a:ext cx="2322896" cy="33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齐秦">
            <a:extLst>
              <a:ext uri="{FF2B5EF4-FFF2-40B4-BE49-F238E27FC236}">
                <a16:creationId xmlns:a16="http://schemas.microsoft.com/office/drawing/2014/main" id="{BA825E11-3579-441F-8AA3-9E309158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175" y="3933265"/>
            <a:ext cx="2477621" cy="247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C05242-E822-408A-9FDC-96A9999CB542}"/>
              </a:ext>
            </a:extLst>
          </p:cNvPr>
          <p:cNvSpPr txBox="1"/>
          <p:nvPr/>
        </p:nvSpPr>
        <p:spPr>
          <a:xfrm>
            <a:off x="833714" y="2291015"/>
            <a:ext cx="7933767" cy="105327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如果你也和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Neo4j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的创始人一样是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《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黑客帝国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》(Matrix)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的粉丝，你应该想道了</a:t>
            </a:r>
            <a:r>
              <a:rPr kumimoji="0" lang="en-AU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…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342" name="Picture 6" descr="Image result for matrix 中文">
            <a:extLst>
              <a:ext uri="{FF2B5EF4-FFF2-40B4-BE49-F238E27FC236}">
                <a16:creationId xmlns:a16="http://schemas.microsoft.com/office/drawing/2014/main" id="{2C05599A-8076-406C-8578-422B92BD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5" y="3933265"/>
            <a:ext cx="2813463" cy="417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lated image">
            <a:extLst>
              <a:ext uri="{FF2B5EF4-FFF2-40B4-BE49-F238E27FC236}">
                <a16:creationId xmlns:a16="http://schemas.microsoft.com/office/drawing/2014/main" id="{4970CB38-1A65-40A9-88B6-EADC9BC6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87" y="6555386"/>
            <a:ext cx="2813463" cy="21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64715E-9433-4F9A-8CFF-718907376BCB}"/>
              </a:ext>
            </a:extLst>
          </p:cNvPr>
          <p:cNvSpPr txBox="1"/>
          <p:nvPr/>
        </p:nvSpPr>
        <p:spPr>
          <a:xfrm>
            <a:off x="3981096" y="3983854"/>
            <a:ext cx="4146904" cy="4377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Neo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是这位帅哥</a:t>
            </a:r>
            <a:r>
              <a:rPr kumimoji="0" lang="en-AU" altLang="zh-CN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+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人类英雄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BCD54-D613-477E-B06B-93BFA187B5F3}"/>
              </a:ext>
            </a:extLst>
          </p:cNvPr>
          <p:cNvSpPr txBox="1"/>
          <p:nvPr/>
        </p:nvSpPr>
        <p:spPr>
          <a:xfrm>
            <a:off x="4360966" y="4969629"/>
            <a:ext cx="3859306" cy="11763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/>
              <a:t>Cypher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是这个背叛人类投靠机器世界的家伙</a:t>
            </a:r>
            <a:r>
              <a:rPr lang="en-AU" altLang="zh-CN" sz="2400" dirty="0"/>
              <a:t>(</a:t>
            </a:r>
            <a:r>
              <a:rPr lang="zh-CN" altLang="en-US" sz="2400" dirty="0"/>
              <a:t>看上去也不像什么好人</a:t>
            </a:r>
            <a:r>
              <a:rPr lang="en-AU" altLang="zh-CN" sz="2400" dirty="0"/>
              <a:t>)</a:t>
            </a:r>
            <a:r>
              <a:rPr lang="zh-CN" altLang="en-US" sz="2400" dirty="0"/>
              <a:t>。</a:t>
            </a: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2F4B3A9-B79F-4ED5-9457-8432C1A7ACED}"/>
              </a:ext>
            </a:extLst>
          </p:cNvPr>
          <p:cNvSpPr/>
          <p:nvPr/>
        </p:nvSpPr>
        <p:spPr>
          <a:xfrm rot="20501410">
            <a:off x="2837181" y="4217310"/>
            <a:ext cx="1294516" cy="537882"/>
          </a:xfrm>
          <a:prstGeom prst="lef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080A9EC0-7537-4932-ACC8-B6ABEF7F49E3}"/>
              </a:ext>
            </a:extLst>
          </p:cNvPr>
          <p:cNvSpPr/>
          <p:nvPr/>
        </p:nvSpPr>
        <p:spPr>
          <a:xfrm rot="16200000">
            <a:off x="5820484" y="6173050"/>
            <a:ext cx="661094" cy="537882"/>
          </a:xfrm>
          <a:prstGeom prst="lef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08DE7F-CD11-4EB0-954D-ED4D9C3B95EA}"/>
              </a:ext>
            </a:extLst>
          </p:cNvPr>
          <p:cNvSpPr txBox="1"/>
          <p:nvPr/>
        </p:nvSpPr>
        <p:spPr>
          <a:xfrm>
            <a:off x="8260595" y="3570734"/>
            <a:ext cx="4146904" cy="8070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Apoc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是</a:t>
            </a:r>
            <a:r>
              <a:rPr lang="zh-CN" altLang="en-US" sz="2400" dirty="0"/>
              <a:t>他们的</a:t>
            </a:r>
            <a:r>
              <a:rPr lang="en-AU" altLang="zh-CN" sz="2400" dirty="0"/>
              <a:t>(</a:t>
            </a:r>
            <a:r>
              <a:rPr lang="zh-CN" altLang="en-US" sz="2400" dirty="0"/>
              <a:t>程序员</a:t>
            </a:r>
            <a:r>
              <a:rPr lang="en-AU" altLang="zh-CN" sz="2400" dirty="0"/>
              <a:t>)</a:t>
            </a:r>
            <a:r>
              <a:rPr lang="zh-CN" altLang="en-US" sz="2400" dirty="0"/>
              <a:t>队友，后来被</a:t>
            </a:r>
            <a:r>
              <a:rPr lang="en-AU" altLang="zh-CN" sz="2400" dirty="0"/>
              <a:t>Cypher</a:t>
            </a:r>
            <a:r>
              <a:rPr lang="zh-CN" altLang="en-US" sz="2400" dirty="0"/>
              <a:t>谋杀。</a:t>
            </a:r>
            <a:endParaRPr lang="en-AU" altLang="zh-CN" sz="2400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0295F730-F1C3-4F5C-9C57-22EEFC1A630E}"/>
              </a:ext>
            </a:extLst>
          </p:cNvPr>
          <p:cNvSpPr/>
          <p:nvPr/>
        </p:nvSpPr>
        <p:spPr>
          <a:xfrm rot="14145605">
            <a:off x="10492747" y="4675974"/>
            <a:ext cx="1211657" cy="537882"/>
          </a:xfrm>
          <a:prstGeom prst="lef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AD91E992-2216-43A1-8150-FD12D483532C}"/>
              </a:ext>
            </a:extLst>
          </p:cNvPr>
          <p:cNvSpPr/>
          <p:nvPr/>
        </p:nvSpPr>
        <p:spPr>
          <a:xfrm rot="9161365">
            <a:off x="12782459" y="5010796"/>
            <a:ext cx="1349161" cy="537882"/>
          </a:xfrm>
          <a:prstGeom prst="left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D360F-E5E3-49E6-9137-A3279F5093D9}"/>
              </a:ext>
            </a:extLst>
          </p:cNvPr>
          <p:cNvSpPr txBox="1"/>
          <p:nvPr/>
        </p:nvSpPr>
        <p:spPr>
          <a:xfrm>
            <a:off x="13509373" y="2972199"/>
            <a:ext cx="2406538" cy="11763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zh-CN" altLang="en-US" sz="2400" dirty="0"/>
              <a:t>是不是很像咱们的偶像大叔？</a:t>
            </a:r>
            <a:endParaRPr lang="en-AU" sz="2400" dirty="0"/>
          </a:p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342869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589191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dirty="0"/>
              <a:t>安装</a:t>
            </a:r>
            <a:r>
              <a:rPr lang="en-AU" altLang="zh-CN" dirty="0"/>
              <a:t>APOC(</a:t>
            </a:r>
            <a:r>
              <a:rPr lang="zh-CN" altLang="en-US" dirty="0"/>
              <a:t>其实非常简单</a:t>
            </a:r>
            <a:r>
              <a:rPr lang="en-AU" altLang="zh-CN" dirty="0"/>
              <a:t>)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3281D-57EA-4140-A46A-5A6AD6CD65A7}"/>
              </a:ext>
            </a:extLst>
          </p:cNvPr>
          <p:cNvSpPr txBox="1"/>
          <p:nvPr/>
        </p:nvSpPr>
        <p:spPr>
          <a:xfrm>
            <a:off x="1572447" y="3097825"/>
            <a:ext cx="8252310" cy="503898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AU" altLang="zh-CN" dirty="0"/>
              <a:t>1</a:t>
            </a:r>
            <a:r>
              <a:rPr lang="zh-CN" altLang="en-US" dirty="0"/>
              <a:t>、</a:t>
            </a:r>
            <a:r>
              <a:rPr lang="en-AU" altLang="zh-CN" dirty="0" err="1"/>
              <a:t>github</a:t>
            </a:r>
            <a:r>
              <a:rPr lang="en-AU" altLang="zh-CN" dirty="0"/>
              <a:t>: </a:t>
            </a:r>
            <a:r>
              <a:rPr lang="en-AU" altLang="zh-CN" dirty="0">
                <a:hlinkClick r:id="rId2"/>
              </a:rPr>
              <a:t>https://github.com/neo4j-contrib/neo4j-apoc-procedures/</a:t>
            </a:r>
            <a:r>
              <a:rPr lang="en-AU" altLang="zh-CN" dirty="0"/>
              <a:t>  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algn="l">
              <a:spcAft>
                <a:spcPts val="600"/>
              </a:spcAft>
            </a:pPr>
            <a:r>
              <a:rPr lang="en-US" altLang="zh-CN" dirty="0"/>
              <a:t>2</a:t>
            </a:r>
            <a:r>
              <a:rPr lang="zh-CN" altLang="en-US" dirty="0"/>
              <a:t>、下载</a:t>
            </a:r>
            <a:r>
              <a:rPr lang="en-AU" altLang="zh-CN" dirty="0"/>
              <a:t>JAR</a:t>
            </a:r>
            <a:r>
              <a:rPr lang="zh-CN" altLang="en-US" dirty="0"/>
              <a:t>文件；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algn="l">
              <a:spcAft>
                <a:spcPts val="600"/>
              </a:spcAft>
            </a:pPr>
            <a:r>
              <a:rPr lang="en-US" altLang="zh-CN" dirty="0"/>
              <a:t>3</a:t>
            </a:r>
            <a:r>
              <a:rPr lang="zh-CN" altLang="en-US" dirty="0"/>
              <a:t>、复制到</a:t>
            </a:r>
            <a:r>
              <a:rPr lang="en-AU" altLang="zh-CN" dirty="0"/>
              <a:t>Neo4j</a:t>
            </a:r>
            <a:r>
              <a:rPr lang="zh-CN" altLang="en-US" dirty="0"/>
              <a:t>的</a:t>
            </a:r>
            <a:r>
              <a:rPr lang="en-AU" altLang="zh-CN" dirty="0"/>
              <a:t>plugins</a:t>
            </a:r>
            <a:r>
              <a:rPr lang="zh-CN" altLang="en-US" dirty="0"/>
              <a:t>目录下；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algn="l">
              <a:spcAft>
                <a:spcPts val="600"/>
              </a:spcAft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AU" altLang="zh-CN" dirty="0"/>
              <a:t>(</a:t>
            </a:r>
            <a:r>
              <a:rPr lang="zh-CN" altLang="en-US" dirty="0"/>
              <a:t>可选</a:t>
            </a:r>
            <a:r>
              <a:rPr lang="en-AU" altLang="zh-CN" dirty="0"/>
              <a:t>)</a:t>
            </a:r>
            <a:r>
              <a:rPr lang="zh-CN" altLang="en-US" dirty="0"/>
              <a:t>某些情况下需要修改</a:t>
            </a:r>
            <a:r>
              <a:rPr lang="en-AU" altLang="zh-CN" dirty="0"/>
              <a:t>neo4j.con</a:t>
            </a:r>
            <a:r>
              <a:rPr lang="zh-CN" altLang="en-US" dirty="0"/>
              <a:t>中的配置；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algn="l">
              <a:spcAft>
                <a:spcPts val="600"/>
              </a:spcAft>
            </a:pPr>
            <a:r>
              <a:rPr lang="en-US" altLang="zh-CN" dirty="0"/>
              <a:t>5</a:t>
            </a:r>
            <a:r>
              <a:rPr lang="zh-CN" altLang="en-US" dirty="0"/>
              <a:t>、重启动</a:t>
            </a:r>
            <a:r>
              <a:rPr lang="en-AU" altLang="zh-CN" dirty="0"/>
              <a:t>Neo4j</a:t>
            </a:r>
            <a:r>
              <a:rPr lang="zh-CN" altLang="en-US" dirty="0"/>
              <a:t>服务；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algn="l">
              <a:spcAft>
                <a:spcPts val="600"/>
              </a:spcAft>
            </a:pPr>
            <a:r>
              <a:rPr lang="en-US" altLang="zh-CN" dirty="0"/>
              <a:t>6</a:t>
            </a:r>
            <a:r>
              <a:rPr lang="zh-CN" altLang="en-US" dirty="0"/>
              <a:t>、在</a:t>
            </a:r>
            <a:r>
              <a:rPr lang="en-AU" altLang="zh-CN" dirty="0"/>
              <a:t>Neo4j</a:t>
            </a:r>
            <a:r>
              <a:rPr lang="zh-CN" altLang="en-US" dirty="0"/>
              <a:t>浏览器中，输入： </a:t>
            </a:r>
            <a:endParaRPr lang="en-AU" altLang="zh-CN" dirty="0"/>
          </a:p>
          <a:p>
            <a:pPr algn="l">
              <a:spcAft>
                <a:spcPts val="600"/>
              </a:spcAft>
            </a:pPr>
            <a:r>
              <a:rPr lang="zh-CN" altLang="en-US" dirty="0"/>
              <a:t> </a:t>
            </a:r>
            <a:r>
              <a:rPr lang="en-AU" altLang="zh-CN" dirty="0"/>
              <a:t>RETURN </a:t>
            </a:r>
            <a:r>
              <a:rPr lang="en-AU" altLang="zh-CN" dirty="0" err="1"/>
              <a:t>apoc.version</a:t>
            </a:r>
            <a:r>
              <a:rPr lang="en-AU" altLang="zh-CN" dirty="0"/>
              <a:t>()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14660D-2A97-487D-AA73-CF2D27736C9F}"/>
              </a:ext>
            </a:extLst>
          </p:cNvPr>
          <p:cNvSpPr/>
          <p:nvPr/>
        </p:nvSpPr>
        <p:spPr>
          <a:xfrm>
            <a:off x="295254" y="1031460"/>
            <a:ext cx="5929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好了，不说八卦了，来点干货。</a:t>
            </a:r>
            <a:endParaRPr lang="en-AU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A0F505-1ED1-4B98-8E6A-3B7A9FE7D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2323"/>
              </p:ext>
            </p:extLst>
          </p:nvPr>
        </p:nvGraphicFramePr>
        <p:xfrm>
          <a:off x="10024036" y="3854111"/>
          <a:ext cx="5561106" cy="4632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80553">
                  <a:extLst>
                    <a:ext uri="{9D8B030D-6E8A-4147-A177-3AD203B41FA5}">
                      <a16:colId xmlns:a16="http://schemas.microsoft.com/office/drawing/2014/main" val="3876392922"/>
                    </a:ext>
                  </a:extLst>
                </a:gridCol>
                <a:gridCol w="2780553">
                  <a:extLst>
                    <a:ext uri="{9D8B030D-6E8A-4147-A177-3AD203B41FA5}">
                      <a16:colId xmlns:a16="http://schemas.microsoft.com/office/drawing/2014/main" val="3715808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3200" dirty="0"/>
                        <a:t>apoc</a:t>
                      </a:r>
                      <a:r>
                        <a:rPr lang="zh-CN" altLang="en-US" sz="3200" dirty="0"/>
                        <a:t>版本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Neo4j</a:t>
                      </a:r>
                      <a:r>
                        <a:rPr lang="zh-CN" altLang="en-US" sz="3200" dirty="0"/>
                        <a:t>版本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10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3200" dirty="0"/>
                        <a:t>3.3.0.2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3200" dirty="0"/>
                        <a:t>3.3.x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3.3.0.1</a:t>
                      </a:r>
                      <a:endParaRPr lang="en-AU" sz="3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3.3.x</a:t>
                      </a:r>
                      <a:endParaRPr lang="en-AU" sz="3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279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3.2.3.5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3.2.x</a:t>
                      </a:r>
                      <a:endParaRPr lang="en-A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419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3.2</a:t>
                      </a:r>
                      <a:r>
                        <a:rPr lang="en-AU" altLang="zh-CN" sz="3200" dirty="0"/>
                        <a:t>.</a:t>
                      </a:r>
                      <a:r>
                        <a:rPr lang="en-US" altLang="zh-CN" sz="3200" dirty="0"/>
                        <a:t>0.4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/>
                        <a:t>3.2.2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/>
                        <a:t>3.2.0.3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/>
                        <a:t>3.2.0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126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3200" dirty="0"/>
                        <a:t>3.1.3.9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/>
                        <a:t>3.1.x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138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32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32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7873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CA6870-9F41-4765-B679-B821F66D34E1}"/>
              </a:ext>
            </a:extLst>
          </p:cNvPr>
          <p:cNvSpPr txBox="1"/>
          <p:nvPr/>
        </p:nvSpPr>
        <p:spPr>
          <a:xfrm>
            <a:off x="10024036" y="3027932"/>
            <a:ext cx="4525682" cy="5608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apoc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和</a:t>
            </a:r>
            <a:r>
              <a:rPr kumimoji="0" lang="en-AU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Neo4j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版本对应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5362" name="Picture 2" descr="Image result for manual">
            <a:extLst>
              <a:ext uri="{FF2B5EF4-FFF2-40B4-BE49-F238E27FC236}">
                <a16:creationId xmlns:a16="http://schemas.microsoft.com/office/drawing/2014/main" id="{80B4147B-45E0-46AA-BD0B-9C22AF268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8" y="3097825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important">
            <a:extLst>
              <a:ext uri="{FF2B5EF4-FFF2-40B4-BE49-F238E27FC236}">
                <a16:creationId xmlns:a16="http://schemas.microsoft.com/office/drawing/2014/main" id="{89508D41-2973-45EE-87A9-31D496FB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031" y="2993986"/>
            <a:ext cx="1407828" cy="140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5599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sted-image.pdf"/>
          <p:cNvPicPr>
            <a:picLocks noChangeAspect="1"/>
          </p:cNvPicPr>
          <p:nvPr/>
        </p:nvPicPr>
        <p:blipFill>
          <a:blip r:embed="rId3">
            <a:alphaModFix amt="25122"/>
            <a:extLst/>
          </a:blip>
          <a:srcRect t="1071"/>
          <a:stretch>
            <a:fillRect/>
          </a:stretch>
        </p:blipFill>
        <p:spPr>
          <a:xfrm>
            <a:off x="-179821" y="-12279"/>
            <a:ext cx="16615641" cy="9268967"/>
          </a:xfrm>
          <a:prstGeom prst="rect">
            <a:avLst/>
          </a:prstGeom>
          <a:ln w="3175">
            <a:miter lim="400000"/>
          </a:ln>
        </p:spPr>
      </p:pic>
      <p:sp>
        <p:nvSpPr>
          <p:cNvPr id="13" name="Shape 169">
            <a:extLst>
              <a:ext uri="{FF2B5EF4-FFF2-40B4-BE49-F238E27FC236}">
                <a16:creationId xmlns:a16="http://schemas.microsoft.com/office/drawing/2014/main" id="{43B37BAD-D16F-4E2B-A9EF-495CA60C00CF}"/>
              </a:ext>
            </a:extLst>
          </p:cNvPr>
          <p:cNvSpPr/>
          <p:nvPr/>
        </p:nvSpPr>
        <p:spPr>
          <a:xfrm>
            <a:off x="1297411" y="1589191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dirty="0"/>
              <a:t>这就好了？是不是少了些什么？</a:t>
            </a:r>
            <a:endParaRPr dirty="0"/>
          </a:p>
        </p:txBody>
      </p:sp>
      <p:pic>
        <p:nvPicPr>
          <p:cNvPr id="17410" name="Picture 2" descr="Image result for it's free">
            <a:extLst>
              <a:ext uri="{FF2B5EF4-FFF2-40B4-BE49-F238E27FC236}">
                <a16:creationId xmlns:a16="http://schemas.microsoft.com/office/drawing/2014/main" id="{0B798690-5ECD-45CB-9C68-AEDCC23B7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73" y="3535694"/>
            <a:ext cx="3613056" cy="361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F418D-0F6C-4B81-9558-45913E6A11A2}"/>
              </a:ext>
            </a:extLst>
          </p:cNvPr>
          <p:cNvSpPr txBox="1"/>
          <p:nvPr/>
        </p:nvSpPr>
        <p:spPr>
          <a:xfrm>
            <a:off x="1297411" y="3881130"/>
            <a:ext cx="3469341" cy="5608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要注册吗？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！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A19BB5-39CF-47EA-846D-C0CE9065C174}"/>
              </a:ext>
            </a:extLst>
          </p:cNvPr>
          <p:cNvSpPr txBox="1"/>
          <p:nvPr/>
        </p:nvSpPr>
        <p:spPr>
          <a:xfrm>
            <a:off x="1297411" y="5025773"/>
            <a:ext cx="3469341" cy="5608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要付费吗？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！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536F9F-55B8-4AD7-9582-78B3582058A5}"/>
              </a:ext>
            </a:extLst>
          </p:cNvPr>
          <p:cNvSpPr txBox="1"/>
          <p:nvPr/>
        </p:nvSpPr>
        <p:spPr>
          <a:xfrm>
            <a:off x="10287261" y="5026753"/>
            <a:ext cx="5297880" cy="154572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要告诉</a:t>
            </a:r>
            <a:r>
              <a:rPr kumimoji="0" lang="en-AU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Neo4j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吗？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MAYBE</a:t>
            </a:r>
            <a:r>
              <a:rPr lang="en-AU" altLang="zh-CN" dirty="0"/>
              <a:t>,</a:t>
            </a:r>
            <a:r>
              <a:rPr lang="zh-CN" altLang="en-US" dirty="0"/>
              <a:t> </a:t>
            </a:r>
            <a:r>
              <a:rPr lang="en-AU" altLang="zh-CN" dirty="0"/>
              <a:t>ONLY</a:t>
            </a:r>
            <a:r>
              <a:rPr lang="zh-CN" altLang="en-US" dirty="0"/>
              <a:t> </a:t>
            </a:r>
            <a:r>
              <a:rPr lang="en-AU" altLang="zh-CN" dirty="0"/>
              <a:t>IF</a:t>
            </a:r>
            <a:r>
              <a:rPr lang="zh-CN" altLang="en-US" dirty="0"/>
              <a:t> </a:t>
            </a:r>
            <a:r>
              <a:rPr lang="en-AU" altLang="zh-CN" dirty="0"/>
              <a:t>YOU</a:t>
            </a:r>
            <a:r>
              <a:rPr lang="zh-CN" altLang="en-US" dirty="0"/>
              <a:t> </a:t>
            </a:r>
            <a:r>
              <a:rPr lang="en-AU" altLang="zh-CN" dirty="0"/>
              <a:t>DON’T LIKE IT.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FD710C-E1DA-4A7C-9628-73DE6980860E}"/>
              </a:ext>
            </a:extLst>
          </p:cNvPr>
          <p:cNvSpPr txBox="1"/>
          <p:nvPr/>
        </p:nvSpPr>
        <p:spPr>
          <a:xfrm>
            <a:off x="10117188" y="3881130"/>
            <a:ext cx="3469341" cy="5608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要激活吗？</a:t>
            </a: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！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E56D23-D38A-41F6-88D4-D5A9E5DBDB0D}"/>
              </a:ext>
            </a:extLst>
          </p:cNvPr>
          <p:cNvSpPr txBox="1"/>
          <p:nvPr/>
        </p:nvSpPr>
        <p:spPr>
          <a:xfrm>
            <a:off x="4766752" y="7906564"/>
            <a:ext cx="6251127" cy="5608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要告诉老板吗？</a:t>
            </a:r>
            <a:r>
              <a:rPr lang="zh-CN" altLang="en-US" dirty="0"/>
              <a:t>你自己看着办</a:t>
            </a: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！</a:t>
            </a:r>
            <a:endParaRPr kumimoji="0" lang="en-A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78312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</a:t>
            </a:r>
            <a:r>
              <a:rPr lang="zh-CN" altLang="en-US" dirty="0"/>
              <a:t>装好了，然后就下班了</a:t>
            </a:r>
            <a:r>
              <a:rPr lang="en-US" altLang="zh-CN" dirty="0"/>
              <a:t>?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2299448" y="2336686"/>
            <a:ext cx="11591366" cy="56083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先不急，让我们来看看里面到底有什么东东。。。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3281D-57EA-4140-A46A-5A6AD6CD65A7}"/>
              </a:ext>
            </a:extLst>
          </p:cNvPr>
          <p:cNvSpPr txBox="1"/>
          <p:nvPr/>
        </p:nvSpPr>
        <p:spPr>
          <a:xfrm>
            <a:off x="2178425" y="6872487"/>
            <a:ext cx="13768755" cy="20381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algn="l"/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注：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本材料中使用的是版本</a:t>
            </a:r>
            <a:r>
              <a:rPr kumimoji="0" lang="en-AU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3.3</a:t>
            </a:r>
            <a:r>
              <a:rPr lang="en-US" altLang="zh-CN" dirty="0"/>
              <a:t>.0.1</a:t>
            </a:r>
            <a:r>
              <a:rPr lang="zh-CN" altLang="en-US" dirty="0"/>
              <a:t>的</a:t>
            </a:r>
            <a:r>
              <a:rPr lang="en-AU" altLang="zh-CN" dirty="0"/>
              <a:t>apoc</a:t>
            </a:r>
            <a:r>
              <a:rPr lang="zh-CN" altLang="en-US" dirty="0"/>
              <a:t>，适用于</a:t>
            </a:r>
            <a:r>
              <a:rPr lang="en-AU" altLang="zh-CN" dirty="0"/>
              <a:t>Neo4j </a:t>
            </a:r>
            <a:r>
              <a:rPr lang="en-US" altLang="zh-CN" dirty="0"/>
              <a:t>3.3.x</a:t>
            </a:r>
            <a:r>
              <a:rPr lang="zh-CN" altLang="en-US" dirty="0"/>
              <a:t>版本。</a:t>
            </a:r>
            <a:endParaRPr lang="en-AU" altLang="zh-CN" dirty="0"/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在线文档：</a:t>
            </a:r>
            <a:r>
              <a:rPr lang="en-AU" altLang="zh-CN" dirty="0">
                <a:hlinkClick r:id="rId2"/>
              </a:rPr>
              <a:t>https://neo4j-contrib.github.io/neo4j-apoc-procedures/</a:t>
            </a:r>
            <a:endParaRPr lang="en-AU" altLang="zh-CN" dirty="0"/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zh-CN" altLang="en-US" dirty="0"/>
              <a:t>最后更新日期：</a:t>
            </a:r>
            <a:r>
              <a:rPr lang="en-US" altLang="zh-CN" dirty="0"/>
              <a:t>2017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AU" altLang="zh-CN" dirty="0"/>
              <a:t> </a:t>
            </a:r>
            <a:endParaRPr kumimoji="0" lang="en-AU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6386" name="Picture 2" descr="Image result for curious">
            <a:extLst>
              <a:ext uri="{FF2B5EF4-FFF2-40B4-BE49-F238E27FC236}">
                <a16:creationId xmlns:a16="http://schemas.microsoft.com/office/drawing/2014/main" id="{7DCE431E-535C-4246-BD71-DCBDDBE9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03" y="3426479"/>
            <a:ext cx="5340265" cy="358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995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9">
            <a:extLst>
              <a:ext uri="{FF2B5EF4-FFF2-40B4-BE49-F238E27FC236}">
                <a16:creationId xmlns:a16="http://schemas.microsoft.com/office/drawing/2014/main" id="{2D5CF49D-D61C-43D1-8412-C9E77FDBB616}"/>
              </a:ext>
            </a:extLst>
          </p:cNvPr>
          <p:cNvSpPr/>
          <p:nvPr/>
        </p:nvSpPr>
        <p:spPr>
          <a:xfrm>
            <a:off x="1297411" y="1032325"/>
            <a:ext cx="13661178" cy="1173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625" tIns="47625" rIns="47625" bIns="47625">
            <a:spAutoFit/>
          </a:bodyPr>
          <a:lstStyle>
            <a:lvl1pPr defTabSz="547687">
              <a:defRPr sz="7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dirty="0"/>
              <a:t>APOC: </a:t>
            </a:r>
            <a:r>
              <a:rPr lang="zh-CN" altLang="en-US" dirty="0"/>
              <a:t>文本和查找索引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40F7E-6BC6-4516-AD15-B4936D6967F0}"/>
              </a:ext>
            </a:extLst>
          </p:cNvPr>
          <p:cNvSpPr txBox="1"/>
          <p:nvPr/>
        </p:nvSpPr>
        <p:spPr>
          <a:xfrm>
            <a:off x="685801" y="3262746"/>
            <a:ext cx="7442198" cy="537753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AU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Neo4j</a:t>
            </a:r>
            <a:r>
              <a:rPr lang="zh-CN" altLang="en-US" dirty="0"/>
              <a:t>使用 </a:t>
            </a:r>
            <a:r>
              <a:rPr lang="en-AU" altLang="zh-CN" dirty="0"/>
              <a:t>Apache</a:t>
            </a:r>
            <a:r>
              <a:rPr lang="zh-CN" altLang="en-US" dirty="0"/>
              <a:t>的</a:t>
            </a:r>
            <a:r>
              <a:rPr lang="en-AU" altLang="zh-CN" dirty="0"/>
              <a:t>Lucene</a:t>
            </a:r>
            <a:r>
              <a:rPr lang="zh-CN" altLang="en-US" dirty="0"/>
              <a:t>库来进行文本处理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文本索引过程用来对属性的文本内容进行自然语言处理并创建索引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支持快速的对节点和关系属性值的全文本查询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手工索引方式，需要随数据更新而定期更新</a:t>
            </a:r>
            <a:endParaRPr lang="en-AU" altLang="zh-CN" dirty="0"/>
          </a:p>
          <a:p>
            <a:pPr marL="457200" marR="0" indent="-457200" algn="l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zh-CN" altLang="en-US" dirty="0"/>
              <a:t>如果加载中文分词库，也能够实现中文文本的索引</a:t>
            </a:r>
            <a:endParaRPr lang="en-AU" altLang="zh-C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9B55E7-12E6-487C-87FC-5189BC89A2C4}"/>
              </a:ext>
            </a:extLst>
          </p:cNvPr>
          <p:cNvSpPr txBox="1"/>
          <p:nvPr/>
        </p:nvSpPr>
        <p:spPr>
          <a:xfrm>
            <a:off x="4463676" y="2205723"/>
            <a:ext cx="7328647" cy="62239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n-AU" sz="36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apoc.index.*</a:t>
            </a:r>
            <a:endParaRPr kumimoji="0" lang="en-AU" sz="3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145989B-EF57-4653-826E-B6314E759F19}"/>
              </a:ext>
            </a:extLst>
          </p:cNvPr>
          <p:cNvSpPr/>
          <p:nvPr/>
        </p:nvSpPr>
        <p:spPr>
          <a:xfrm>
            <a:off x="10494165" y="2205723"/>
            <a:ext cx="5230906" cy="1913901"/>
          </a:xfrm>
          <a:prstGeom prst="wedgeEllipseCallout">
            <a:avLst>
              <a:gd name="adj1" fmla="val -40362"/>
              <a:gd name="adj2" fmla="val 60805"/>
            </a:avLst>
          </a:prstGeom>
          <a:blipFill rotWithShape="1">
            <a:blip r:embed="rId2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zh-CN" alt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索引？！不是说图数据库不需要索引的吗？需要吗？不需要吗？</a:t>
            </a:r>
            <a:endParaRPr lang="en-AU" altLang="zh-CN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434" name="Picture 2" descr="Image result for full text index">
            <a:extLst>
              <a:ext uri="{FF2B5EF4-FFF2-40B4-BE49-F238E27FC236}">
                <a16:creationId xmlns:a16="http://schemas.microsoft.com/office/drawing/2014/main" id="{DB487A30-D902-47C5-B829-32A34BBF4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976" y="4687981"/>
            <a:ext cx="5813095" cy="40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5570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15356</TotalTime>
  <Words>2901</Words>
  <Application>Microsoft Office PowerPoint</Application>
  <PresentationFormat>Custom</PresentationFormat>
  <Paragraphs>309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Helvetica Light</vt:lpstr>
      <vt:lpstr>Helvetica Neue Bold Condensed</vt:lpstr>
      <vt:lpstr>Arial</vt:lpstr>
      <vt:lpstr>Calibri</vt:lpstr>
      <vt:lpstr>Courier New</vt:lpstr>
      <vt:lpstr>Helvetica</vt:lpstr>
      <vt:lpstr>Helvetica Neue</vt:lpstr>
      <vt:lpstr>Open Sans</vt:lpstr>
      <vt:lpstr>Wingdings</vt:lpstr>
      <vt:lpstr>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非常感谢！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</dc:creator>
  <cp:lastModifiedBy>Fanghua Yu</cp:lastModifiedBy>
  <cp:revision>98</cp:revision>
  <dcterms:modified xsi:type="dcterms:W3CDTF">2018-03-18T04:26:30Z</dcterms:modified>
</cp:coreProperties>
</file>